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13716000" cx="24377650"/>
  <p:notesSz cx="6858000" cy="9144000"/>
  <p:embeddedFontLst>
    <p:embeddedFont>
      <p:font typeface="La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Lato-regular.fnt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Lato-italic.fntdata"/><Relationship Id="rId23" Type="http://schemas.openxmlformats.org/officeDocument/2006/relationships/slide" Target="slides/slide18.xml"/><Relationship Id="rId45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a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2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6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2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6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-4" y="3517900"/>
            <a:ext cx="22852201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" name="Google Shape;77;p20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20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20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21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3" name="Google Shape;83;p21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4" name="Google Shape;84;p21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21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6" name="Google Shape;86;p21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22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3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3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24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24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24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6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6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6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5" name="Google Shape;105;p26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6" name="Google Shape;106;p26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7" name="Google Shape;107;p26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8" name="Google Shape;108;p26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3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1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3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8" y="7524478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8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8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1" y="3048000"/>
            <a:ext cx="6710296" cy="807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2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5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8"/>
            <a:ext cx="2102572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0" cy="56777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2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675964" y="730259"/>
            <a:ext cx="21025801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675964" y="3651250"/>
            <a:ext cx="21025801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96595" l="0" r="85256" t="0"/>
          <a:stretch/>
        </p:blipFill>
        <p:spPr>
          <a:xfrm rot="10800000">
            <a:off x="0" y="0"/>
            <a:ext cx="3668768" cy="14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98452" l="0" r="11933" t="0"/>
          <a:stretch/>
        </p:blipFill>
        <p:spPr>
          <a:xfrm flipH="1" rot="10800000">
            <a:off x="3668767" y="0"/>
            <a:ext cx="20708879" cy="14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 b="0" l="0" r="85256" t="0"/>
          <a:stretch/>
        </p:blipFill>
        <p:spPr>
          <a:xfrm flipH="1">
            <a:off x="0" y="1409699"/>
            <a:ext cx="3668768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668767" y="1409699"/>
            <a:ext cx="20708879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9314" y="402641"/>
            <a:ext cx="4155203" cy="196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/>
          <p:nvPr/>
        </p:nvSpPr>
        <p:spPr>
          <a:xfrm>
            <a:off x="2279326" y="5281900"/>
            <a:ext cx="6807523" cy="1843200"/>
          </a:xfrm>
          <a:prstGeom prst="rect">
            <a:avLst/>
          </a:prstGeom>
          <a:solidFill>
            <a:srgbClr val="CE25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2279321" y="7119700"/>
            <a:ext cx="11693852" cy="1458299"/>
          </a:xfrm>
          <a:prstGeom prst="rect">
            <a:avLst/>
          </a:prstGeom>
          <a:solidFill>
            <a:srgbClr val="F38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2520618" y="7211375"/>
            <a:ext cx="12138353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Your Business Potential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2444425" y="5257075"/>
            <a:ext cx="7328224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Lato"/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Uncover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2279314" y="10966535"/>
            <a:ext cx="109893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Brett Davidson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b="0" l="0" r="18983" t="0"/>
          <a:stretch/>
        </p:blipFill>
        <p:spPr>
          <a:xfrm>
            <a:off x="7730612" y="0"/>
            <a:ext cx="16635854" cy="1369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2697686" y="0"/>
            <a:ext cx="17114315" cy="1369271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7346693" y="-8533"/>
            <a:ext cx="14244945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3123982" y="5295824"/>
            <a:ext cx="14935417" cy="1920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What is my higher purpose?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36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60" name="Google Shape;26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 txBox="1"/>
          <p:nvPr/>
        </p:nvSpPr>
        <p:spPr>
          <a:xfrm>
            <a:off x="3117719" y="6744890"/>
            <a:ext cx="9874381" cy="171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0F10"/>
              </a:buClr>
              <a:buSzPts val="6600"/>
              <a:buFont typeface="Lato"/>
              <a:buNone/>
            </a:pPr>
            <a:r>
              <a:rPr b="0" i="1" lang="en-US" sz="66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(A goal bigger than money)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9426" y="-1"/>
            <a:ext cx="19317040" cy="1369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/>
          <p:nvPr/>
        </p:nvSpPr>
        <p:spPr>
          <a:xfrm>
            <a:off x="2697686" y="0"/>
            <a:ext cx="17114315" cy="1369271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5049427" y="-8533"/>
            <a:ext cx="1438894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3123983" y="5295824"/>
            <a:ext cx="12332328" cy="2638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What’s worth doing even if I fail?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37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1965" y="-1"/>
            <a:ext cx="17675684" cy="136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8"/>
          <p:cNvSpPr/>
          <p:nvPr/>
        </p:nvSpPr>
        <p:spPr>
          <a:xfrm>
            <a:off x="2697686" y="0"/>
            <a:ext cx="13525540" cy="1369271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5220929" y="-8533"/>
            <a:ext cx="10117394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3123983" y="5295824"/>
            <a:ext cx="10768998" cy="2638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Who do I love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to work with?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38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81" name="Google Shape;2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15373" y="-1"/>
            <a:ext cx="18362277" cy="1369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/>
          <p:cNvSpPr/>
          <p:nvPr/>
        </p:nvSpPr>
        <p:spPr>
          <a:xfrm>
            <a:off x="2697686" y="0"/>
            <a:ext cx="13525540" cy="1369271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9"/>
          <p:cNvSpPr/>
          <p:nvPr/>
        </p:nvSpPr>
        <p:spPr>
          <a:xfrm>
            <a:off x="5593585" y="-8533"/>
            <a:ext cx="17390483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3123983" y="5295824"/>
            <a:ext cx="13453204" cy="2638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How can I do more work </a:t>
            </a:r>
            <a:r>
              <a:rPr b="0" i="1" lang="en-US" sz="8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with these people?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3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15373" y="-1"/>
            <a:ext cx="18362277" cy="1369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2697686" y="0"/>
            <a:ext cx="13525540" cy="1369271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40"/>
          <p:cNvSpPr/>
          <p:nvPr/>
        </p:nvSpPr>
        <p:spPr>
          <a:xfrm>
            <a:off x="5593585" y="-8533"/>
            <a:ext cx="17390483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3123983" y="4395019"/>
            <a:ext cx="11447423" cy="35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What new skills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ato"/>
              <a:buNone/>
            </a:pPr>
            <a:r>
              <a:rPr b="0" i="1" lang="en-US" sz="8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might I need to learn and develop?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40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301" name="Google Shape;30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8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41"/>
          <p:cNvCxnSpPr/>
          <p:nvPr/>
        </p:nvCxnSpPr>
        <p:spPr>
          <a:xfrm>
            <a:off x="4966969" y="12917510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8" name="Google Shape;308;p41"/>
          <p:cNvSpPr/>
          <p:nvPr/>
        </p:nvSpPr>
        <p:spPr>
          <a:xfrm flipH="1">
            <a:off x="4955379" y="4787612"/>
            <a:ext cx="14435140" cy="3536373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4608628" y="5801746"/>
            <a:ext cx="15128642" cy="1508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327"/>
              </a:buClr>
              <a:buSzPts val="11500"/>
              <a:buFont typeface="Lato"/>
              <a:buNone/>
            </a:pPr>
            <a:r>
              <a:rPr b="1" i="1" lang="en-US" sz="11500" u="none" cap="none" strike="noStrike">
                <a:solidFill>
                  <a:srgbClr val="CB2327"/>
                </a:solidFill>
                <a:latin typeface="Lato"/>
                <a:ea typeface="Lato"/>
                <a:cs typeface="Lato"/>
                <a:sym typeface="Lato"/>
              </a:rPr>
              <a:t>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2"/>
          <p:cNvPicPr preferRelativeResize="0"/>
          <p:nvPr/>
        </p:nvPicPr>
        <p:blipFill rotWithShape="1">
          <a:blip r:embed="rId3">
            <a:alphaModFix/>
          </a:blip>
          <a:srcRect b="0" l="0" r="31448" t="0"/>
          <a:stretch/>
        </p:blipFill>
        <p:spPr>
          <a:xfrm>
            <a:off x="11129553" y="0"/>
            <a:ext cx="13248095" cy="137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/>
          <p:nvPr/>
        </p:nvSpPr>
        <p:spPr>
          <a:xfrm>
            <a:off x="9588136" y="0"/>
            <a:ext cx="10027595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42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9" name="Google Shape;319;p42"/>
          <p:cNvSpPr txBox="1"/>
          <p:nvPr/>
        </p:nvSpPr>
        <p:spPr>
          <a:xfrm>
            <a:off x="1675965" y="3354219"/>
            <a:ext cx="12782983" cy="5418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 do you believe are the key tenets of good leadership?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Do you see yourself as a leader?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0100" lvl="0" marL="1714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In your business?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0100" lvl="0" marL="1714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In your profession?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0100" lvl="0" marL="1714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In this group?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 startAt="3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 are your strengths and weaknesses as a leader?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04040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24377653" cy="1370130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6" name="Google Shape;326;p43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327" name="Google Shape;3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/>
          <p:nvPr/>
        </p:nvSpPr>
        <p:spPr>
          <a:xfrm>
            <a:off x="3598964" y="4250671"/>
            <a:ext cx="17179718" cy="4647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Lato"/>
              <a:buNone/>
            </a:pPr>
            <a:r>
              <a:rPr b="1" i="1" lang="en-US" sz="1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Have you ever had 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500"/>
              <a:buFont typeface="Lato"/>
              <a:buNone/>
            </a:pPr>
            <a:r>
              <a:rPr b="1" i="1" lang="en-US" sz="11500" u="none" cap="none" strike="noStrik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bad boss/teacher/mentor?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Lato"/>
              <a:buNone/>
            </a:pPr>
            <a:r>
              <a:rPr b="0" i="1" lang="en-US" sz="6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(what did they do?)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15312809" y="8788117"/>
            <a:ext cx="1968290" cy="362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ACA9"/>
              </a:buClr>
              <a:buSzPts val="28700"/>
              <a:buFont typeface="Lato"/>
              <a:buNone/>
            </a:pPr>
            <a:r>
              <a:rPr b="0" i="1" lang="en-US" sz="28700" u="none" cap="none" strike="noStrike">
                <a:solidFill>
                  <a:srgbClr val="ABACA9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3982823" y="3622203"/>
            <a:ext cx="1968290" cy="362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ACA9"/>
              </a:buClr>
              <a:buSzPts val="28700"/>
              <a:buFont typeface="Lato"/>
              <a:buNone/>
            </a:pPr>
            <a:r>
              <a:rPr b="0" i="1" lang="en-US" sz="28700" u="none" cap="none" strike="noStrike">
                <a:solidFill>
                  <a:srgbClr val="ABACA9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04040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24377653" cy="1370130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7" name="Google Shape;337;p44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338" name="Google Shape;33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/>
          <p:cNvSpPr txBox="1"/>
          <p:nvPr/>
        </p:nvSpPr>
        <p:spPr>
          <a:xfrm>
            <a:off x="3015506" y="4329405"/>
            <a:ext cx="18346634" cy="4647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Lato"/>
              <a:buNone/>
            </a:pPr>
            <a:r>
              <a:rPr b="1" i="1" lang="en-US" sz="1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Have you ever had 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500"/>
              <a:buFont typeface="Lato"/>
              <a:buNone/>
            </a:pPr>
            <a:r>
              <a:rPr b="1" i="1" lang="en-US" sz="11500" u="none" cap="none" strike="noStrik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great boss/teacher/mentor?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Lato"/>
              <a:buNone/>
            </a:pPr>
            <a:r>
              <a:rPr b="0" i="1" lang="en-US" sz="6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(what did they do?)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4"/>
          <p:cNvSpPr txBox="1"/>
          <p:nvPr/>
        </p:nvSpPr>
        <p:spPr>
          <a:xfrm>
            <a:off x="15312809" y="8788117"/>
            <a:ext cx="1968290" cy="362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ACA9"/>
              </a:buClr>
              <a:buSzPts val="28700"/>
              <a:buFont typeface="Lato"/>
              <a:buNone/>
            </a:pPr>
            <a:r>
              <a:rPr b="0" i="1" lang="en-US" sz="28700" u="none" cap="none" strike="noStrike">
                <a:solidFill>
                  <a:srgbClr val="ABACA9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3982823" y="3622203"/>
            <a:ext cx="1968290" cy="362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ACA9"/>
              </a:buClr>
              <a:buSzPts val="28700"/>
              <a:buFont typeface="Lato"/>
              <a:buNone/>
            </a:pPr>
            <a:r>
              <a:rPr b="0" i="1" lang="en-US" sz="28700" u="none" cap="none" strike="noStrike">
                <a:solidFill>
                  <a:srgbClr val="ABACA9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2020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8969" y="0"/>
            <a:ext cx="20606197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5"/>
          <p:cNvSpPr/>
          <p:nvPr/>
        </p:nvSpPr>
        <p:spPr>
          <a:xfrm>
            <a:off x="3788969" y="0"/>
            <a:ext cx="19590034" cy="13716000"/>
          </a:xfrm>
          <a:prstGeom prst="rect">
            <a:avLst/>
          </a:prstGeom>
          <a:gradFill>
            <a:gsLst>
              <a:gs pos="0">
                <a:srgbClr val="020202">
                  <a:alpha val="0"/>
                </a:srgbClr>
              </a:gs>
              <a:gs pos="31000">
                <a:srgbClr val="020202">
                  <a:alpha val="41176"/>
                </a:srgbClr>
              </a:gs>
              <a:gs pos="54000">
                <a:srgbClr val="020202">
                  <a:alpha val="69019"/>
                </a:srgbClr>
              </a:gs>
              <a:gs pos="81000">
                <a:srgbClr val="020202"/>
              </a:gs>
              <a:gs pos="100000">
                <a:srgbClr val="02020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45"/>
          <p:cNvSpPr/>
          <p:nvPr/>
        </p:nvSpPr>
        <p:spPr>
          <a:xfrm flipH="1">
            <a:off x="-1" y="3045833"/>
            <a:ext cx="12458701" cy="161364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5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Actionable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45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2" name="Google Shape;352;p45"/>
          <p:cNvSpPr txBox="1"/>
          <p:nvPr/>
        </p:nvSpPr>
        <p:spPr>
          <a:xfrm>
            <a:off x="1675965" y="5011569"/>
            <a:ext cx="10782734" cy="4553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Take extreme ownership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bad teams, only bad leaders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When it comes to performance standards, it’s not what you preach, it’s what you tolerate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 must be a true believer in the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Check your ego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Support each other - no silos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Keep plans super simple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Prioritise and execute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AutoNum type="arabicPeriod"/>
            </a:pPr>
            <a:r>
              <a:rPr b="0" i="1" lang="en-US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Decentralise 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5"/>
          <p:cNvSpPr txBox="1"/>
          <p:nvPr/>
        </p:nvSpPr>
        <p:spPr>
          <a:xfrm>
            <a:off x="1675965" y="3340971"/>
            <a:ext cx="11354234" cy="101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Lato"/>
              <a:buNone/>
            </a:pPr>
            <a:r>
              <a:rPr b="1" i="1" lang="en-US" sz="8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 lessons in leadership: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5701" y="0"/>
            <a:ext cx="198663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854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0" name="Google Shape;130;p2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31" name="Google Shape;1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28"/>
          <p:cNvGrpSpPr/>
          <p:nvPr/>
        </p:nvGrpSpPr>
        <p:grpSpPr>
          <a:xfrm>
            <a:off x="5922584" y="5322868"/>
            <a:ext cx="12532499" cy="3070200"/>
            <a:chOff x="5759424" y="4856261"/>
            <a:chExt cx="12532499" cy="3070200"/>
          </a:xfrm>
        </p:grpSpPr>
        <p:sp>
          <p:nvSpPr>
            <p:cNvPr id="133" name="Google Shape;133;p28"/>
            <p:cNvSpPr/>
            <p:nvPr/>
          </p:nvSpPr>
          <p:spPr>
            <a:xfrm flipH="1">
              <a:off x="5759424" y="4856261"/>
              <a:ext cx="12532499" cy="3070200"/>
            </a:xfrm>
            <a:custGeom>
              <a:rect b="b" l="l" r="r" t="t"/>
              <a:pathLst>
                <a:path extrusionOk="0" h="120000" w="12000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1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28"/>
            <p:cNvSpPr txBox="1"/>
            <p:nvPr/>
          </p:nvSpPr>
          <p:spPr>
            <a:xfrm>
              <a:off x="5906691" y="5668118"/>
              <a:ext cx="122379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1" lang="en-US" sz="8800" u="none" cap="none" strike="noStrike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Review</a:t>
              </a:r>
              <a:endParaRPr b="1" i="1" sz="88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CBDA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6"/>
          <p:cNvPicPr preferRelativeResize="0"/>
          <p:nvPr/>
        </p:nvPicPr>
        <p:blipFill rotWithShape="1">
          <a:blip r:embed="rId3">
            <a:alphaModFix/>
          </a:blip>
          <a:srcRect b="11666" l="0" r="0" t="0"/>
          <a:stretch/>
        </p:blipFill>
        <p:spPr>
          <a:xfrm flipH="1">
            <a:off x="8758086" y="7315200"/>
            <a:ext cx="15619562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46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2" name="Google Shape;362;p46"/>
          <p:cNvSpPr txBox="1"/>
          <p:nvPr/>
        </p:nvSpPr>
        <p:spPr>
          <a:xfrm>
            <a:off x="5769557" y="4726051"/>
            <a:ext cx="10861093" cy="4304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If it’s not working, it’s your fault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How does this work if one of your team is not up to speed?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Or if one of your clients is a pain in the neck?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63" name="Google Shape;363;p46"/>
          <p:cNvGrpSpPr/>
          <p:nvPr/>
        </p:nvGrpSpPr>
        <p:grpSpPr>
          <a:xfrm>
            <a:off x="1659425" y="2830981"/>
            <a:ext cx="12485200" cy="1587480"/>
            <a:chOff x="1659425" y="2830982"/>
            <a:chExt cx="14606641" cy="1918801"/>
          </a:xfrm>
        </p:grpSpPr>
        <p:sp>
          <p:nvSpPr>
            <p:cNvPr id="364" name="Google Shape;364;p46"/>
            <p:cNvSpPr/>
            <p:nvPr/>
          </p:nvSpPr>
          <p:spPr>
            <a:xfrm>
              <a:off x="3627503" y="2830983"/>
              <a:ext cx="12638563" cy="1918799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46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6"/>
            <p:cNvSpPr/>
            <p:nvPr/>
          </p:nvSpPr>
          <p:spPr>
            <a:xfrm>
              <a:off x="6467935" y="3162300"/>
              <a:ext cx="9356107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Take extreme ownership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7"/>
          <p:cNvPicPr preferRelativeResize="0"/>
          <p:nvPr/>
        </p:nvPicPr>
        <p:blipFill rotWithShape="1">
          <a:blip r:embed="rId3">
            <a:alphaModFix/>
          </a:blip>
          <a:srcRect b="24120" l="0" r="4535" t="0"/>
          <a:stretch/>
        </p:blipFill>
        <p:spPr>
          <a:xfrm>
            <a:off x="11869529" y="4144351"/>
            <a:ext cx="12508121" cy="957164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7"/>
          <p:cNvSpPr/>
          <p:nvPr/>
        </p:nvSpPr>
        <p:spPr>
          <a:xfrm>
            <a:off x="2930776" y="0"/>
            <a:ext cx="18041488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47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47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76" name="Google Shape;376;p47"/>
          <p:cNvSpPr txBox="1"/>
          <p:nvPr/>
        </p:nvSpPr>
        <p:spPr>
          <a:xfrm>
            <a:off x="5769557" y="4726051"/>
            <a:ext cx="10057306" cy="4304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It’s you who set the tone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If standards are low, only you can fix them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Good, clear communication is essential Often the team are not clear on what’s expected, or where you are heading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77" name="Google Shape;377;p47"/>
          <p:cNvGrpSpPr/>
          <p:nvPr/>
        </p:nvGrpSpPr>
        <p:grpSpPr>
          <a:xfrm>
            <a:off x="1659425" y="2830981"/>
            <a:ext cx="14685476" cy="1587480"/>
            <a:chOff x="1659425" y="2830982"/>
            <a:chExt cx="17180779" cy="1918801"/>
          </a:xfrm>
        </p:grpSpPr>
        <p:sp>
          <p:nvSpPr>
            <p:cNvPr id="378" name="Google Shape;378;p47"/>
            <p:cNvSpPr/>
            <p:nvPr/>
          </p:nvSpPr>
          <p:spPr>
            <a:xfrm>
              <a:off x="3627503" y="2830983"/>
              <a:ext cx="15212701" cy="1918799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47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7"/>
            <p:cNvSpPr/>
            <p:nvPr/>
          </p:nvSpPr>
          <p:spPr>
            <a:xfrm>
              <a:off x="6467935" y="3162300"/>
              <a:ext cx="11766208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No bad teams, only bad leaders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1925" y="6970853"/>
            <a:ext cx="12095724" cy="674514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8"/>
          <p:cNvSpPr/>
          <p:nvPr/>
        </p:nvSpPr>
        <p:spPr>
          <a:xfrm>
            <a:off x="2930776" y="0"/>
            <a:ext cx="18041488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48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8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90" name="Google Shape;390;p48"/>
          <p:cNvSpPr txBox="1"/>
          <p:nvPr/>
        </p:nvSpPr>
        <p:spPr>
          <a:xfrm>
            <a:off x="5769557" y="6636174"/>
            <a:ext cx="105753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Have you outlined what your core values are?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Have you outlined what standards of performance you expect from the team?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 do you let go sometimes? That’s the standard in actuality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48"/>
          <p:cNvGrpSpPr/>
          <p:nvPr/>
        </p:nvGrpSpPr>
        <p:grpSpPr>
          <a:xfrm>
            <a:off x="1659425" y="2830982"/>
            <a:ext cx="14685474" cy="3386939"/>
            <a:chOff x="1659425" y="2830982"/>
            <a:chExt cx="17180779" cy="4093821"/>
          </a:xfrm>
        </p:grpSpPr>
        <p:sp>
          <p:nvSpPr>
            <p:cNvPr id="392" name="Google Shape;392;p48"/>
            <p:cNvSpPr/>
            <p:nvPr/>
          </p:nvSpPr>
          <p:spPr>
            <a:xfrm>
              <a:off x="5869221" y="2830985"/>
              <a:ext cx="12970983" cy="4093818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3" name="Google Shape;393;p48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8"/>
            <p:cNvSpPr/>
            <p:nvPr/>
          </p:nvSpPr>
          <p:spPr>
            <a:xfrm>
              <a:off x="6467935" y="3162300"/>
              <a:ext cx="11766208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When it comes to performance standards, it’s not what you preach it’s what you tolerate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514" y="0"/>
            <a:ext cx="1681813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/>
          <p:nvPr/>
        </p:nvSpPr>
        <p:spPr>
          <a:xfrm>
            <a:off x="6873717" y="0"/>
            <a:ext cx="1409854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49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49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4" name="Google Shape;404;p49"/>
          <p:cNvSpPr txBox="1"/>
          <p:nvPr/>
        </p:nvSpPr>
        <p:spPr>
          <a:xfrm>
            <a:off x="5769557" y="5075933"/>
            <a:ext cx="105753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If you are not, you must take the time to get clarity around your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If you don’t know where you are going and why it is impossible to lead effectively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Are you excited by your mission (business plan)?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49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06" name="Google Shape;406;p49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49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9"/>
            <p:cNvSpPr/>
            <p:nvPr/>
          </p:nvSpPr>
          <p:spPr>
            <a:xfrm>
              <a:off x="6467935" y="3162300"/>
              <a:ext cx="9418935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Lato"/>
                <a:buNone/>
              </a:pPr>
              <a:r>
                <a:rPr b="1" i="1" lang="en-US" sz="5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You must be a true believer in the mission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514" y="0"/>
            <a:ext cx="1681813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0"/>
          <p:cNvSpPr/>
          <p:nvPr/>
        </p:nvSpPr>
        <p:spPr>
          <a:xfrm>
            <a:off x="6873717" y="0"/>
            <a:ext cx="14098547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p50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50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8" name="Google Shape;418;p50"/>
          <p:cNvSpPr txBox="1"/>
          <p:nvPr/>
        </p:nvSpPr>
        <p:spPr>
          <a:xfrm>
            <a:off x="5769557" y="5075933"/>
            <a:ext cx="105753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None/>
            </a:pPr>
            <a:r>
              <a:rPr b="1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Carefully consider the following questions: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Why am I doing this?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Why am I sacrificing myself for this project?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 is the higher purpose? (A purpose bigger than money)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What's worth doing even if I fail?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 are our core values as an organisation?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Who do we serve?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50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20" name="Google Shape;420;p50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1" name="Google Shape;421;p50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0"/>
            <p:cNvSpPr/>
            <p:nvPr/>
          </p:nvSpPr>
          <p:spPr>
            <a:xfrm>
              <a:off x="6467935" y="3162300"/>
              <a:ext cx="9418935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Lato"/>
                <a:buNone/>
              </a:pPr>
              <a:r>
                <a:rPr b="1" i="1" lang="en-US" sz="5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You must be a true believer in the mission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1"/>
          <p:cNvPicPr preferRelativeResize="0"/>
          <p:nvPr/>
        </p:nvPicPr>
        <p:blipFill rotWithShape="1">
          <a:blip r:embed="rId3">
            <a:alphaModFix/>
          </a:blip>
          <a:srcRect b="0" l="0" r="26668" t="11138"/>
          <a:stretch/>
        </p:blipFill>
        <p:spPr>
          <a:xfrm>
            <a:off x="11537377" y="0"/>
            <a:ext cx="1284027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1"/>
          <p:cNvSpPr/>
          <p:nvPr/>
        </p:nvSpPr>
        <p:spPr>
          <a:xfrm>
            <a:off x="9744890" y="0"/>
            <a:ext cx="11227372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51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32" name="Google Shape;432;p51"/>
          <p:cNvSpPr txBox="1"/>
          <p:nvPr/>
        </p:nvSpPr>
        <p:spPr>
          <a:xfrm>
            <a:off x="5769557" y="5075933"/>
            <a:ext cx="105753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Do this by asking yourself, “Was this person deliberately trying to sabotage me/the company/the mission?”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If the answer is “no”, then calm down and talk with them about the problem</a:t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Be tough on the issues, not the people</a:t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3" name="Google Shape;433;p51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34" name="Google Shape;434;p51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5" name="Google Shape;435;p51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1"/>
            <p:cNvSpPr/>
            <p:nvPr/>
          </p:nvSpPr>
          <p:spPr>
            <a:xfrm>
              <a:off x="6467935" y="3162300"/>
              <a:ext cx="9418935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Check your ego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C6E3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2"/>
          <p:cNvPicPr preferRelativeResize="0"/>
          <p:nvPr/>
        </p:nvPicPr>
        <p:blipFill rotWithShape="1">
          <a:blip r:embed="rId3">
            <a:alphaModFix/>
          </a:blip>
          <a:srcRect b="0" l="0" r="7289" t="0"/>
          <a:stretch/>
        </p:blipFill>
        <p:spPr>
          <a:xfrm>
            <a:off x="9080278" y="5075933"/>
            <a:ext cx="15297371" cy="825034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2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52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45" name="Google Shape;445;p52"/>
          <p:cNvSpPr txBox="1"/>
          <p:nvPr/>
        </p:nvSpPr>
        <p:spPr>
          <a:xfrm>
            <a:off x="5769557" y="4780785"/>
            <a:ext cx="105753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We’re all on the same team - no us and them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Let people see and understand the role they play in delivering for clients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Let others spend some time with (or actually doing) the other team members job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52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47" name="Google Shape;447;p52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8" name="Google Shape;448;p52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2"/>
            <p:cNvSpPr/>
            <p:nvPr/>
          </p:nvSpPr>
          <p:spPr>
            <a:xfrm>
              <a:off x="6467935" y="3162300"/>
              <a:ext cx="11527913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Support each other - no silos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878" y="0"/>
            <a:ext cx="1789777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3"/>
          <p:cNvSpPr/>
          <p:nvPr/>
        </p:nvSpPr>
        <p:spPr>
          <a:xfrm>
            <a:off x="5769557" y="0"/>
            <a:ext cx="15202706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53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53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9" name="Google Shape;459;p53"/>
          <p:cNvSpPr txBox="1"/>
          <p:nvPr/>
        </p:nvSpPr>
        <p:spPr>
          <a:xfrm>
            <a:off x="5769557" y="5075933"/>
            <a:ext cx="98895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Business is complicated enough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Keep things simple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Otherwise, when the pressure comes on, the complexity mounts and can quickly overwhelm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Google Shape;460;p53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61" name="Google Shape;461;p53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2" name="Google Shape;462;p53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3"/>
            <p:cNvSpPr/>
            <p:nvPr/>
          </p:nvSpPr>
          <p:spPr>
            <a:xfrm>
              <a:off x="6467935" y="3162300"/>
              <a:ext cx="9418935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Keep plans super simple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4"/>
          <p:cNvPicPr preferRelativeResize="0"/>
          <p:nvPr/>
        </p:nvPicPr>
        <p:blipFill rotWithShape="1">
          <a:blip r:embed="rId3">
            <a:alphaModFix/>
          </a:blip>
          <a:srcRect b="0" l="0" r="19493" t="6053"/>
          <a:stretch/>
        </p:blipFill>
        <p:spPr>
          <a:xfrm>
            <a:off x="10718385" y="0"/>
            <a:ext cx="1365926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4"/>
          <p:cNvSpPr/>
          <p:nvPr/>
        </p:nvSpPr>
        <p:spPr>
          <a:xfrm>
            <a:off x="9744890" y="0"/>
            <a:ext cx="11227372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54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54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3" name="Google Shape;473;p54"/>
          <p:cNvSpPr txBox="1"/>
          <p:nvPr/>
        </p:nvSpPr>
        <p:spPr>
          <a:xfrm>
            <a:off x="5769557" y="5075933"/>
            <a:ext cx="10575342" cy="438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Seek input from your team in developing solutions to problems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As the leader, make sure you are focusing all effort and resources to solving the highest priority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Do the first thing first - 100%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Then do the next thing - 100%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Keep it super simple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54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75" name="Google Shape;475;p54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6" name="Google Shape;476;p54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6467935" y="3162300"/>
              <a:ext cx="9418935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Prioritise and execute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5"/>
          <p:cNvPicPr preferRelativeResize="0"/>
          <p:nvPr/>
        </p:nvPicPr>
        <p:blipFill rotWithShape="1">
          <a:blip r:embed="rId3">
            <a:alphaModFix/>
          </a:blip>
          <a:srcRect b="0" l="18120" r="0" t="0"/>
          <a:stretch/>
        </p:blipFill>
        <p:spPr>
          <a:xfrm>
            <a:off x="9344025" y="0"/>
            <a:ext cx="1503362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5"/>
          <p:cNvSpPr/>
          <p:nvPr/>
        </p:nvSpPr>
        <p:spPr>
          <a:xfrm>
            <a:off x="8913039" y="0"/>
            <a:ext cx="15121028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55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 lessons in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55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7" name="Google Shape;487;p55"/>
          <p:cNvSpPr txBox="1"/>
          <p:nvPr/>
        </p:nvSpPr>
        <p:spPr>
          <a:xfrm>
            <a:off x="5769557" y="4836712"/>
            <a:ext cx="13451208" cy="780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Teams should be a maximum of four to five operators only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Leaders must be clear on the overall mission and the goals of the mission (commander’s intent)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It’s your job to ensure the team are clear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mission command model requires leaders to provide: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■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clearly defined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■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■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time frame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■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rest is up to the individual in the field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clear understanding of of the leaders intention and the right training are the keys to implementing the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88" name="Google Shape;488;p55"/>
          <p:cNvGrpSpPr/>
          <p:nvPr/>
        </p:nvGrpSpPr>
        <p:grpSpPr>
          <a:xfrm>
            <a:off x="1659425" y="2830981"/>
            <a:ext cx="14685474" cy="1587480"/>
            <a:chOff x="1659425" y="2830982"/>
            <a:chExt cx="17180779" cy="1918801"/>
          </a:xfrm>
        </p:grpSpPr>
        <p:sp>
          <p:nvSpPr>
            <p:cNvPr id="489" name="Google Shape;489;p55"/>
            <p:cNvSpPr/>
            <p:nvPr/>
          </p:nvSpPr>
          <p:spPr>
            <a:xfrm>
              <a:off x="5869221" y="2830985"/>
              <a:ext cx="12970983" cy="1918797"/>
            </a:xfrm>
            <a:prstGeom prst="rect">
              <a:avLst/>
            </a:prstGeom>
            <a:solidFill>
              <a:srgbClr val="393A39">
                <a:alpha val="5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0" name="Google Shape;490;p55"/>
            <p:cNvSpPr/>
            <p:nvPr/>
          </p:nvSpPr>
          <p:spPr>
            <a:xfrm flipH="1">
              <a:off x="1659425" y="2830982"/>
              <a:ext cx="4209796" cy="1918801"/>
            </a:xfrm>
            <a:prstGeom prst="rect">
              <a:avLst/>
            </a:pr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0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Lesson 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5"/>
            <p:cNvSpPr/>
            <p:nvPr/>
          </p:nvSpPr>
          <p:spPr>
            <a:xfrm>
              <a:off x="6467935" y="3162300"/>
              <a:ext cx="9418935" cy="1256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Lato"/>
                <a:buNone/>
              </a:pPr>
              <a:r>
                <a:rPr b="1" i="1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Decentralise command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9"/>
          <p:cNvGrpSpPr/>
          <p:nvPr/>
        </p:nvGrpSpPr>
        <p:grpSpPr>
          <a:xfrm>
            <a:off x="5378080" y="3080977"/>
            <a:ext cx="14085357" cy="8730265"/>
            <a:chOff x="0" y="0"/>
            <a:chExt cx="14916188" cy="9092132"/>
          </a:xfrm>
        </p:grpSpPr>
        <p:sp>
          <p:nvSpPr>
            <p:cNvPr id="140" name="Google Shape;140;p29"/>
            <p:cNvSpPr/>
            <p:nvPr/>
          </p:nvSpPr>
          <p:spPr>
            <a:xfrm rot="5400000">
              <a:off x="4858581" y="-489606"/>
              <a:ext cx="666900" cy="25851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33716"/>
                  </a:lnTo>
                  <a:cubicBezTo>
                    <a:pt x="0" y="20300"/>
                    <a:pt x="23505" y="9422"/>
                    <a:pt x="52500" y="9422"/>
                  </a:cubicBezTo>
                  <a:lnTo>
                    <a:pt x="90000" y="9422"/>
                  </a:lnTo>
                  <a:lnTo>
                    <a:pt x="90000" y="0"/>
                  </a:lnTo>
                  <a:lnTo>
                    <a:pt x="120000" y="16361"/>
                  </a:lnTo>
                  <a:lnTo>
                    <a:pt x="90000" y="32727"/>
                  </a:lnTo>
                  <a:lnTo>
                    <a:pt x="90000" y="23305"/>
                  </a:lnTo>
                  <a:lnTo>
                    <a:pt x="52500" y="23305"/>
                  </a:lnTo>
                  <a:cubicBezTo>
                    <a:pt x="40072" y="23305"/>
                    <a:pt x="30000" y="27966"/>
                    <a:pt x="30000" y="33716"/>
                  </a:cubicBezTo>
                  <a:lnTo>
                    <a:pt x="30000" y="120000"/>
                  </a:lnTo>
                  <a:close/>
                </a:path>
              </a:pathLst>
            </a:custGeom>
            <a:solidFill>
              <a:srgbClr val="C8051B"/>
            </a:solidFill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Cambria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41" name="Google Shape;141;p29"/>
            <p:cNvGrpSpPr/>
            <p:nvPr/>
          </p:nvGrpSpPr>
          <p:grpSpPr>
            <a:xfrm>
              <a:off x="0" y="0"/>
              <a:ext cx="3788400" cy="1197000"/>
              <a:chOff x="0" y="0"/>
              <a:chExt cx="3788400" cy="1197000"/>
            </a:xfrm>
          </p:grpSpPr>
          <p:sp>
            <p:nvSpPr>
              <p:cNvPr id="142" name="Google Shape;142;p29"/>
              <p:cNvSpPr/>
              <p:nvPr/>
            </p:nvSpPr>
            <p:spPr>
              <a:xfrm>
                <a:off x="0" y="0"/>
                <a:ext cx="3788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686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3" name="Google Shape;143;p29"/>
              <p:cNvSpPr/>
              <p:nvPr/>
            </p:nvSpPr>
            <p:spPr>
              <a:xfrm>
                <a:off x="58431" y="234029"/>
                <a:ext cx="36717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Inputs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29"/>
            <p:cNvGrpSpPr/>
            <p:nvPr/>
          </p:nvGrpSpPr>
          <p:grpSpPr>
            <a:xfrm>
              <a:off x="4113728" y="1170970"/>
              <a:ext cx="3986400" cy="1275000"/>
              <a:chOff x="0" y="0"/>
              <a:chExt cx="3986400" cy="1275000"/>
            </a:xfrm>
          </p:grpSpPr>
          <p:sp>
            <p:nvSpPr>
              <p:cNvPr id="145" name="Google Shape;145;p29"/>
              <p:cNvSpPr/>
              <p:nvPr/>
            </p:nvSpPr>
            <p:spPr>
              <a:xfrm>
                <a:off x="0" y="39021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6" name="Google Shape;146;p29"/>
              <p:cNvSpPr/>
              <p:nvPr/>
            </p:nvSpPr>
            <p:spPr>
              <a:xfrm>
                <a:off x="58433" y="0"/>
                <a:ext cx="3869400" cy="12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Business Management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29"/>
            <p:cNvGrpSpPr/>
            <p:nvPr/>
          </p:nvGrpSpPr>
          <p:grpSpPr>
            <a:xfrm>
              <a:off x="2562277" y="1470729"/>
              <a:ext cx="1315257" cy="1446300"/>
              <a:chOff x="0" y="0"/>
              <a:chExt cx="1315257" cy="1446300"/>
            </a:xfrm>
          </p:grpSpPr>
          <p:sp>
            <p:nvSpPr>
              <p:cNvPr id="148" name="Google Shape;148;p29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49" name="Google Shape;149;p29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0" name="Google Shape;150;p29"/>
              <p:cNvSpPr/>
              <p:nvPr/>
            </p:nvSpPr>
            <p:spPr>
              <a:xfrm>
                <a:off x="357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51" name="Google Shape;151;p29"/>
            <p:cNvGrpSpPr/>
            <p:nvPr/>
          </p:nvGrpSpPr>
          <p:grpSpPr>
            <a:xfrm>
              <a:off x="4113728" y="2547019"/>
              <a:ext cx="3986400" cy="1197000"/>
              <a:chOff x="0" y="0"/>
              <a:chExt cx="3986400" cy="1197000"/>
            </a:xfrm>
          </p:grpSpPr>
          <p:sp>
            <p:nvSpPr>
              <p:cNvPr id="152" name="Google Shape;152;p29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3" name="Google Shape;153;p29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People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29"/>
            <p:cNvGrpSpPr/>
            <p:nvPr/>
          </p:nvGrpSpPr>
          <p:grpSpPr>
            <a:xfrm>
              <a:off x="4113728" y="3884050"/>
              <a:ext cx="3986400" cy="1197000"/>
              <a:chOff x="0" y="0"/>
              <a:chExt cx="3986400" cy="1197000"/>
            </a:xfrm>
          </p:grpSpPr>
          <p:sp>
            <p:nvSpPr>
              <p:cNvPr id="155" name="Google Shape;155;p29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6" name="Google Shape;156;p29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Processes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57;p29"/>
            <p:cNvGrpSpPr/>
            <p:nvPr/>
          </p:nvGrpSpPr>
          <p:grpSpPr>
            <a:xfrm>
              <a:off x="4113728" y="5221076"/>
              <a:ext cx="3986400" cy="1197000"/>
              <a:chOff x="0" y="0"/>
              <a:chExt cx="3986400" cy="1197000"/>
            </a:xfrm>
          </p:grpSpPr>
          <p:sp>
            <p:nvSpPr>
              <p:cNvPr id="158" name="Google Shape;158;p29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9" name="Google Shape;159;p29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Culture (Values)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p29"/>
            <p:cNvGrpSpPr/>
            <p:nvPr/>
          </p:nvGrpSpPr>
          <p:grpSpPr>
            <a:xfrm>
              <a:off x="4113728" y="6558104"/>
              <a:ext cx="3986400" cy="1197000"/>
              <a:chOff x="0" y="0"/>
              <a:chExt cx="3986400" cy="1197000"/>
            </a:xfrm>
          </p:grpSpPr>
          <p:sp>
            <p:nvSpPr>
              <p:cNvPr id="161" name="Google Shape;161;p29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2" name="Google Shape;162;p29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Client Profile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9"/>
            <p:cNvGrpSpPr/>
            <p:nvPr/>
          </p:nvGrpSpPr>
          <p:grpSpPr>
            <a:xfrm>
              <a:off x="4113728" y="7895132"/>
              <a:ext cx="3986400" cy="1197000"/>
              <a:chOff x="0" y="0"/>
              <a:chExt cx="3986400" cy="1197000"/>
            </a:xfrm>
          </p:grpSpPr>
          <p:sp>
            <p:nvSpPr>
              <p:cNvPr id="164" name="Google Shape;164;p29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3200"/>
                  <a:buFont typeface="Lato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5" name="Google Shape;165;p29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Lato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Financials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29"/>
            <p:cNvGrpSpPr/>
            <p:nvPr/>
          </p:nvGrpSpPr>
          <p:grpSpPr>
            <a:xfrm>
              <a:off x="2562277" y="2941460"/>
              <a:ext cx="1315257" cy="1446300"/>
              <a:chOff x="0" y="0"/>
              <a:chExt cx="1315257" cy="1446300"/>
            </a:xfrm>
          </p:grpSpPr>
          <p:sp>
            <p:nvSpPr>
              <p:cNvPr id="167" name="Google Shape;167;p29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8" name="Google Shape;168;p29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9" name="Google Shape;169;p29"/>
              <p:cNvSpPr/>
              <p:nvPr/>
            </p:nvSpPr>
            <p:spPr>
              <a:xfrm>
                <a:off x="357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70" name="Google Shape;170;p29"/>
            <p:cNvGrpSpPr/>
            <p:nvPr/>
          </p:nvGrpSpPr>
          <p:grpSpPr>
            <a:xfrm>
              <a:off x="2562277" y="4412191"/>
              <a:ext cx="1315257" cy="1446300"/>
              <a:chOff x="0" y="0"/>
              <a:chExt cx="1315257" cy="1446300"/>
            </a:xfrm>
          </p:grpSpPr>
          <p:sp>
            <p:nvSpPr>
              <p:cNvPr id="171" name="Google Shape;171;p29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2" name="Google Shape;172;p29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>
                <a:off x="357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74" name="Google Shape;174;p29"/>
            <p:cNvGrpSpPr/>
            <p:nvPr/>
          </p:nvGrpSpPr>
          <p:grpSpPr>
            <a:xfrm>
              <a:off x="2562277" y="5882921"/>
              <a:ext cx="1315257" cy="1446300"/>
              <a:chOff x="0" y="0"/>
              <a:chExt cx="1315257" cy="1446300"/>
            </a:xfrm>
          </p:grpSpPr>
          <p:sp>
            <p:nvSpPr>
              <p:cNvPr id="175" name="Google Shape;175;p29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357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78" name="Google Shape;178;p29"/>
            <p:cNvGrpSpPr/>
            <p:nvPr/>
          </p:nvGrpSpPr>
          <p:grpSpPr>
            <a:xfrm>
              <a:off x="2562277" y="7353652"/>
              <a:ext cx="1315257" cy="1446300"/>
              <a:chOff x="0" y="0"/>
              <a:chExt cx="1315257" cy="1446300"/>
            </a:xfrm>
          </p:grpSpPr>
          <p:sp>
            <p:nvSpPr>
              <p:cNvPr id="179" name="Google Shape;179;p29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0" name="Google Shape;180;p29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>
                <a:off x="357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5400"/>
                  <a:buFont typeface="Cambria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82" name="Google Shape;182;p29"/>
            <p:cNvSpPr/>
            <p:nvPr/>
          </p:nvSpPr>
          <p:spPr>
            <a:xfrm>
              <a:off x="8250488" y="1248857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800"/>
                <a:buFont typeface="Lato"/>
                <a:buNone/>
              </a:pPr>
              <a:r>
                <a:rPr b="0" i="0" lang="en-US" sz="28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Business Management </a:t>
              </a:r>
              <a:r>
                <a:rPr b="0" i="0" lang="en-US" sz="28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mastering this first up, allows for execution.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8250488" y="2452182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800"/>
                <a:buFont typeface="Lato"/>
                <a:buNone/>
              </a:pPr>
              <a:r>
                <a:rPr b="0" i="0" lang="en-US" sz="28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People </a:t>
              </a:r>
              <a:r>
                <a:rPr b="0" i="0" lang="en-US" sz="28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are the key to achieving your vision. You can’t do it alone.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8250488" y="3922912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800"/>
                <a:buFont typeface="Lato"/>
                <a:buNone/>
              </a:pPr>
              <a:r>
                <a:rPr b="0" i="0" lang="en-US" sz="28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Processes </a:t>
              </a:r>
              <a:r>
                <a:rPr b="0" i="0" lang="en-US" sz="28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build a repeatable client experience and trusted brand.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8250488" y="5259941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800"/>
                <a:buFont typeface="Lato"/>
                <a:buNone/>
              </a:pPr>
              <a:r>
                <a:rPr b="0" i="0" lang="en-US" sz="28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Culture &amp; Values </a:t>
              </a:r>
              <a:r>
                <a:rPr b="0" i="0" lang="en-US" sz="28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bind it all together.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8250488" y="6596967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800"/>
                <a:buFont typeface="Lato"/>
                <a:buNone/>
              </a:pPr>
              <a:r>
                <a:rPr b="0" i="0" lang="en-US" sz="28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Client Profile </a:t>
              </a:r>
              <a:r>
                <a:rPr b="0" i="0" lang="en-US" sz="28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means there is a flow of new people.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8250488" y="7800292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800"/>
                <a:buFont typeface="Lato"/>
                <a:buNone/>
              </a:pPr>
              <a:r>
                <a:rPr b="0" i="0" lang="en-US" sz="28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Financials </a:t>
              </a:r>
              <a:r>
                <a:rPr b="0" i="0" lang="en-US" sz="28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let you know how you’re doing in putting it all together.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29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Moving To </a:t>
            </a:r>
            <a:r>
              <a:rPr b="1" i="0" lang="en-US" sz="72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The Next Level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9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56"/>
          <p:cNvPicPr preferRelativeResize="0"/>
          <p:nvPr/>
        </p:nvPicPr>
        <p:blipFill rotWithShape="1">
          <a:blip r:embed="rId3">
            <a:alphaModFix/>
          </a:blip>
          <a:srcRect b="0" l="0" r="10545" t="0"/>
          <a:stretch/>
        </p:blipFill>
        <p:spPr>
          <a:xfrm>
            <a:off x="6034850" y="0"/>
            <a:ext cx="18342900" cy="136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6"/>
          <p:cNvSpPr/>
          <p:nvPr/>
        </p:nvSpPr>
        <p:spPr>
          <a:xfrm>
            <a:off x="4329953" y="0"/>
            <a:ext cx="186540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p56"/>
          <p:cNvSpPr txBox="1"/>
          <p:nvPr/>
        </p:nvSpPr>
        <p:spPr>
          <a:xfrm>
            <a:off x="1675965" y="936442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Moving To The </a:t>
            </a:r>
            <a:r>
              <a:rPr b="1" i="0" lang="en-US" sz="72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Next Level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0" name="Google Shape;500;p56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501" name="Google Shape;501;p56"/>
          <p:cNvGrpSpPr/>
          <p:nvPr/>
        </p:nvGrpSpPr>
        <p:grpSpPr>
          <a:xfrm>
            <a:off x="2624300" y="2830966"/>
            <a:ext cx="11120018" cy="9187599"/>
            <a:chOff x="0" y="0"/>
            <a:chExt cx="14916188" cy="9092132"/>
          </a:xfrm>
        </p:grpSpPr>
        <p:sp>
          <p:nvSpPr>
            <p:cNvPr id="502" name="Google Shape;502;p56"/>
            <p:cNvSpPr/>
            <p:nvPr/>
          </p:nvSpPr>
          <p:spPr>
            <a:xfrm rot="5400000">
              <a:off x="4858579" y="-489606"/>
              <a:ext cx="666900" cy="25851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33716"/>
                  </a:lnTo>
                  <a:cubicBezTo>
                    <a:pt x="0" y="20300"/>
                    <a:pt x="23505" y="9422"/>
                    <a:pt x="52500" y="9422"/>
                  </a:cubicBezTo>
                  <a:lnTo>
                    <a:pt x="90000" y="9422"/>
                  </a:lnTo>
                  <a:lnTo>
                    <a:pt x="90000" y="0"/>
                  </a:lnTo>
                  <a:lnTo>
                    <a:pt x="120000" y="16361"/>
                  </a:lnTo>
                  <a:lnTo>
                    <a:pt x="90000" y="32727"/>
                  </a:lnTo>
                  <a:lnTo>
                    <a:pt x="90000" y="23305"/>
                  </a:lnTo>
                  <a:lnTo>
                    <a:pt x="52500" y="23305"/>
                  </a:lnTo>
                  <a:cubicBezTo>
                    <a:pt x="40072" y="23305"/>
                    <a:pt x="30000" y="27966"/>
                    <a:pt x="30000" y="33716"/>
                  </a:cubicBezTo>
                  <a:lnTo>
                    <a:pt x="30000" y="120000"/>
                  </a:lnTo>
                  <a:close/>
                </a:path>
              </a:pathLst>
            </a:custGeom>
            <a:solidFill>
              <a:srgbClr val="C8051B"/>
            </a:solidFill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50" lIns="7950" spcFirstLastPara="1" rIns="7950" wrap="square" tIns="7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mbria"/>
                <a:buNone/>
              </a:pPr>
              <a:r>
                <a:t/>
              </a:r>
              <a:endParaRPr b="0" i="0" sz="4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03" name="Google Shape;503;p56"/>
            <p:cNvGrpSpPr/>
            <p:nvPr/>
          </p:nvGrpSpPr>
          <p:grpSpPr>
            <a:xfrm>
              <a:off x="0" y="0"/>
              <a:ext cx="3788400" cy="1197000"/>
              <a:chOff x="0" y="0"/>
              <a:chExt cx="3788400" cy="1197000"/>
            </a:xfrm>
          </p:grpSpPr>
          <p:sp>
            <p:nvSpPr>
              <p:cNvPr id="504" name="Google Shape;504;p56"/>
              <p:cNvSpPr/>
              <p:nvPr/>
            </p:nvSpPr>
            <p:spPr>
              <a:xfrm>
                <a:off x="0" y="0"/>
                <a:ext cx="3788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686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5" name="Google Shape;505;p56"/>
              <p:cNvSpPr/>
              <p:nvPr/>
            </p:nvSpPr>
            <p:spPr>
              <a:xfrm>
                <a:off x="58430" y="234029"/>
                <a:ext cx="36717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Inputs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6" name="Google Shape;506;p56"/>
            <p:cNvGrpSpPr/>
            <p:nvPr/>
          </p:nvGrpSpPr>
          <p:grpSpPr>
            <a:xfrm>
              <a:off x="4113728" y="1170970"/>
              <a:ext cx="3986400" cy="1275000"/>
              <a:chOff x="0" y="0"/>
              <a:chExt cx="3986400" cy="1275000"/>
            </a:xfrm>
          </p:grpSpPr>
          <p:sp>
            <p:nvSpPr>
              <p:cNvPr id="507" name="Google Shape;507;p56"/>
              <p:cNvSpPr/>
              <p:nvPr/>
            </p:nvSpPr>
            <p:spPr>
              <a:xfrm>
                <a:off x="0" y="3902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8" name="Google Shape;508;p56"/>
              <p:cNvSpPr/>
              <p:nvPr/>
            </p:nvSpPr>
            <p:spPr>
              <a:xfrm>
                <a:off x="58433" y="0"/>
                <a:ext cx="3869400" cy="12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Business Management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56"/>
            <p:cNvGrpSpPr/>
            <p:nvPr/>
          </p:nvGrpSpPr>
          <p:grpSpPr>
            <a:xfrm>
              <a:off x="2562275" y="1470729"/>
              <a:ext cx="1315255" cy="1446300"/>
              <a:chOff x="0" y="0"/>
              <a:chExt cx="1315255" cy="1446300"/>
            </a:xfrm>
          </p:grpSpPr>
          <p:sp>
            <p:nvSpPr>
              <p:cNvPr id="510" name="Google Shape;510;p56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11" name="Google Shape;511;p56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12" name="Google Shape;512;p56"/>
              <p:cNvSpPr/>
              <p:nvPr/>
            </p:nvSpPr>
            <p:spPr>
              <a:xfrm>
                <a:off x="355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13" name="Google Shape;513;p56"/>
            <p:cNvGrpSpPr/>
            <p:nvPr/>
          </p:nvGrpSpPr>
          <p:grpSpPr>
            <a:xfrm>
              <a:off x="4113728" y="2547017"/>
              <a:ext cx="3986400" cy="1197000"/>
              <a:chOff x="0" y="0"/>
              <a:chExt cx="3986400" cy="1197000"/>
            </a:xfrm>
          </p:grpSpPr>
          <p:sp>
            <p:nvSpPr>
              <p:cNvPr id="514" name="Google Shape;514;p56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15" name="Google Shape;515;p56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People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56"/>
            <p:cNvGrpSpPr/>
            <p:nvPr/>
          </p:nvGrpSpPr>
          <p:grpSpPr>
            <a:xfrm>
              <a:off x="4113728" y="3884050"/>
              <a:ext cx="3986400" cy="1197000"/>
              <a:chOff x="0" y="0"/>
              <a:chExt cx="3986400" cy="1197000"/>
            </a:xfrm>
          </p:grpSpPr>
          <p:sp>
            <p:nvSpPr>
              <p:cNvPr id="517" name="Google Shape;517;p56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18" name="Google Shape;518;p56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Processes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56"/>
            <p:cNvGrpSpPr/>
            <p:nvPr/>
          </p:nvGrpSpPr>
          <p:grpSpPr>
            <a:xfrm>
              <a:off x="4113728" y="5221076"/>
              <a:ext cx="3986400" cy="1197000"/>
              <a:chOff x="0" y="0"/>
              <a:chExt cx="3986400" cy="1197000"/>
            </a:xfrm>
          </p:grpSpPr>
          <p:sp>
            <p:nvSpPr>
              <p:cNvPr id="520" name="Google Shape;520;p56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1" name="Google Shape;521;p56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Culture (Values)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" name="Google Shape;522;p56"/>
            <p:cNvGrpSpPr/>
            <p:nvPr/>
          </p:nvGrpSpPr>
          <p:grpSpPr>
            <a:xfrm>
              <a:off x="4113728" y="6558103"/>
              <a:ext cx="3986400" cy="1197000"/>
              <a:chOff x="0" y="0"/>
              <a:chExt cx="3986400" cy="1197000"/>
            </a:xfrm>
          </p:grpSpPr>
          <p:sp>
            <p:nvSpPr>
              <p:cNvPr id="523" name="Google Shape;523;p56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4" name="Google Shape;524;p56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Client Profile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56"/>
            <p:cNvGrpSpPr/>
            <p:nvPr/>
          </p:nvGrpSpPr>
          <p:grpSpPr>
            <a:xfrm>
              <a:off x="4113728" y="7895132"/>
              <a:ext cx="3986400" cy="1197000"/>
              <a:chOff x="0" y="0"/>
              <a:chExt cx="3986400" cy="1197000"/>
            </a:xfrm>
          </p:grpSpPr>
          <p:sp>
            <p:nvSpPr>
              <p:cNvPr id="526" name="Google Shape;526;p56"/>
              <p:cNvSpPr/>
              <p:nvPr/>
            </p:nvSpPr>
            <p:spPr>
              <a:xfrm>
                <a:off x="0" y="0"/>
                <a:ext cx="3986400" cy="11970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flat" cmpd="sng" w="9525">
                <a:solidFill>
                  <a:srgbClr val="F6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2400"/>
                  <a:buFont typeface="Lato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27" name="Google Shape;527;p56"/>
              <p:cNvSpPr/>
              <p:nvPr/>
            </p:nvSpPr>
            <p:spPr>
              <a:xfrm>
                <a:off x="58433" y="234029"/>
                <a:ext cx="3869400" cy="7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Lato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Financials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56"/>
            <p:cNvGrpSpPr/>
            <p:nvPr/>
          </p:nvGrpSpPr>
          <p:grpSpPr>
            <a:xfrm>
              <a:off x="2562275" y="2941458"/>
              <a:ext cx="1315255" cy="1446300"/>
              <a:chOff x="0" y="0"/>
              <a:chExt cx="1315255" cy="1446300"/>
            </a:xfrm>
          </p:grpSpPr>
          <p:sp>
            <p:nvSpPr>
              <p:cNvPr id="529" name="Google Shape;529;p56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0" name="Google Shape;530;p56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1" name="Google Shape;531;p56"/>
              <p:cNvSpPr/>
              <p:nvPr/>
            </p:nvSpPr>
            <p:spPr>
              <a:xfrm>
                <a:off x="355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32" name="Google Shape;532;p56"/>
            <p:cNvGrpSpPr/>
            <p:nvPr/>
          </p:nvGrpSpPr>
          <p:grpSpPr>
            <a:xfrm>
              <a:off x="2562275" y="4412191"/>
              <a:ext cx="1315255" cy="1446300"/>
              <a:chOff x="0" y="0"/>
              <a:chExt cx="1315255" cy="1446300"/>
            </a:xfrm>
          </p:grpSpPr>
          <p:sp>
            <p:nvSpPr>
              <p:cNvPr id="533" name="Google Shape;533;p56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4" name="Google Shape;534;p56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5" name="Google Shape;535;p56"/>
              <p:cNvSpPr/>
              <p:nvPr/>
            </p:nvSpPr>
            <p:spPr>
              <a:xfrm>
                <a:off x="355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36" name="Google Shape;536;p56"/>
            <p:cNvGrpSpPr/>
            <p:nvPr/>
          </p:nvGrpSpPr>
          <p:grpSpPr>
            <a:xfrm>
              <a:off x="2562275" y="5882921"/>
              <a:ext cx="1315255" cy="1446300"/>
              <a:chOff x="0" y="0"/>
              <a:chExt cx="1315255" cy="1446300"/>
            </a:xfrm>
          </p:grpSpPr>
          <p:sp>
            <p:nvSpPr>
              <p:cNvPr id="537" name="Google Shape;537;p56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8" name="Google Shape;538;p56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9" name="Google Shape;539;p56"/>
              <p:cNvSpPr/>
              <p:nvPr/>
            </p:nvSpPr>
            <p:spPr>
              <a:xfrm>
                <a:off x="355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40" name="Google Shape;540;p56"/>
            <p:cNvGrpSpPr/>
            <p:nvPr/>
          </p:nvGrpSpPr>
          <p:grpSpPr>
            <a:xfrm>
              <a:off x="2562275" y="7353652"/>
              <a:ext cx="1315255" cy="1446300"/>
              <a:chOff x="0" y="0"/>
              <a:chExt cx="1315255" cy="1446300"/>
            </a:xfrm>
          </p:grpSpPr>
          <p:sp>
            <p:nvSpPr>
              <p:cNvPr id="541" name="Google Shape;541;p56"/>
              <p:cNvSpPr/>
              <p:nvPr/>
            </p:nvSpPr>
            <p:spPr>
              <a:xfrm>
                <a:off x="0" y="0"/>
                <a:ext cx="1315200" cy="1446300"/>
              </a:xfrm>
              <a:custGeom>
                <a:rect b="b" l="l" r="r" t="t"/>
                <a:pathLst>
                  <a:path extrusionOk="0" h="120000" w="120000">
                    <a:moveTo>
                      <a:pt x="31" y="40183"/>
                    </a:moveTo>
                    <a:cubicBezTo>
                      <a:pt x="31" y="58505"/>
                      <a:pt x="37040" y="74511"/>
                      <a:pt x="90007" y="79088"/>
                    </a:cubicBezTo>
                    <a:lnTo>
                      <a:pt x="90007" y="65455"/>
                    </a:lnTo>
                    <a:lnTo>
                      <a:pt x="119999" y="94005"/>
                    </a:lnTo>
                    <a:lnTo>
                      <a:pt x="90007" y="120000"/>
                    </a:lnTo>
                    <a:lnTo>
                      <a:pt x="90007" y="106361"/>
                    </a:lnTo>
                    <a:cubicBezTo>
                      <a:pt x="37040" y="101783"/>
                      <a:pt x="31" y="85777"/>
                      <a:pt x="31" y="67455"/>
                    </a:cubicBezTo>
                    <a:close/>
                    <a:moveTo>
                      <a:pt x="119999" y="27272"/>
                    </a:moveTo>
                    <a:cubicBezTo>
                      <a:pt x="69438" y="27272"/>
                      <a:pt x="24309" y="37888"/>
                      <a:pt x="7155" y="53822"/>
                    </a:cubicBezTo>
                    <a:lnTo>
                      <a:pt x="7155" y="53822"/>
                    </a:lnTo>
                    <a:cubicBezTo>
                      <a:pt x="-15331" y="32944"/>
                      <a:pt x="16966" y="9916"/>
                      <a:pt x="79287" y="2383"/>
                    </a:cubicBezTo>
                    <a:cubicBezTo>
                      <a:pt x="92344" y="805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C8051B"/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42" name="Google Shape;542;p56"/>
              <p:cNvSpPr/>
              <p:nvPr/>
            </p:nvSpPr>
            <p:spPr>
              <a:xfrm>
                <a:off x="0" y="0"/>
                <a:ext cx="1315200" cy="648600"/>
              </a:xfrm>
              <a:custGeom>
                <a:rect b="b" l="l" r="r" t="t"/>
                <a:pathLst>
                  <a:path extrusionOk="0" h="120000" w="120000">
                    <a:moveTo>
                      <a:pt x="119999" y="60811"/>
                    </a:moveTo>
                    <a:cubicBezTo>
                      <a:pt x="69438" y="60811"/>
                      <a:pt x="24309" y="84483"/>
                      <a:pt x="7155" y="120000"/>
                    </a:cubicBezTo>
                    <a:lnTo>
                      <a:pt x="7155" y="120000"/>
                    </a:lnTo>
                    <a:cubicBezTo>
                      <a:pt x="-15331" y="73455"/>
                      <a:pt x="16966" y="22111"/>
                      <a:pt x="79287" y="5316"/>
                    </a:cubicBezTo>
                    <a:cubicBezTo>
                      <a:pt x="92344" y="1800"/>
                      <a:pt x="106122" y="0"/>
                      <a:pt x="11999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43" name="Google Shape;543;p56"/>
              <p:cNvSpPr/>
              <p:nvPr/>
            </p:nvSpPr>
            <p:spPr>
              <a:xfrm>
                <a:off x="355" y="0"/>
                <a:ext cx="1314900" cy="1446300"/>
              </a:xfrm>
              <a:custGeom>
                <a:rect b="b" l="l" r="r" t="t"/>
                <a:pathLst>
                  <a:path extrusionOk="0" h="120000" w="120000">
                    <a:moveTo>
                      <a:pt x="0" y="40183"/>
                    </a:moveTo>
                    <a:cubicBezTo>
                      <a:pt x="0" y="58505"/>
                      <a:pt x="37016" y="74511"/>
                      <a:pt x="90000" y="79088"/>
                    </a:cubicBezTo>
                    <a:lnTo>
                      <a:pt x="90000" y="65455"/>
                    </a:lnTo>
                    <a:lnTo>
                      <a:pt x="120000" y="94005"/>
                    </a:lnTo>
                    <a:lnTo>
                      <a:pt x="90000" y="120000"/>
                    </a:lnTo>
                    <a:lnTo>
                      <a:pt x="90000" y="106361"/>
                    </a:lnTo>
                    <a:cubicBezTo>
                      <a:pt x="37016" y="101783"/>
                      <a:pt x="0" y="85777"/>
                      <a:pt x="0" y="67455"/>
                    </a:cubicBezTo>
                    <a:lnTo>
                      <a:pt x="0" y="40183"/>
                    </a:lnTo>
                    <a:cubicBezTo>
                      <a:pt x="0" y="17988"/>
                      <a:pt x="53727" y="0"/>
                      <a:pt x="120000" y="0"/>
                    </a:cubicBezTo>
                    <a:lnTo>
                      <a:pt x="120000" y="27272"/>
                    </a:lnTo>
                    <a:cubicBezTo>
                      <a:pt x="69427" y="27272"/>
                      <a:pt x="24283" y="37888"/>
                      <a:pt x="7122" y="53822"/>
                    </a:cubicBezTo>
                  </a:path>
                </a:pathLst>
              </a:custGeom>
              <a:noFill/>
              <a:ln cap="flat" cmpd="sng" w="9525">
                <a:solidFill>
                  <a:srgbClr val="C8051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50" lIns="7950" spcFirstLastPara="1" rIns="7950" wrap="square" tIns="79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37572"/>
                  </a:buClr>
                  <a:buSzPts val="4000"/>
                  <a:buFont typeface="Cambria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73757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44" name="Google Shape;544;p56"/>
            <p:cNvSpPr/>
            <p:nvPr/>
          </p:nvSpPr>
          <p:spPr>
            <a:xfrm>
              <a:off x="8250488" y="1248857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50" lIns="7950" spcFirstLastPara="1" rIns="7950" wrap="square" tIns="7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Business Management </a:t>
              </a:r>
              <a:r>
                <a:rPr b="0" i="0" lang="en-US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mastering this first up, allows for execution.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6"/>
            <p:cNvSpPr/>
            <p:nvPr/>
          </p:nvSpPr>
          <p:spPr>
            <a:xfrm>
              <a:off x="8250488" y="2602998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50" lIns="7950" spcFirstLastPara="1" rIns="7950" wrap="square" tIns="7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People </a:t>
              </a:r>
              <a:r>
                <a:rPr b="0" i="0" lang="en-US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are the key to achieving your vision. You can’t do it alone.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6"/>
            <p:cNvSpPr/>
            <p:nvPr/>
          </p:nvSpPr>
          <p:spPr>
            <a:xfrm>
              <a:off x="8250488" y="3922912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50" lIns="7950" spcFirstLastPara="1" rIns="7950" wrap="square" tIns="7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Processes </a:t>
              </a:r>
              <a:r>
                <a:rPr b="0" i="0" lang="en-US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build a repeatable client experience and trusted brand.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6"/>
            <p:cNvSpPr/>
            <p:nvPr/>
          </p:nvSpPr>
          <p:spPr>
            <a:xfrm>
              <a:off x="8250488" y="5259941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50" lIns="7950" spcFirstLastPara="1" rIns="7950" wrap="square" tIns="7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Culture &amp; Values </a:t>
              </a:r>
              <a:r>
                <a:rPr b="0" i="0" lang="en-US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bind it all together.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6"/>
            <p:cNvSpPr/>
            <p:nvPr/>
          </p:nvSpPr>
          <p:spPr>
            <a:xfrm>
              <a:off x="8250488" y="6596967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50" lIns="7950" spcFirstLastPara="1" rIns="7950" wrap="square" tIns="7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Client Profile </a:t>
              </a:r>
              <a:r>
                <a:rPr b="0" i="0" lang="en-US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means there is a flow of new people.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6"/>
            <p:cNvSpPr/>
            <p:nvPr/>
          </p:nvSpPr>
          <p:spPr>
            <a:xfrm>
              <a:off x="8250488" y="7800292"/>
              <a:ext cx="6665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50" lIns="7950" spcFirstLastPara="1" rIns="7950" wrap="square" tIns="7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rgbClr val="F68600"/>
                  </a:solidFill>
                  <a:latin typeface="Lato"/>
                  <a:ea typeface="Lato"/>
                  <a:cs typeface="Lato"/>
                  <a:sym typeface="Lato"/>
                </a:rPr>
                <a:t>Financials </a:t>
              </a:r>
              <a:r>
                <a:rPr b="0" i="0" lang="en-US" sz="2400" u="none" cap="none" strike="noStrike">
                  <a:solidFill>
                    <a:srgbClr val="737572"/>
                  </a:solidFill>
                  <a:latin typeface="Lato"/>
                  <a:ea typeface="Lato"/>
                  <a:cs typeface="Lato"/>
                  <a:sym typeface="Lato"/>
                </a:rPr>
                <a:t>- let you know how you’re doing in putting it all together.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406" r="12406" t="0"/>
          <a:stretch/>
        </p:blipFill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7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6" name="Google Shape;55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57"/>
          <p:cNvCxnSpPr/>
          <p:nvPr/>
        </p:nvCxnSpPr>
        <p:spPr>
          <a:xfrm>
            <a:off x="4966969" y="12917510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58" name="Google Shape;558;p57"/>
          <p:cNvSpPr/>
          <p:nvPr/>
        </p:nvSpPr>
        <p:spPr>
          <a:xfrm flipH="1">
            <a:off x="4955419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9" name="Google Shape;559;p57"/>
          <p:cNvSpPr txBox="1"/>
          <p:nvPr/>
        </p:nvSpPr>
        <p:spPr>
          <a:xfrm>
            <a:off x="5222446" y="5801762"/>
            <a:ext cx="13901045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327"/>
              </a:buClr>
              <a:buSzPts val="11500"/>
              <a:buFont typeface="Lato"/>
              <a:buNone/>
            </a:pPr>
            <a:r>
              <a:rPr b="1" i="1" lang="en-US" sz="11500" u="none" cap="none" strike="noStrike">
                <a:solidFill>
                  <a:srgbClr val="CB2327"/>
                </a:solidFill>
                <a:latin typeface="Lato"/>
                <a:ea typeface="Lato"/>
                <a:cs typeface="Lato"/>
                <a:sym typeface="Lato"/>
              </a:rPr>
              <a:t>QUARTERLY REVIEWS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58"/>
          <p:cNvPicPr preferRelativeResize="0"/>
          <p:nvPr/>
        </p:nvPicPr>
        <p:blipFill rotWithShape="1">
          <a:blip r:embed="rId3">
            <a:alphaModFix/>
          </a:blip>
          <a:srcRect b="0" l="0" r="8409" t="0"/>
          <a:stretch/>
        </p:blipFill>
        <p:spPr>
          <a:xfrm>
            <a:off x="8648935" y="0"/>
            <a:ext cx="1572871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8"/>
          <p:cNvSpPr/>
          <p:nvPr/>
        </p:nvSpPr>
        <p:spPr>
          <a:xfrm>
            <a:off x="8253966" y="0"/>
            <a:ext cx="1578010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6" name="Google Shape;566;p58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Quarterly Review Process</a:t>
            </a:r>
            <a:endParaRPr b="1" i="0" sz="7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7" name="Google Shape;56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Google Shape;568;p58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69" name="Google Shape;569;p58"/>
          <p:cNvSpPr txBox="1"/>
          <p:nvPr/>
        </p:nvSpPr>
        <p:spPr>
          <a:xfrm>
            <a:off x="3123982" y="3141634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Set aside one full day per quarter (put in your diary now)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 txBox="1"/>
          <p:nvPr/>
        </p:nvSpPr>
        <p:spPr>
          <a:xfrm>
            <a:off x="3123982" y="4677104"/>
            <a:ext cx="11820743" cy="903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For the annual Business Planning review set aside 2 days</a:t>
            </a:r>
            <a:endParaRPr/>
          </a:p>
        </p:txBody>
      </p:sp>
      <p:grpSp>
        <p:nvGrpSpPr>
          <p:cNvPr id="571" name="Google Shape;571;p58"/>
          <p:cNvGrpSpPr/>
          <p:nvPr/>
        </p:nvGrpSpPr>
        <p:grpSpPr>
          <a:xfrm>
            <a:off x="1675965" y="3302752"/>
            <a:ext cx="1010085" cy="1108341"/>
            <a:chOff x="7734300" y="8072453"/>
            <a:chExt cx="1303753" cy="1430575"/>
          </a:xfrm>
        </p:grpSpPr>
        <p:sp>
          <p:nvSpPr>
            <p:cNvPr id="572" name="Google Shape;572;p58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8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" name="Google Shape;574;p58"/>
          <p:cNvSpPr txBox="1"/>
          <p:nvPr/>
        </p:nvSpPr>
        <p:spPr>
          <a:xfrm>
            <a:off x="3123982" y="5667628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Preferably off-site and somewhere a bit creative for you </a:t>
            </a:r>
            <a:endParaRPr/>
          </a:p>
        </p:txBody>
      </p:sp>
      <p:grpSp>
        <p:nvGrpSpPr>
          <p:cNvPr id="575" name="Google Shape;575;p58"/>
          <p:cNvGrpSpPr/>
          <p:nvPr/>
        </p:nvGrpSpPr>
        <p:grpSpPr>
          <a:xfrm>
            <a:off x="1675965" y="5828746"/>
            <a:ext cx="1010085" cy="1108341"/>
            <a:chOff x="7734300" y="8072453"/>
            <a:chExt cx="1303753" cy="1430575"/>
          </a:xfrm>
        </p:grpSpPr>
        <p:sp>
          <p:nvSpPr>
            <p:cNvPr id="576" name="Google Shape;576;p58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8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58"/>
          <p:cNvSpPr txBox="1"/>
          <p:nvPr/>
        </p:nvSpPr>
        <p:spPr>
          <a:xfrm>
            <a:off x="3123982" y="7391331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Preparation </a:t>
            </a:r>
            <a:endParaRPr b="1" i="0" sz="4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(make sure you have at hand):</a:t>
            </a:r>
            <a:endParaRPr/>
          </a:p>
        </p:txBody>
      </p:sp>
      <p:sp>
        <p:nvSpPr>
          <p:cNvPr id="579" name="Google Shape;579;p58"/>
          <p:cNvSpPr txBox="1"/>
          <p:nvPr/>
        </p:nvSpPr>
        <p:spPr>
          <a:xfrm>
            <a:off x="3123982" y="8926801"/>
            <a:ext cx="11820743" cy="903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Up to date financial information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Up to date Management Information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copy of your Business Plan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Data on any issues you expect/know will arise</a:t>
            </a:r>
            <a:endParaRPr/>
          </a:p>
        </p:txBody>
      </p:sp>
      <p:grpSp>
        <p:nvGrpSpPr>
          <p:cNvPr id="580" name="Google Shape;580;p58"/>
          <p:cNvGrpSpPr/>
          <p:nvPr/>
        </p:nvGrpSpPr>
        <p:grpSpPr>
          <a:xfrm>
            <a:off x="1675965" y="7552449"/>
            <a:ext cx="1010085" cy="1108341"/>
            <a:chOff x="7734300" y="8072453"/>
            <a:chExt cx="1303753" cy="1430575"/>
          </a:xfrm>
        </p:grpSpPr>
        <p:sp>
          <p:nvSpPr>
            <p:cNvPr id="581" name="Google Shape;581;p58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8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59"/>
          <p:cNvPicPr preferRelativeResize="0"/>
          <p:nvPr/>
        </p:nvPicPr>
        <p:blipFill rotWithShape="1">
          <a:blip r:embed="rId3">
            <a:alphaModFix/>
          </a:blip>
          <a:srcRect b="0" l="0" r="28716" t="0"/>
          <a:stretch/>
        </p:blipFill>
        <p:spPr>
          <a:xfrm>
            <a:off x="8250840" y="0"/>
            <a:ext cx="1612680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9"/>
          <p:cNvSpPr/>
          <p:nvPr/>
        </p:nvSpPr>
        <p:spPr>
          <a:xfrm>
            <a:off x="7828970" y="0"/>
            <a:ext cx="1620509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59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Quarterly Review Process</a:t>
            </a:r>
            <a:endParaRPr b="1" i="0" sz="7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0" name="Google Shape;59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59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2" name="Google Shape;592;p59"/>
          <p:cNvSpPr txBox="1"/>
          <p:nvPr/>
        </p:nvSpPr>
        <p:spPr>
          <a:xfrm>
            <a:off x="3123982" y="3141634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Review previous quarters Rocks</a:t>
            </a:r>
            <a:endParaRPr/>
          </a:p>
        </p:txBody>
      </p:sp>
      <p:grpSp>
        <p:nvGrpSpPr>
          <p:cNvPr id="593" name="Google Shape;593;p59"/>
          <p:cNvGrpSpPr/>
          <p:nvPr/>
        </p:nvGrpSpPr>
        <p:grpSpPr>
          <a:xfrm>
            <a:off x="1675965" y="3302752"/>
            <a:ext cx="1010085" cy="1108341"/>
            <a:chOff x="7734300" y="8072453"/>
            <a:chExt cx="1303753" cy="1430575"/>
          </a:xfrm>
        </p:grpSpPr>
        <p:sp>
          <p:nvSpPr>
            <p:cNvPr id="594" name="Google Shape;594;p59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9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59"/>
          <p:cNvSpPr txBox="1"/>
          <p:nvPr/>
        </p:nvSpPr>
        <p:spPr>
          <a:xfrm>
            <a:off x="3123332" y="8258636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Review Quarterly MI Spreadsheet </a:t>
            </a:r>
            <a:endParaRPr/>
          </a:p>
        </p:txBody>
      </p:sp>
      <p:grpSp>
        <p:nvGrpSpPr>
          <p:cNvPr id="597" name="Google Shape;597;p59"/>
          <p:cNvGrpSpPr/>
          <p:nvPr/>
        </p:nvGrpSpPr>
        <p:grpSpPr>
          <a:xfrm>
            <a:off x="1675315" y="8419754"/>
            <a:ext cx="1010085" cy="1108341"/>
            <a:chOff x="7734300" y="8072453"/>
            <a:chExt cx="1303753" cy="1430575"/>
          </a:xfrm>
        </p:grpSpPr>
        <p:sp>
          <p:nvSpPr>
            <p:cNvPr id="598" name="Google Shape;598;p59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9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59"/>
          <p:cNvSpPr txBox="1"/>
          <p:nvPr/>
        </p:nvSpPr>
        <p:spPr>
          <a:xfrm>
            <a:off x="3123982" y="4571931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Review Business Plan</a:t>
            </a:r>
            <a:endParaRPr/>
          </a:p>
        </p:txBody>
      </p:sp>
      <p:sp>
        <p:nvSpPr>
          <p:cNvPr id="601" name="Google Shape;601;p59"/>
          <p:cNvSpPr txBox="1"/>
          <p:nvPr/>
        </p:nvSpPr>
        <p:spPr>
          <a:xfrm>
            <a:off x="3123982" y="5726400"/>
            <a:ext cx="11820743" cy="2705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How are we progressing?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What’s going well?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What’s not?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Is any remedial action required?</a:t>
            </a:r>
            <a:endParaRPr/>
          </a:p>
        </p:txBody>
      </p:sp>
      <p:grpSp>
        <p:nvGrpSpPr>
          <p:cNvPr id="602" name="Google Shape;602;p59"/>
          <p:cNvGrpSpPr/>
          <p:nvPr/>
        </p:nvGrpSpPr>
        <p:grpSpPr>
          <a:xfrm>
            <a:off x="1675965" y="4733049"/>
            <a:ext cx="1010085" cy="1108341"/>
            <a:chOff x="7734300" y="8072453"/>
            <a:chExt cx="1303753" cy="1430575"/>
          </a:xfrm>
        </p:grpSpPr>
        <p:sp>
          <p:nvSpPr>
            <p:cNvPr id="603" name="Google Shape;603;p59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9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60"/>
          <p:cNvPicPr preferRelativeResize="0"/>
          <p:nvPr/>
        </p:nvPicPr>
        <p:blipFill rotWithShape="1">
          <a:blip r:embed="rId3">
            <a:alphaModFix/>
          </a:blip>
          <a:srcRect b="0" l="0" r="35913" t="0"/>
          <a:stretch/>
        </p:blipFill>
        <p:spPr>
          <a:xfrm>
            <a:off x="6802707" y="0"/>
            <a:ext cx="1758032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0"/>
          <p:cNvSpPr/>
          <p:nvPr/>
        </p:nvSpPr>
        <p:spPr>
          <a:xfrm>
            <a:off x="6174048" y="0"/>
            <a:ext cx="1786002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60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Quarterly Review Process</a:t>
            </a:r>
            <a:endParaRPr b="1" i="0" sz="7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2" name="Google Shape;61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60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14" name="Google Shape;614;p60"/>
          <p:cNvSpPr txBox="1"/>
          <p:nvPr/>
        </p:nvSpPr>
        <p:spPr>
          <a:xfrm>
            <a:off x="1676434" y="2228342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Some Questions To Reflect On:</a:t>
            </a:r>
            <a:endParaRPr/>
          </a:p>
        </p:txBody>
      </p:sp>
      <p:grpSp>
        <p:nvGrpSpPr>
          <p:cNvPr id="615" name="Google Shape;615;p60"/>
          <p:cNvGrpSpPr/>
          <p:nvPr/>
        </p:nvGrpSpPr>
        <p:grpSpPr>
          <a:xfrm>
            <a:off x="1675966" y="4629989"/>
            <a:ext cx="4801035" cy="4801037"/>
            <a:chOff x="7734300" y="8135865"/>
            <a:chExt cx="1303753" cy="1303753"/>
          </a:xfrm>
        </p:grpSpPr>
        <p:sp>
          <p:nvSpPr>
            <p:cNvPr id="616" name="Google Shape;616;p60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0"/>
            <p:cNvSpPr txBox="1"/>
            <p:nvPr/>
          </p:nvSpPr>
          <p:spPr>
            <a:xfrm>
              <a:off x="7923824" y="8380809"/>
              <a:ext cx="924704" cy="813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What did we do well?</a:t>
              </a:r>
              <a:endParaRPr/>
            </a:p>
          </p:txBody>
        </p:sp>
      </p:grpSp>
      <p:grpSp>
        <p:nvGrpSpPr>
          <p:cNvPr id="618" name="Google Shape;618;p60"/>
          <p:cNvGrpSpPr/>
          <p:nvPr/>
        </p:nvGrpSpPr>
        <p:grpSpPr>
          <a:xfrm>
            <a:off x="7005550" y="4629986"/>
            <a:ext cx="4801035" cy="4801037"/>
            <a:chOff x="7734300" y="8135865"/>
            <a:chExt cx="1303753" cy="1303753"/>
          </a:xfrm>
        </p:grpSpPr>
        <p:sp>
          <p:nvSpPr>
            <p:cNvPr id="619" name="Google Shape;619;p60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0"/>
            <p:cNvSpPr txBox="1"/>
            <p:nvPr/>
          </p:nvSpPr>
          <p:spPr>
            <a:xfrm>
              <a:off x="7923824" y="8380809"/>
              <a:ext cx="924704" cy="813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What could we double down on?</a:t>
              </a:r>
              <a:endParaRPr/>
            </a:p>
          </p:txBody>
        </p:sp>
      </p:grpSp>
      <p:grpSp>
        <p:nvGrpSpPr>
          <p:cNvPr id="621" name="Google Shape;621;p60"/>
          <p:cNvGrpSpPr/>
          <p:nvPr/>
        </p:nvGrpSpPr>
        <p:grpSpPr>
          <a:xfrm>
            <a:off x="12335136" y="4629986"/>
            <a:ext cx="4801035" cy="4801037"/>
            <a:chOff x="7734300" y="8135865"/>
            <a:chExt cx="1303753" cy="1303753"/>
          </a:xfrm>
        </p:grpSpPr>
        <p:sp>
          <p:nvSpPr>
            <p:cNvPr id="622" name="Google Shape;622;p60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0"/>
            <p:cNvSpPr txBox="1"/>
            <p:nvPr/>
          </p:nvSpPr>
          <p:spPr>
            <a:xfrm>
              <a:off x="7923824" y="8380809"/>
              <a:ext cx="924704" cy="813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What did we learn?</a:t>
              </a:r>
              <a:endParaRPr/>
            </a:p>
          </p:txBody>
        </p:sp>
      </p:grpSp>
      <p:grpSp>
        <p:nvGrpSpPr>
          <p:cNvPr id="624" name="Google Shape;624;p60"/>
          <p:cNvGrpSpPr/>
          <p:nvPr/>
        </p:nvGrpSpPr>
        <p:grpSpPr>
          <a:xfrm>
            <a:off x="17664721" y="4629986"/>
            <a:ext cx="4801035" cy="4801037"/>
            <a:chOff x="7734300" y="8135865"/>
            <a:chExt cx="1303753" cy="1303753"/>
          </a:xfrm>
        </p:grpSpPr>
        <p:sp>
          <p:nvSpPr>
            <p:cNvPr id="625" name="Google Shape;625;p60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0"/>
            <p:cNvSpPr txBox="1"/>
            <p:nvPr/>
          </p:nvSpPr>
          <p:spPr>
            <a:xfrm>
              <a:off x="7829062" y="8380809"/>
              <a:ext cx="1114229" cy="813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What could we do differently moving forward?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852" y="0"/>
            <a:ext cx="1466079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1"/>
          <p:cNvSpPr/>
          <p:nvPr/>
        </p:nvSpPr>
        <p:spPr>
          <a:xfrm>
            <a:off x="7828970" y="0"/>
            <a:ext cx="1620509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61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Quarterly Review Process</a:t>
            </a:r>
            <a:endParaRPr/>
          </a:p>
        </p:txBody>
      </p:sp>
      <p:pic>
        <p:nvPicPr>
          <p:cNvPr id="634" name="Google Shape;63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61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6" name="Google Shape;636;p61"/>
          <p:cNvSpPr txBox="1"/>
          <p:nvPr/>
        </p:nvSpPr>
        <p:spPr>
          <a:xfrm>
            <a:off x="3123982" y="3141634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Set Rocks for next quarter</a:t>
            </a:r>
            <a:endParaRPr/>
          </a:p>
        </p:txBody>
      </p:sp>
      <p:grpSp>
        <p:nvGrpSpPr>
          <p:cNvPr id="637" name="Google Shape;637;p61"/>
          <p:cNvGrpSpPr/>
          <p:nvPr/>
        </p:nvGrpSpPr>
        <p:grpSpPr>
          <a:xfrm>
            <a:off x="1675965" y="3302752"/>
            <a:ext cx="1010085" cy="1108341"/>
            <a:chOff x="7734300" y="8072453"/>
            <a:chExt cx="1303753" cy="1430575"/>
          </a:xfrm>
        </p:grpSpPr>
        <p:sp>
          <p:nvSpPr>
            <p:cNvPr id="638" name="Google Shape;638;p61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1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0" name="Google Shape;640;p61"/>
          <p:cNvSpPr txBox="1"/>
          <p:nvPr/>
        </p:nvSpPr>
        <p:spPr>
          <a:xfrm>
            <a:off x="3123332" y="7229936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Actions to take post meeting:</a:t>
            </a:r>
            <a:endParaRPr/>
          </a:p>
        </p:txBody>
      </p:sp>
      <p:grpSp>
        <p:nvGrpSpPr>
          <p:cNvPr id="641" name="Google Shape;641;p61"/>
          <p:cNvGrpSpPr/>
          <p:nvPr/>
        </p:nvGrpSpPr>
        <p:grpSpPr>
          <a:xfrm>
            <a:off x="1675315" y="7391054"/>
            <a:ext cx="1010085" cy="1108341"/>
            <a:chOff x="7734300" y="8072453"/>
            <a:chExt cx="1303753" cy="1430575"/>
          </a:xfrm>
        </p:grpSpPr>
        <p:sp>
          <p:nvSpPr>
            <p:cNvPr id="642" name="Google Shape;642;p61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1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61"/>
          <p:cNvSpPr txBox="1"/>
          <p:nvPr/>
        </p:nvSpPr>
        <p:spPr>
          <a:xfrm>
            <a:off x="3123982" y="4571931"/>
            <a:ext cx="9182535" cy="143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State of the Nation update</a:t>
            </a:r>
            <a:endParaRPr/>
          </a:p>
        </p:txBody>
      </p:sp>
      <p:sp>
        <p:nvSpPr>
          <p:cNvPr id="645" name="Google Shape;645;p61"/>
          <p:cNvSpPr txBox="1"/>
          <p:nvPr/>
        </p:nvSpPr>
        <p:spPr>
          <a:xfrm>
            <a:off x="3123982" y="5726400"/>
            <a:ext cx="13487617" cy="2705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Update team on results and highlights from previous quarter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Update team on plans/goals for next 90 days (or year)</a:t>
            </a:r>
            <a:endParaRPr/>
          </a:p>
        </p:txBody>
      </p:sp>
      <p:grpSp>
        <p:nvGrpSpPr>
          <p:cNvPr id="646" name="Google Shape;646;p61"/>
          <p:cNvGrpSpPr/>
          <p:nvPr/>
        </p:nvGrpSpPr>
        <p:grpSpPr>
          <a:xfrm>
            <a:off x="1675965" y="4733049"/>
            <a:ext cx="1010085" cy="1108341"/>
            <a:chOff x="7734300" y="8072453"/>
            <a:chExt cx="1303753" cy="1430575"/>
          </a:xfrm>
        </p:grpSpPr>
        <p:sp>
          <p:nvSpPr>
            <p:cNvPr id="647" name="Google Shape;647;p61"/>
            <p:cNvSpPr/>
            <p:nvPr/>
          </p:nvSpPr>
          <p:spPr>
            <a:xfrm>
              <a:off x="7734300" y="8135865"/>
              <a:ext cx="1303753" cy="1303753"/>
            </a:xfrm>
            <a:prstGeom prst="ellipse">
              <a:avLst/>
            </a:prstGeom>
            <a:gradFill>
              <a:gsLst>
                <a:gs pos="0">
                  <a:srgbClr val="EE7E21"/>
                </a:gs>
                <a:gs pos="100000">
                  <a:srgbClr val="CF2B2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1"/>
            <p:cNvSpPr txBox="1"/>
            <p:nvPr/>
          </p:nvSpPr>
          <p:spPr>
            <a:xfrm>
              <a:off x="7923824" y="8072453"/>
              <a:ext cx="924704" cy="143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61"/>
          <p:cNvSpPr txBox="1"/>
          <p:nvPr/>
        </p:nvSpPr>
        <p:spPr>
          <a:xfrm>
            <a:off x="3123982" y="8499395"/>
            <a:ext cx="13487617" cy="2705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3.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2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Making It All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62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657" name="Google Shape;657;p62"/>
          <p:cNvGrpSpPr/>
          <p:nvPr/>
        </p:nvGrpSpPr>
        <p:grpSpPr>
          <a:xfrm>
            <a:off x="7145996" y="2408318"/>
            <a:ext cx="10382917" cy="10273486"/>
            <a:chOff x="6207001" y="2342010"/>
            <a:chExt cx="10759500" cy="10646100"/>
          </a:xfrm>
        </p:grpSpPr>
        <p:sp>
          <p:nvSpPr>
            <p:cNvPr id="658" name="Google Shape;658;p62"/>
            <p:cNvSpPr/>
            <p:nvPr/>
          </p:nvSpPr>
          <p:spPr>
            <a:xfrm>
              <a:off x="6207001" y="2342010"/>
              <a:ext cx="10759500" cy="10646100"/>
            </a:xfrm>
            <a:custGeom>
              <a:rect b="b" l="l" r="r" t="t"/>
              <a:pathLst>
                <a:path extrusionOk="0" h="120000" w="120000">
                  <a:moveTo>
                    <a:pt x="98100" y="99272"/>
                  </a:moveTo>
                  <a:lnTo>
                    <a:pt x="102066" y="102769"/>
                  </a:lnTo>
                  <a:lnTo>
                    <a:pt x="100342" y="104413"/>
                  </a:lnTo>
                  <a:cubicBezTo>
                    <a:pt x="89687" y="114097"/>
                    <a:pt x="75533" y="120000"/>
                    <a:pt x="59999" y="120000"/>
                  </a:cubicBezTo>
                  <a:cubicBezTo>
                    <a:pt x="44466" y="120000"/>
                    <a:pt x="30312" y="114097"/>
                    <a:pt x="19657" y="104413"/>
                  </a:cubicBezTo>
                  <a:lnTo>
                    <a:pt x="17933" y="102769"/>
                  </a:lnTo>
                  <a:lnTo>
                    <a:pt x="21899" y="99272"/>
                  </a:lnTo>
                  <a:lnTo>
                    <a:pt x="23254" y="100564"/>
                  </a:lnTo>
                  <a:cubicBezTo>
                    <a:pt x="32959" y="109385"/>
                    <a:pt x="45852" y="114761"/>
                    <a:pt x="59999" y="114761"/>
                  </a:cubicBezTo>
                  <a:cubicBezTo>
                    <a:pt x="74147" y="114761"/>
                    <a:pt x="87039" y="109385"/>
                    <a:pt x="96745" y="100564"/>
                  </a:cubicBezTo>
                  <a:close/>
                  <a:moveTo>
                    <a:pt x="107689" y="23604"/>
                  </a:moveTo>
                  <a:lnTo>
                    <a:pt x="108080" y="24101"/>
                  </a:lnTo>
                  <a:cubicBezTo>
                    <a:pt x="115566" y="34111"/>
                    <a:pt x="119999" y="46538"/>
                    <a:pt x="119999" y="59999"/>
                  </a:cubicBezTo>
                  <a:cubicBezTo>
                    <a:pt x="119999" y="73461"/>
                    <a:pt x="115566" y="85888"/>
                    <a:pt x="108080" y="95898"/>
                  </a:cubicBezTo>
                  <a:lnTo>
                    <a:pt x="107689" y="96395"/>
                  </a:lnTo>
                  <a:lnTo>
                    <a:pt x="103723" y="92897"/>
                  </a:lnTo>
                  <a:lnTo>
                    <a:pt x="103792" y="92809"/>
                  </a:lnTo>
                  <a:cubicBezTo>
                    <a:pt x="110611" y="83691"/>
                    <a:pt x="114649" y="72373"/>
                    <a:pt x="114649" y="60112"/>
                  </a:cubicBezTo>
                  <a:cubicBezTo>
                    <a:pt x="114649" y="47850"/>
                    <a:pt x="110611" y="36532"/>
                    <a:pt x="103792" y="27414"/>
                  </a:cubicBezTo>
                  <a:lnTo>
                    <a:pt x="103619" y="27194"/>
                  </a:lnTo>
                  <a:close/>
                  <a:moveTo>
                    <a:pt x="12310" y="23604"/>
                  </a:moveTo>
                  <a:lnTo>
                    <a:pt x="16380" y="27194"/>
                  </a:lnTo>
                  <a:lnTo>
                    <a:pt x="16207" y="27414"/>
                  </a:lnTo>
                  <a:cubicBezTo>
                    <a:pt x="9388" y="36532"/>
                    <a:pt x="5350" y="47850"/>
                    <a:pt x="5350" y="60112"/>
                  </a:cubicBezTo>
                  <a:cubicBezTo>
                    <a:pt x="5350" y="72373"/>
                    <a:pt x="9388" y="83691"/>
                    <a:pt x="16207" y="92809"/>
                  </a:cubicBezTo>
                  <a:lnTo>
                    <a:pt x="16276" y="92897"/>
                  </a:lnTo>
                  <a:lnTo>
                    <a:pt x="12310" y="96395"/>
                  </a:lnTo>
                  <a:lnTo>
                    <a:pt x="11919" y="95898"/>
                  </a:lnTo>
                  <a:cubicBezTo>
                    <a:pt x="4433" y="85888"/>
                    <a:pt x="0" y="73461"/>
                    <a:pt x="0" y="59999"/>
                  </a:cubicBezTo>
                  <a:cubicBezTo>
                    <a:pt x="0" y="46538"/>
                    <a:pt x="4433" y="34111"/>
                    <a:pt x="11919" y="24101"/>
                  </a:cubicBezTo>
                  <a:close/>
                  <a:moveTo>
                    <a:pt x="59999" y="0"/>
                  </a:moveTo>
                  <a:cubicBezTo>
                    <a:pt x="75533" y="0"/>
                    <a:pt x="89687" y="5902"/>
                    <a:pt x="100342" y="15586"/>
                  </a:cubicBezTo>
                  <a:lnTo>
                    <a:pt x="102066" y="17230"/>
                  </a:lnTo>
                  <a:lnTo>
                    <a:pt x="97978" y="20835"/>
                  </a:lnTo>
                  <a:lnTo>
                    <a:pt x="96745" y="19659"/>
                  </a:lnTo>
                  <a:cubicBezTo>
                    <a:pt x="87039" y="10838"/>
                    <a:pt x="74147" y="5462"/>
                    <a:pt x="59999" y="5462"/>
                  </a:cubicBezTo>
                  <a:cubicBezTo>
                    <a:pt x="45852" y="5462"/>
                    <a:pt x="32959" y="10838"/>
                    <a:pt x="23254" y="19659"/>
                  </a:cubicBezTo>
                  <a:lnTo>
                    <a:pt x="22021" y="20835"/>
                  </a:lnTo>
                  <a:lnTo>
                    <a:pt x="17933" y="17230"/>
                  </a:lnTo>
                  <a:lnTo>
                    <a:pt x="19657" y="15586"/>
                  </a:lnTo>
                  <a:cubicBezTo>
                    <a:pt x="30312" y="5902"/>
                    <a:pt x="44466" y="0"/>
                    <a:pt x="5999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9" name="Google Shape;659;p62"/>
            <p:cNvSpPr/>
            <p:nvPr/>
          </p:nvSpPr>
          <p:spPr>
            <a:xfrm>
              <a:off x="7001692" y="3080058"/>
              <a:ext cx="9170100" cy="9170100"/>
            </a:xfrm>
            <a:custGeom>
              <a:rect b="b" l="l" r="r" t="t"/>
              <a:pathLst>
                <a:path extrusionOk="0" h="120000" w="120000">
                  <a:moveTo>
                    <a:pt x="68715" y="74186"/>
                  </a:moveTo>
                  <a:lnTo>
                    <a:pt x="101780" y="103042"/>
                  </a:lnTo>
                  <a:lnTo>
                    <a:pt x="100342" y="104413"/>
                  </a:lnTo>
                  <a:cubicBezTo>
                    <a:pt x="89687" y="114097"/>
                    <a:pt x="75533" y="120000"/>
                    <a:pt x="60000" y="120000"/>
                  </a:cubicBezTo>
                  <a:cubicBezTo>
                    <a:pt x="44466" y="120000"/>
                    <a:pt x="30312" y="114097"/>
                    <a:pt x="19657" y="104413"/>
                  </a:cubicBezTo>
                  <a:lnTo>
                    <a:pt x="18219" y="103042"/>
                  </a:lnTo>
                  <a:lnTo>
                    <a:pt x="51284" y="74186"/>
                  </a:lnTo>
                  <a:lnTo>
                    <a:pt x="52055" y="74654"/>
                  </a:lnTo>
                  <a:cubicBezTo>
                    <a:pt x="54417" y="75937"/>
                    <a:pt x="57123" y="76666"/>
                    <a:pt x="59999" y="76666"/>
                  </a:cubicBezTo>
                  <a:cubicBezTo>
                    <a:pt x="62876" y="76666"/>
                    <a:pt x="65582" y="75937"/>
                    <a:pt x="67944" y="74654"/>
                  </a:cubicBezTo>
                  <a:close/>
                  <a:moveTo>
                    <a:pt x="11692" y="24420"/>
                  </a:moveTo>
                  <a:lnTo>
                    <a:pt x="44757" y="53276"/>
                  </a:lnTo>
                  <a:lnTo>
                    <a:pt x="44643" y="53512"/>
                  </a:lnTo>
                  <a:cubicBezTo>
                    <a:pt x="43800" y="55506"/>
                    <a:pt x="43333" y="57698"/>
                    <a:pt x="43333" y="60000"/>
                  </a:cubicBezTo>
                  <a:cubicBezTo>
                    <a:pt x="43333" y="62301"/>
                    <a:pt x="43800" y="64493"/>
                    <a:pt x="44643" y="66487"/>
                  </a:cubicBezTo>
                  <a:lnTo>
                    <a:pt x="44757" y="66723"/>
                  </a:lnTo>
                  <a:lnTo>
                    <a:pt x="11692" y="95579"/>
                  </a:lnTo>
                  <a:lnTo>
                    <a:pt x="10247" y="93546"/>
                  </a:lnTo>
                  <a:cubicBezTo>
                    <a:pt x="3777" y="83970"/>
                    <a:pt x="0" y="72426"/>
                    <a:pt x="0" y="60000"/>
                  </a:cubicBezTo>
                  <a:cubicBezTo>
                    <a:pt x="0" y="47573"/>
                    <a:pt x="3777" y="36029"/>
                    <a:pt x="10247" y="26453"/>
                  </a:cubicBezTo>
                  <a:close/>
                  <a:moveTo>
                    <a:pt x="108307" y="24420"/>
                  </a:moveTo>
                  <a:lnTo>
                    <a:pt x="109752" y="26453"/>
                  </a:lnTo>
                  <a:cubicBezTo>
                    <a:pt x="116222" y="36029"/>
                    <a:pt x="120000" y="47573"/>
                    <a:pt x="120000" y="60000"/>
                  </a:cubicBezTo>
                  <a:cubicBezTo>
                    <a:pt x="120000" y="72426"/>
                    <a:pt x="116222" y="83970"/>
                    <a:pt x="109752" y="93546"/>
                  </a:cubicBezTo>
                  <a:lnTo>
                    <a:pt x="108307" y="95579"/>
                  </a:lnTo>
                  <a:lnTo>
                    <a:pt x="75242" y="66723"/>
                  </a:lnTo>
                  <a:lnTo>
                    <a:pt x="75356" y="66487"/>
                  </a:lnTo>
                  <a:cubicBezTo>
                    <a:pt x="76199" y="64493"/>
                    <a:pt x="76666" y="62301"/>
                    <a:pt x="76666" y="60000"/>
                  </a:cubicBezTo>
                  <a:cubicBezTo>
                    <a:pt x="76666" y="57698"/>
                    <a:pt x="76199" y="55506"/>
                    <a:pt x="75356" y="53512"/>
                  </a:cubicBezTo>
                  <a:lnTo>
                    <a:pt x="75242" y="53276"/>
                  </a:lnTo>
                  <a:close/>
                  <a:moveTo>
                    <a:pt x="60000" y="0"/>
                  </a:moveTo>
                  <a:cubicBezTo>
                    <a:pt x="75533" y="0"/>
                    <a:pt x="89687" y="5902"/>
                    <a:pt x="100342" y="15586"/>
                  </a:cubicBezTo>
                  <a:lnTo>
                    <a:pt x="101780" y="16957"/>
                  </a:lnTo>
                  <a:lnTo>
                    <a:pt x="68715" y="45813"/>
                  </a:lnTo>
                  <a:lnTo>
                    <a:pt x="67944" y="45345"/>
                  </a:lnTo>
                  <a:cubicBezTo>
                    <a:pt x="65582" y="44062"/>
                    <a:pt x="62876" y="43333"/>
                    <a:pt x="59999" y="43333"/>
                  </a:cubicBezTo>
                  <a:cubicBezTo>
                    <a:pt x="57123" y="43333"/>
                    <a:pt x="54417" y="44062"/>
                    <a:pt x="52055" y="45345"/>
                  </a:cubicBezTo>
                  <a:lnTo>
                    <a:pt x="51284" y="45813"/>
                  </a:lnTo>
                  <a:lnTo>
                    <a:pt x="18219" y="16957"/>
                  </a:lnTo>
                  <a:lnTo>
                    <a:pt x="19657" y="15586"/>
                  </a:lnTo>
                  <a:cubicBezTo>
                    <a:pt x="30312" y="5902"/>
                    <a:pt x="44466" y="0"/>
                    <a:pt x="6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0" name="Google Shape;660;p62"/>
            <p:cNvSpPr txBox="1"/>
            <p:nvPr/>
          </p:nvSpPr>
          <p:spPr>
            <a:xfrm>
              <a:off x="9762432" y="3926830"/>
              <a:ext cx="3648600" cy="19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Lato"/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PLANNING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 Clear Vision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Business Plan)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 Achievable Operational Plan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Business Plan)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2"/>
            <p:cNvSpPr txBox="1"/>
            <p:nvPr/>
          </p:nvSpPr>
          <p:spPr>
            <a:xfrm>
              <a:off x="7216764" y="7229928"/>
              <a:ext cx="2952000" cy="11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Lato"/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Communication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Well Communicated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(State of the Nation Briefings)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2"/>
            <p:cNvSpPr txBox="1"/>
            <p:nvPr/>
          </p:nvSpPr>
          <p:spPr>
            <a:xfrm>
              <a:off x="12950903" y="6695625"/>
              <a:ext cx="3220800" cy="19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Lato"/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Execution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90 Day Rocks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Business Plan)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Executing Plans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&amp; Solving Issues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Weekly Meeting)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2"/>
            <p:cNvSpPr txBox="1"/>
            <p:nvPr/>
          </p:nvSpPr>
          <p:spPr>
            <a:xfrm>
              <a:off x="9793099" y="9446210"/>
              <a:ext cx="3587400" cy="24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Lato"/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Feedback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Profitability Ratios, Productivity Ratios,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Client Selection Ratios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Quarterly MI Spreadsheet)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1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ato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Quarterly Reviews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(Review Business Plan, Rocks, MI and progress toward goals)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2"/>
            <p:cNvSpPr/>
            <p:nvPr/>
          </p:nvSpPr>
          <p:spPr>
            <a:xfrm>
              <a:off x="10905422" y="6993735"/>
              <a:ext cx="1362600" cy="1362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665" name="Google Shape;665;p62"/>
            <p:cNvGrpSpPr/>
            <p:nvPr/>
          </p:nvGrpSpPr>
          <p:grpSpPr>
            <a:xfrm>
              <a:off x="14823787" y="3713821"/>
              <a:ext cx="1200835" cy="7765305"/>
              <a:chOff x="14823787" y="3713821"/>
              <a:chExt cx="1200835" cy="7765305"/>
            </a:xfrm>
          </p:grpSpPr>
          <p:sp>
            <p:nvSpPr>
              <p:cNvPr id="666" name="Google Shape;666;p62"/>
              <p:cNvSpPr/>
              <p:nvPr/>
            </p:nvSpPr>
            <p:spPr>
              <a:xfrm rot="8307165">
                <a:off x="14905217" y="3945927"/>
                <a:ext cx="926365" cy="596956"/>
              </a:xfrm>
              <a:prstGeom prst="triangle">
                <a:avLst>
                  <a:gd fmla="val 50000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667" name="Google Shape;667;p62"/>
              <p:cNvSpPr/>
              <p:nvPr/>
            </p:nvSpPr>
            <p:spPr>
              <a:xfrm flipH="1" rot="-8307165">
                <a:off x="15016828" y="10650065"/>
                <a:ext cx="926365" cy="596956"/>
              </a:xfrm>
              <a:prstGeom prst="triangle">
                <a:avLst>
                  <a:gd fmla="val 50000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668" name="Google Shape;668;p62"/>
            <p:cNvSpPr/>
            <p:nvPr/>
          </p:nvSpPr>
          <p:spPr>
            <a:xfrm flipH="1" rot="2492835">
              <a:off x="7226498" y="4082446"/>
              <a:ext cx="926365" cy="596956"/>
            </a:xfrm>
            <a:prstGeom prst="triangle">
              <a:avLst>
                <a:gd fmla="val 50000" name="adj"/>
              </a:avLst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9" name="Google Shape;669;p62"/>
            <p:cNvSpPr/>
            <p:nvPr/>
          </p:nvSpPr>
          <p:spPr>
            <a:xfrm rot="-2492835">
              <a:off x="7317832" y="10802455"/>
              <a:ext cx="926365" cy="596956"/>
            </a:xfrm>
            <a:prstGeom prst="triangle">
              <a:avLst>
                <a:gd fmla="val 50000" name="adj"/>
              </a:avLst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0" name="Google Shape;670;p62"/>
            <p:cNvSpPr txBox="1"/>
            <p:nvPr/>
          </p:nvSpPr>
          <p:spPr>
            <a:xfrm rot="2476318">
              <a:off x="7746123" y="5573517"/>
              <a:ext cx="3363683" cy="437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Lato"/>
                <a:buNone/>
              </a:pPr>
              <a:r>
                <a:rPr b="1" i="1" lang="en-US" sz="2800" u="none" cap="none" strike="noStrik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Rinse &amp; Repeat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63"/>
          <p:cNvPicPr preferRelativeResize="0"/>
          <p:nvPr/>
        </p:nvPicPr>
        <p:blipFill rotWithShape="1">
          <a:blip r:embed="rId3">
            <a:alphaModFix/>
          </a:blip>
          <a:srcRect b="0" l="0" r="74567" t="0"/>
          <a:stretch/>
        </p:blipFill>
        <p:spPr>
          <a:xfrm flipH="1">
            <a:off x="-109" y="0"/>
            <a:ext cx="5086200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3"/>
          <p:cNvPicPr preferRelativeResize="0"/>
          <p:nvPr/>
        </p:nvPicPr>
        <p:blipFill rotWithShape="1">
          <a:blip r:embed="rId3">
            <a:alphaModFix/>
          </a:blip>
          <a:srcRect b="0" l="0" r="20527" t="0"/>
          <a:stretch/>
        </p:blipFill>
        <p:spPr>
          <a:xfrm>
            <a:off x="5004612" y="0"/>
            <a:ext cx="19373101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8" name="Google Shape;678;p63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79" name="Google Shape;679;p63"/>
          <p:cNvSpPr txBox="1"/>
          <p:nvPr/>
        </p:nvSpPr>
        <p:spPr>
          <a:xfrm>
            <a:off x="1986230" y="4776301"/>
            <a:ext cx="11301000" cy="17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Lato"/>
              <a:buNone/>
            </a:pPr>
            <a:r>
              <a:rPr b="1" i="1" lang="en-US" sz="13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64"/>
          <p:cNvPicPr preferRelativeResize="0"/>
          <p:nvPr/>
        </p:nvPicPr>
        <p:blipFill rotWithShape="1">
          <a:blip r:embed="rId3">
            <a:alphaModFix/>
          </a:blip>
          <a:srcRect b="96595" l="0" r="85256" t="0"/>
          <a:stretch/>
        </p:blipFill>
        <p:spPr>
          <a:xfrm rot="10800000">
            <a:off x="0" y="0"/>
            <a:ext cx="3668768" cy="14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4"/>
          <p:cNvPicPr preferRelativeResize="0"/>
          <p:nvPr/>
        </p:nvPicPr>
        <p:blipFill rotWithShape="1">
          <a:blip r:embed="rId3">
            <a:alphaModFix/>
          </a:blip>
          <a:srcRect b="98452" l="0" r="11933" t="0"/>
          <a:stretch/>
        </p:blipFill>
        <p:spPr>
          <a:xfrm flipH="1" rot="10800000">
            <a:off x="3668767" y="0"/>
            <a:ext cx="20708879" cy="14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4"/>
          <p:cNvPicPr preferRelativeResize="0"/>
          <p:nvPr/>
        </p:nvPicPr>
        <p:blipFill rotWithShape="1">
          <a:blip r:embed="rId3">
            <a:alphaModFix/>
          </a:blip>
          <a:srcRect b="0" l="0" r="85256" t="0"/>
          <a:stretch/>
        </p:blipFill>
        <p:spPr>
          <a:xfrm flipH="1">
            <a:off x="0" y="1409699"/>
            <a:ext cx="3668768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4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668767" y="1409699"/>
            <a:ext cx="20708879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9314" y="402641"/>
            <a:ext cx="4155203" cy="1969082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64"/>
          <p:cNvSpPr/>
          <p:nvPr/>
        </p:nvSpPr>
        <p:spPr>
          <a:xfrm>
            <a:off x="2279326" y="5281900"/>
            <a:ext cx="6807523" cy="1843200"/>
          </a:xfrm>
          <a:prstGeom prst="rect">
            <a:avLst/>
          </a:prstGeom>
          <a:solidFill>
            <a:srgbClr val="CE25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1" name="Google Shape;691;p64"/>
          <p:cNvSpPr/>
          <p:nvPr/>
        </p:nvSpPr>
        <p:spPr>
          <a:xfrm>
            <a:off x="2279321" y="7119700"/>
            <a:ext cx="11693852" cy="1458299"/>
          </a:xfrm>
          <a:prstGeom prst="rect">
            <a:avLst/>
          </a:prstGeom>
          <a:solidFill>
            <a:srgbClr val="F38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64"/>
          <p:cNvSpPr txBox="1"/>
          <p:nvPr/>
        </p:nvSpPr>
        <p:spPr>
          <a:xfrm>
            <a:off x="2520618" y="7211375"/>
            <a:ext cx="12138353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Your Business Potential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4"/>
          <p:cNvSpPr txBox="1"/>
          <p:nvPr/>
        </p:nvSpPr>
        <p:spPr>
          <a:xfrm>
            <a:off x="2444425" y="5257075"/>
            <a:ext cx="7328224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Lato"/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Uncover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4"/>
          <p:cNvSpPr txBox="1"/>
          <p:nvPr/>
        </p:nvSpPr>
        <p:spPr>
          <a:xfrm>
            <a:off x="2279314" y="10966535"/>
            <a:ext cx="109893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Brett Davidson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fiverr\debbie\images debiee\traits-that-have-made-people-successful.jpg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3622" t="0"/>
          <a:stretch/>
        </p:blipFill>
        <p:spPr>
          <a:xfrm>
            <a:off x="4435228" y="1"/>
            <a:ext cx="199425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2259105" y="-1"/>
            <a:ext cx="177987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9" name="Google Shape;199;p30"/>
          <p:cNvSpPr txBox="1"/>
          <p:nvPr/>
        </p:nvSpPr>
        <p:spPr>
          <a:xfrm>
            <a:off x="2935724" y="5163016"/>
            <a:ext cx="15244801" cy="25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1" lang="en-US" sz="88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What’s working in </a:t>
            </a:r>
            <a:endParaRPr b="0" i="1" sz="8800" u="none" cap="none" strike="noStrike">
              <a:solidFill>
                <a:srgbClr val="0B0F1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1" lang="en-US" sz="115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your business?</a:t>
            </a:r>
            <a:endParaRPr b="1" i="1" sz="11500" u="none" cap="none" strike="noStrike">
              <a:solidFill>
                <a:srgbClr val="B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b="0" l="0" r="19289" t="0"/>
          <a:stretch/>
        </p:blipFill>
        <p:spPr>
          <a:xfrm>
            <a:off x="4711613" y="-7582"/>
            <a:ext cx="19665900" cy="136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/>
          <p:nvPr/>
        </p:nvSpPr>
        <p:spPr>
          <a:xfrm>
            <a:off x="2935724" y="-1"/>
            <a:ext cx="182097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1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8" name="Google Shape;208;p31"/>
          <p:cNvSpPr txBox="1"/>
          <p:nvPr/>
        </p:nvSpPr>
        <p:spPr>
          <a:xfrm>
            <a:off x="2935724" y="4248612"/>
            <a:ext cx="15244801" cy="25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1" lang="en-US" sz="88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What’s not? </a:t>
            </a:r>
            <a:endParaRPr b="1" i="1" sz="16600" u="none" cap="none" strike="noStrike">
              <a:solidFill>
                <a:srgbClr val="B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4300"/>
            <a:ext cx="24377701" cy="1383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2"/>
          <p:cNvCxnSpPr/>
          <p:nvPr/>
        </p:nvCxnSpPr>
        <p:spPr>
          <a:xfrm>
            <a:off x="4966969" y="12917510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7" name="Google Shape;217;p32"/>
          <p:cNvSpPr/>
          <p:nvPr/>
        </p:nvSpPr>
        <p:spPr>
          <a:xfrm flipH="1">
            <a:off x="4955421" y="4787612"/>
            <a:ext cx="14435100" cy="3536399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4608628" y="5660169"/>
            <a:ext cx="15128700" cy="179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Lato"/>
              <a:buNone/>
            </a:pPr>
            <a:r>
              <a:rPr b="1" i="1" lang="en-US" sz="13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DREAM BIG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3"/>
          <p:cNvPicPr preferRelativeResize="0"/>
          <p:nvPr/>
        </p:nvPicPr>
        <p:blipFill rotWithShape="1">
          <a:blip r:embed="rId3">
            <a:alphaModFix/>
          </a:blip>
          <a:srcRect b="0" l="14074" r="12749" t="0"/>
          <a:stretch/>
        </p:blipFill>
        <p:spPr>
          <a:xfrm>
            <a:off x="3422650" y="-38029"/>
            <a:ext cx="20955000" cy="137454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>
            <a:off x="4267798" y="-8533"/>
            <a:ext cx="16115702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2697686" y="-23281"/>
            <a:ext cx="1244026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3123983" y="5219624"/>
            <a:ext cx="12745201" cy="150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Why am I doing this?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33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28" name="Google Shape;22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3123983" y="6632920"/>
            <a:ext cx="12745201" cy="1186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0F10"/>
              </a:buClr>
              <a:buSzPts val="6600"/>
              <a:buFont typeface="Lato"/>
              <a:buNone/>
            </a:pPr>
            <a:r>
              <a:rPr b="0" i="1" lang="en-US" sz="66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(Your business)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3071" y="-1"/>
            <a:ext cx="12644580" cy="136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/>
          <p:nvPr/>
        </p:nvSpPr>
        <p:spPr>
          <a:xfrm>
            <a:off x="11337966" y="-8533"/>
            <a:ext cx="9045533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34"/>
          <p:cNvSpPr/>
          <p:nvPr/>
        </p:nvSpPr>
        <p:spPr>
          <a:xfrm>
            <a:off x="2697686" y="-23281"/>
            <a:ext cx="17114315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3123983" y="3924224"/>
            <a:ext cx="12745201" cy="247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What do I want my life to look like?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34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39" name="Google Shape;23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3117719" y="6744890"/>
            <a:ext cx="9874381" cy="171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0F10"/>
              </a:buClr>
              <a:buSzPts val="6600"/>
              <a:buFont typeface="Lato"/>
              <a:buNone/>
            </a:pPr>
            <a:r>
              <a:rPr b="0" i="1" lang="en-US" sz="66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(What’s my idea of work/ life balance?)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b="13655" l="0" r="30493" t="0"/>
          <a:stretch/>
        </p:blipFill>
        <p:spPr>
          <a:xfrm>
            <a:off x="9604495" y="-42914"/>
            <a:ext cx="14773155" cy="1373563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/>
          <p:nvPr/>
        </p:nvSpPr>
        <p:spPr>
          <a:xfrm>
            <a:off x="3573388" y="-1"/>
            <a:ext cx="16238613" cy="1369271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9209392" y="-8533"/>
            <a:ext cx="11174108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3123983" y="3924224"/>
            <a:ext cx="12745201" cy="361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Lato"/>
              <a:buNone/>
            </a:pPr>
            <a:r>
              <a:rPr b="1" i="1" lang="en-US" sz="96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Why am I sacrificing myself for this project / this business?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35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50" name="Google Shape;25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