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3716000" cx="24377650"/>
  <p:notesSz cx="6858000" cy="9144000"/>
  <p:embeddedFontLst>
    <p:embeddedFont>
      <p:font typeface="Lato"/>
      <p:regular r:id="rId11"/>
      <p:bold r:id="rId12"/>
      <p:italic r:id="rId13"/>
      <p:boldItalic r:id="rId14"/>
    </p:embeddedFont>
    <p:embeddedFont>
      <p:font typeface="Lato 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regular.fntdata"/><Relationship Id="rId10" Type="http://schemas.openxmlformats.org/officeDocument/2006/relationships/slide" Target="slides/slide5.xml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LatoLight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LatoLight-italic.fntdata"/><Relationship Id="rId16" Type="http://schemas.openxmlformats.org/officeDocument/2006/relationships/font" Target="fonts/Lato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>
            <p:ph idx="2" type="pic"/>
          </p:nvPr>
        </p:nvSpPr>
        <p:spPr>
          <a:xfrm>
            <a:off x="1541463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Google Shape;50;p12"/>
          <p:cNvSpPr/>
          <p:nvPr>
            <p:ph idx="3" type="pic"/>
          </p:nvPr>
        </p:nvSpPr>
        <p:spPr>
          <a:xfrm>
            <a:off x="5020747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Google Shape;51;p12"/>
          <p:cNvSpPr/>
          <p:nvPr>
            <p:ph idx="4" type="pic"/>
          </p:nvPr>
        </p:nvSpPr>
        <p:spPr>
          <a:xfrm>
            <a:off x="1541463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2"/>
          <p:cNvSpPr/>
          <p:nvPr>
            <p:ph idx="5" type="pic"/>
          </p:nvPr>
        </p:nvSpPr>
        <p:spPr>
          <a:xfrm>
            <a:off x="5020747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2"/>
          <p:cNvSpPr/>
          <p:nvPr>
            <p:ph idx="6" type="pic"/>
          </p:nvPr>
        </p:nvSpPr>
        <p:spPr>
          <a:xfrm>
            <a:off x="16207956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Google Shape;54;p12"/>
          <p:cNvSpPr/>
          <p:nvPr>
            <p:ph idx="7" type="pic"/>
          </p:nvPr>
        </p:nvSpPr>
        <p:spPr>
          <a:xfrm>
            <a:off x="19687241" y="3876416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12"/>
          <p:cNvSpPr/>
          <p:nvPr>
            <p:ph idx="8" type="pic"/>
          </p:nvPr>
        </p:nvSpPr>
        <p:spPr>
          <a:xfrm>
            <a:off x="16207956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Google Shape;56;p12"/>
          <p:cNvSpPr/>
          <p:nvPr>
            <p:ph idx="9" type="pic"/>
          </p:nvPr>
        </p:nvSpPr>
        <p:spPr>
          <a:xfrm>
            <a:off x="19687241" y="7333107"/>
            <a:ext cx="3164822" cy="316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>
            <p:ph idx="2" type="pic"/>
          </p:nvPr>
        </p:nvSpPr>
        <p:spPr>
          <a:xfrm>
            <a:off x="-3176" y="0"/>
            <a:ext cx="243777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>
            <p:ph idx="2" type="pic"/>
          </p:nvPr>
        </p:nvSpPr>
        <p:spPr>
          <a:xfrm>
            <a:off x="-3" y="3517900"/>
            <a:ext cx="22852201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>
            <p:ph idx="2" type="pic"/>
          </p:nvPr>
        </p:nvSpPr>
        <p:spPr>
          <a:xfrm>
            <a:off x="2151141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3" name="Google Shape;73;p18"/>
          <p:cNvSpPr/>
          <p:nvPr>
            <p:ph idx="3" type="pic"/>
          </p:nvPr>
        </p:nvSpPr>
        <p:spPr>
          <a:xfrm>
            <a:off x="6717543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" name="Google Shape;74;p18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5" name="Google Shape;75;p18"/>
          <p:cNvSpPr/>
          <p:nvPr>
            <p:ph idx="5" type="pic"/>
          </p:nvPr>
        </p:nvSpPr>
        <p:spPr>
          <a:xfrm>
            <a:off x="158503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/>
          <p:nvPr>
            <p:ph idx="2" type="pic"/>
          </p:nvPr>
        </p:nvSpPr>
        <p:spPr>
          <a:xfrm>
            <a:off x="5519498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Google Shape;78;p19"/>
          <p:cNvSpPr/>
          <p:nvPr>
            <p:ph idx="3" type="pic"/>
          </p:nvPr>
        </p:nvSpPr>
        <p:spPr>
          <a:xfrm>
            <a:off x="19805650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9" name="Google Shape;79;p19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0" name="Google Shape;80;p19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1" name="Google Shape;81;p19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2" name="Google Shape;82;p19"/>
          <p:cNvSpPr/>
          <p:nvPr>
            <p:ph idx="7" type="pic"/>
          </p:nvPr>
        </p:nvSpPr>
        <p:spPr>
          <a:xfrm>
            <a:off x="10254313" y="7524478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5" name="Google Shape;85;p20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8" name="Google Shape;88;p21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" name="Google Shape;89;p21"/>
          <p:cNvSpPr/>
          <p:nvPr>
            <p:ph idx="4" type="pic"/>
          </p:nvPr>
        </p:nvSpPr>
        <p:spPr>
          <a:xfrm>
            <a:off x="16115231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>
            <p:ph idx="2" type="pic"/>
          </p:nvPr>
        </p:nvSpPr>
        <p:spPr>
          <a:xfrm>
            <a:off x="-4" y="3517900"/>
            <a:ext cx="22852067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>
            <p:ph idx="2" type="pic"/>
          </p:nvPr>
        </p:nvSpPr>
        <p:spPr>
          <a:xfrm>
            <a:off x="1541462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2" name="Google Shape;92;p22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3" name="Google Shape;93;p22"/>
          <p:cNvSpPr/>
          <p:nvPr>
            <p:ph idx="4" type="pic"/>
          </p:nvPr>
        </p:nvSpPr>
        <p:spPr>
          <a:xfrm>
            <a:off x="12301785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/>
          <p:nvPr>
            <p:ph idx="2" type="pic"/>
          </p:nvPr>
        </p:nvSpPr>
        <p:spPr>
          <a:xfrm>
            <a:off x="1541462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8" name="Google Shape;98;p24"/>
          <p:cNvSpPr/>
          <p:nvPr>
            <p:ph idx="3" type="pic"/>
          </p:nvPr>
        </p:nvSpPr>
        <p:spPr>
          <a:xfrm>
            <a:off x="502074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9" name="Google Shape;99;p24"/>
          <p:cNvSpPr/>
          <p:nvPr>
            <p:ph idx="4" type="pic"/>
          </p:nvPr>
        </p:nvSpPr>
        <p:spPr>
          <a:xfrm>
            <a:off x="1541462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0" name="Google Shape;100;p24"/>
          <p:cNvSpPr/>
          <p:nvPr>
            <p:ph idx="5" type="pic"/>
          </p:nvPr>
        </p:nvSpPr>
        <p:spPr>
          <a:xfrm>
            <a:off x="502074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1" name="Google Shape;101;p24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2" name="Google Shape;102;p24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3" name="Google Shape;103;p24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4" name="Google Shape;104;p24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ig Image Placeholder">
  <p:cSld name="6_Big Image Placehol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33400" lvl="0" marL="4572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>
            <p:ph idx="2" type="pic"/>
          </p:nvPr>
        </p:nvSpPr>
        <p:spPr>
          <a:xfrm>
            <a:off x="1693863" y="3517900"/>
            <a:ext cx="9879210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ig Image Placeholder">
  <p:cSld name="6_Big Image Placehol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00225" y="1514475"/>
            <a:ext cx="2085975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33400" lvl="0" marL="4572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2151142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" name="Google Shape;25;p6"/>
          <p:cNvSpPr/>
          <p:nvPr>
            <p:ph idx="3" type="pic"/>
          </p:nvPr>
        </p:nvSpPr>
        <p:spPr>
          <a:xfrm>
            <a:off x="6717544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" name="Google Shape;26;p6"/>
          <p:cNvSpPr/>
          <p:nvPr>
            <p:ph idx="4" type="pic"/>
          </p:nvPr>
        </p:nvSpPr>
        <p:spPr>
          <a:xfrm>
            <a:off x="11283945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" name="Google Shape;27;p6"/>
          <p:cNvSpPr/>
          <p:nvPr>
            <p:ph idx="5" type="pic"/>
          </p:nvPr>
        </p:nvSpPr>
        <p:spPr>
          <a:xfrm>
            <a:off x="15850347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>
            <p:ph idx="2" type="pic"/>
          </p:nvPr>
        </p:nvSpPr>
        <p:spPr>
          <a:xfrm>
            <a:off x="5519499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" name="Google Shape;30;p7"/>
          <p:cNvSpPr/>
          <p:nvPr>
            <p:ph idx="3" type="pic"/>
          </p:nvPr>
        </p:nvSpPr>
        <p:spPr>
          <a:xfrm>
            <a:off x="19805650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" name="Google Shape;31;p7"/>
          <p:cNvSpPr/>
          <p:nvPr>
            <p:ph idx="4" type="pic"/>
          </p:nvPr>
        </p:nvSpPr>
        <p:spPr>
          <a:xfrm>
            <a:off x="15018002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" name="Google Shape;32;p7"/>
          <p:cNvSpPr/>
          <p:nvPr>
            <p:ph idx="5" type="pic"/>
          </p:nvPr>
        </p:nvSpPr>
        <p:spPr>
          <a:xfrm>
            <a:off x="19805650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Google Shape;33;p7"/>
          <p:cNvSpPr/>
          <p:nvPr>
            <p:ph idx="6" type="pic"/>
          </p:nvPr>
        </p:nvSpPr>
        <p:spPr>
          <a:xfrm>
            <a:off x="10254313" y="2995414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Google Shape;34;p7"/>
          <p:cNvSpPr/>
          <p:nvPr>
            <p:ph idx="7" type="pic"/>
          </p:nvPr>
        </p:nvSpPr>
        <p:spPr>
          <a:xfrm>
            <a:off x="10254313" y="7524479"/>
            <a:ext cx="4572000" cy="4289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>
            <p:ph idx="2" type="pic"/>
          </p:nvPr>
        </p:nvSpPr>
        <p:spPr>
          <a:xfrm>
            <a:off x="16072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/>
          <p:nvPr>
            <p:ph idx="3" type="pic"/>
          </p:nvPr>
        </p:nvSpPr>
        <p:spPr>
          <a:xfrm>
            <a:off x="12185649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>
            <p:ph idx="2" type="pic"/>
          </p:nvPr>
        </p:nvSpPr>
        <p:spPr>
          <a:xfrm>
            <a:off x="1748622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Google Shape;40;p9"/>
          <p:cNvSpPr/>
          <p:nvPr>
            <p:ph idx="3" type="pic"/>
          </p:nvPr>
        </p:nvSpPr>
        <p:spPr>
          <a:xfrm>
            <a:off x="8933425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" name="Google Shape;41;p9"/>
          <p:cNvSpPr/>
          <p:nvPr>
            <p:ph idx="4" type="pic"/>
          </p:nvPr>
        </p:nvSpPr>
        <p:spPr>
          <a:xfrm>
            <a:off x="16115233" y="3048000"/>
            <a:ext cx="6710296" cy="807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>
            <p:ph idx="2" type="pic"/>
          </p:nvPr>
        </p:nvSpPr>
        <p:spPr>
          <a:xfrm>
            <a:off x="1541463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3" type="pic"/>
          </p:nvPr>
        </p:nvSpPr>
        <p:spPr>
          <a:xfrm>
            <a:off x="6919220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4" type="pic"/>
          </p:nvPr>
        </p:nvSpPr>
        <p:spPr>
          <a:xfrm>
            <a:off x="12301786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" name="Google Shape;46;p10"/>
          <p:cNvSpPr/>
          <p:nvPr>
            <p:ph idx="5" type="pic"/>
          </p:nvPr>
        </p:nvSpPr>
        <p:spPr>
          <a:xfrm>
            <a:off x="17679544" y="2997200"/>
            <a:ext cx="5172520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23078202" y="670574"/>
            <a:ext cx="567771" cy="567771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2984034" y="640852"/>
            <a:ext cx="738273" cy="553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4966969" y="12917512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1675964" y="730258"/>
            <a:ext cx="21025801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1675964" y="3651250"/>
            <a:ext cx="21025801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" name="Google Shape;60;p13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4966969" y="12917511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63" name="Google Shape;6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18" l="0" r="0" t="7817"/>
          <a:stretch/>
        </p:blipFill>
        <p:spPr>
          <a:xfrm>
            <a:off x="-3176" y="0"/>
            <a:ext cx="2437770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/>
          <p:nvPr/>
        </p:nvSpPr>
        <p:spPr>
          <a:xfrm>
            <a:off x="0" y="0"/>
            <a:ext cx="24377701" cy="13716000"/>
          </a:xfrm>
          <a:prstGeom prst="rect">
            <a:avLst/>
          </a:prstGeom>
          <a:solidFill>
            <a:schemeClr val="lt1">
              <a:alpha val="6352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3" name="Google Shape;113;p26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14" name="Google Shape;11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6"/>
          <p:cNvGrpSpPr/>
          <p:nvPr/>
        </p:nvGrpSpPr>
        <p:grpSpPr>
          <a:xfrm>
            <a:off x="5200298" y="3783667"/>
            <a:ext cx="13970748" cy="5142787"/>
            <a:chOff x="5037138" y="2783660"/>
            <a:chExt cx="13970748" cy="5142787"/>
          </a:xfrm>
        </p:grpSpPr>
        <p:sp>
          <p:nvSpPr>
            <p:cNvPr id="116" name="Google Shape;116;p26"/>
            <p:cNvSpPr/>
            <p:nvPr/>
          </p:nvSpPr>
          <p:spPr>
            <a:xfrm flipH="1">
              <a:off x="5249255" y="4856247"/>
              <a:ext cx="13546517" cy="3070200"/>
            </a:xfrm>
            <a:custGeom>
              <a:rect b="b" l="l" r="r" t="t"/>
              <a:pathLst>
                <a:path extrusionOk="0" h="120000" w="120000">
                  <a:moveTo>
                    <a:pt x="118926" y="4642"/>
                  </a:moveTo>
                  <a:lnTo>
                    <a:pt x="118926" y="59857"/>
                  </a:lnTo>
                  <a:lnTo>
                    <a:pt x="118926" y="115073"/>
                  </a:lnTo>
                  <a:lnTo>
                    <a:pt x="1073" y="115073"/>
                  </a:lnTo>
                  <a:lnTo>
                    <a:pt x="1073" y="4642"/>
                  </a:lnTo>
                  <a:close/>
                  <a:moveTo>
                    <a:pt x="119999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19999" y="120000"/>
                  </a:lnTo>
                  <a:lnTo>
                    <a:pt x="119999" y="60000"/>
                  </a:lnTo>
                  <a:close/>
                </a:path>
              </a:pathLst>
            </a:cu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1" i="0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7" name="Google Shape;117;p26"/>
            <p:cNvSpPr txBox="1"/>
            <p:nvPr/>
          </p:nvSpPr>
          <p:spPr>
            <a:xfrm>
              <a:off x="5906691" y="5754297"/>
              <a:ext cx="12237900" cy="12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9600" u="none" cap="none" strike="noStrike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rPr>
                <a:t>What do we recommend ?</a:t>
              </a:r>
              <a:endParaRPr/>
            </a:p>
          </p:txBody>
        </p:sp>
        <p:sp>
          <p:nvSpPr>
            <p:cNvPr id="118" name="Google Shape;118;p26"/>
            <p:cNvSpPr txBox="1"/>
            <p:nvPr/>
          </p:nvSpPr>
          <p:spPr>
            <a:xfrm>
              <a:off x="5037138" y="2783660"/>
              <a:ext cx="13970748" cy="12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9600" u="none" cap="none" strike="noStrike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</a:rPr>
                <a:t>Profile Financial Services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7060" y="0"/>
            <a:ext cx="1810038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/>
          <p:nvPr/>
        </p:nvSpPr>
        <p:spPr>
          <a:xfrm>
            <a:off x="5902092" y="0"/>
            <a:ext cx="15884914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568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6402751" y="0"/>
            <a:ext cx="13014215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568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1675965" y="1434003"/>
            <a:ext cx="17544800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Structured Investment Strategy</a:t>
            </a:r>
            <a:endParaRPr/>
          </a:p>
        </p:txBody>
      </p:sp>
      <p:pic>
        <p:nvPicPr>
          <p:cNvPr id="127" name="Google Shape;12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7"/>
          <p:cNvCxnSpPr/>
          <p:nvPr/>
        </p:nvCxnSpPr>
        <p:spPr>
          <a:xfrm>
            <a:off x="4966969" y="12917512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9" name="Google Shape;129;p27"/>
          <p:cNvSpPr txBox="1"/>
          <p:nvPr/>
        </p:nvSpPr>
        <p:spPr>
          <a:xfrm>
            <a:off x="1675965" y="4439367"/>
            <a:ext cx="13514874" cy="2380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363735"/>
                </a:solidFill>
                <a:latin typeface="Lato"/>
                <a:ea typeface="Lato"/>
                <a:cs typeface="Lato"/>
                <a:sym typeface="Lato"/>
              </a:rPr>
              <a:t>80% of your total investment assets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363735"/>
                </a:solidFill>
                <a:latin typeface="Lato"/>
                <a:ea typeface="Lato"/>
                <a:cs typeface="Lato"/>
                <a:sym typeface="Lato"/>
              </a:rPr>
              <a:t>Manage risk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363735"/>
                </a:solidFill>
                <a:latin typeface="Lato"/>
                <a:ea typeface="Lato"/>
                <a:cs typeface="Lato"/>
                <a:sym typeface="Lato"/>
              </a:rPr>
              <a:t>Achieve benchmark rate of return</a:t>
            </a:r>
            <a:endParaRPr/>
          </a:p>
        </p:txBody>
      </p:sp>
      <p:sp>
        <p:nvSpPr>
          <p:cNvPr id="130" name="Google Shape;130;p27"/>
          <p:cNvSpPr/>
          <p:nvPr/>
        </p:nvSpPr>
        <p:spPr>
          <a:xfrm flipH="1">
            <a:off x="0" y="2834213"/>
            <a:ext cx="13982700" cy="1460924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1675965" y="3053714"/>
            <a:ext cx="16342295" cy="1021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Critical Capital</a:t>
            </a:r>
            <a:endParaRPr/>
          </a:p>
        </p:txBody>
      </p:sp>
      <p:sp>
        <p:nvSpPr>
          <p:cNvPr id="132" name="Google Shape;132;p27"/>
          <p:cNvSpPr txBox="1"/>
          <p:nvPr/>
        </p:nvSpPr>
        <p:spPr>
          <a:xfrm>
            <a:off x="1675965" y="8750554"/>
            <a:ext cx="13514874" cy="2380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363735"/>
                </a:solidFill>
                <a:latin typeface="Lato"/>
                <a:ea typeface="Lato"/>
                <a:cs typeface="Lato"/>
                <a:sym typeface="Lato"/>
              </a:rPr>
              <a:t>20% of your total investment assets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363735"/>
                </a:solidFill>
                <a:latin typeface="Lato"/>
                <a:ea typeface="Lato"/>
                <a:cs typeface="Lato"/>
                <a:sym typeface="Lato"/>
              </a:rPr>
              <a:t>Deliberately seek more risk (and hence return)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363735"/>
                </a:solidFill>
                <a:latin typeface="Lato"/>
                <a:ea typeface="Lato"/>
                <a:cs typeface="Lato"/>
                <a:sym typeface="Lato"/>
              </a:rPr>
              <a:t>Achieve returns above benchmark long term</a:t>
            </a:r>
            <a:endParaRPr/>
          </a:p>
        </p:txBody>
      </p:sp>
      <p:sp>
        <p:nvSpPr>
          <p:cNvPr id="133" name="Google Shape;133;p27"/>
          <p:cNvSpPr/>
          <p:nvPr/>
        </p:nvSpPr>
        <p:spPr>
          <a:xfrm flipH="1">
            <a:off x="0" y="7145400"/>
            <a:ext cx="13982700" cy="1460924"/>
          </a:xfrm>
          <a:prstGeom prst="homePlate">
            <a:avLst>
              <a:gd fmla="val 0" name="adj"/>
            </a:avLst>
          </a:prstGeom>
          <a:gradFill>
            <a:gsLst>
              <a:gs pos="0">
                <a:srgbClr val="F08420"/>
              </a:gs>
              <a:gs pos="46000">
                <a:srgbClr val="DB4927"/>
              </a:gs>
              <a:gs pos="100000">
                <a:srgbClr val="CD252C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1675965" y="7364901"/>
            <a:ext cx="16342295" cy="1021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Speculative Capital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76" y="0"/>
            <a:ext cx="2437770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0" y="0"/>
            <a:ext cx="24377701" cy="13716000"/>
          </a:xfrm>
          <a:prstGeom prst="rect">
            <a:avLst/>
          </a:prstGeom>
          <a:solidFill>
            <a:schemeClr val="lt1">
              <a:alpha val="6352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1" name="Google Shape;141;p28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42" name="Google Shape;14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28"/>
          <p:cNvGrpSpPr/>
          <p:nvPr/>
        </p:nvGrpSpPr>
        <p:grpSpPr>
          <a:xfrm>
            <a:off x="5200298" y="3783667"/>
            <a:ext cx="13970748" cy="5142787"/>
            <a:chOff x="5037138" y="2783660"/>
            <a:chExt cx="13970748" cy="5142787"/>
          </a:xfrm>
        </p:grpSpPr>
        <p:sp>
          <p:nvSpPr>
            <p:cNvPr id="144" name="Google Shape;144;p28"/>
            <p:cNvSpPr/>
            <p:nvPr/>
          </p:nvSpPr>
          <p:spPr>
            <a:xfrm flipH="1">
              <a:off x="5249255" y="4856247"/>
              <a:ext cx="13546517" cy="3070200"/>
            </a:xfrm>
            <a:custGeom>
              <a:rect b="b" l="l" r="r" t="t"/>
              <a:pathLst>
                <a:path extrusionOk="0" h="120000" w="120000">
                  <a:moveTo>
                    <a:pt x="118926" y="4642"/>
                  </a:moveTo>
                  <a:lnTo>
                    <a:pt x="118926" y="59857"/>
                  </a:lnTo>
                  <a:lnTo>
                    <a:pt x="118926" y="115073"/>
                  </a:lnTo>
                  <a:lnTo>
                    <a:pt x="1073" y="115073"/>
                  </a:lnTo>
                  <a:lnTo>
                    <a:pt x="1073" y="4642"/>
                  </a:lnTo>
                  <a:close/>
                  <a:moveTo>
                    <a:pt x="119999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19999" y="120000"/>
                  </a:lnTo>
                  <a:lnTo>
                    <a:pt x="119999" y="60000"/>
                  </a:lnTo>
                  <a:close/>
                </a:path>
              </a:pathLst>
            </a:cu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1" i="0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28"/>
            <p:cNvSpPr txBox="1"/>
            <p:nvPr/>
          </p:nvSpPr>
          <p:spPr>
            <a:xfrm>
              <a:off x="5906691" y="5754297"/>
              <a:ext cx="12237900" cy="12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9600" u="none" cap="none" strike="noStrike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rPr>
                <a:t>Investment recommendations </a:t>
              </a:r>
              <a:endParaRPr/>
            </a:p>
          </p:txBody>
        </p:sp>
        <p:sp>
          <p:nvSpPr>
            <p:cNvPr id="146" name="Google Shape;146;p28"/>
            <p:cNvSpPr txBox="1"/>
            <p:nvPr/>
          </p:nvSpPr>
          <p:spPr>
            <a:xfrm>
              <a:off x="5037138" y="2783660"/>
              <a:ext cx="13970748" cy="12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9600" u="none" cap="none" strike="noStrike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</a:rPr>
                <a:t>Profile Financial Services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808497" y="0"/>
            <a:ext cx="20569153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/>
          <p:nvPr/>
        </p:nvSpPr>
        <p:spPr>
          <a:xfrm>
            <a:off x="3162300" y="0"/>
            <a:ext cx="204597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87">
                <a:srgbClr val="FFFFFF">
                  <a:alpha val="81568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9"/>
          <p:cNvSpPr/>
          <p:nvPr/>
        </p:nvSpPr>
        <p:spPr>
          <a:xfrm>
            <a:off x="2279314" y="5281912"/>
            <a:ext cx="6216986" cy="1843160"/>
          </a:xfrm>
          <a:prstGeom prst="rect">
            <a:avLst/>
          </a:prstGeom>
          <a:solidFill>
            <a:srgbClr val="CE25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9"/>
          <p:cNvSpPr/>
          <p:nvPr/>
        </p:nvSpPr>
        <p:spPr>
          <a:xfrm>
            <a:off x="2279314" y="7119701"/>
            <a:ext cx="13646486" cy="1695955"/>
          </a:xfrm>
          <a:prstGeom prst="rect">
            <a:avLst/>
          </a:prstGeom>
          <a:solidFill>
            <a:srgbClr val="F38B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6" cy="120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9"/>
          <p:cNvCxnSpPr/>
          <p:nvPr/>
        </p:nvCxnSpPr>
        <p:spPr>
          <a:xfrm>
            <a:off x="4966969" y="12917512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7" name="Google Shape;157;p29"/>
          <p:cNvSpPr txBox="1"/>
          <p:nvPr/>
        </p:nvSpPr>
        <p:spPr>
          <a:xfrm>
            <a:off x="2880001" y="5491133"/>
            <a:ext cx="9693000" cy="1317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Next Step</a:t>
            </a:r>
            <a:endParaRPr/>
          </a:p>
        </p:txBody>
      </p:sp>
      <p:sp>
        <p:nvSpPr>
          <p:cNvPr id="158" name="Google Shape;158;p29"/>
          <p:cNvSpPr/>
          <p:nvPr/>
        </p:nvSpPr>
        <p:spPr>
          <a:xfrm>
            <a:off x="2880001" y="7367513"/>
            <a:ext cx="112165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do you want us to do 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063" r="4062" t="0"/>
          <a:stretch/>
        </p:blipFill>
        <p:spPr>
          <a:xfrm>
            <a:off x="-3176" y="0"/>
            <a:ext cx="2437770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/>
          <p:nvPr/>
        </p:nvSpPr>
        <p:spPr>
          <a:xfrm>
            <a:off x="0" y="0"/>
            <a:ext cx="24377701" cy="13716000"/>
          </a:xfrm>
          <a:prstGeom prst="rect">
            <a:avLst/>
          </a:prstGeom>
          <a:solidFill>
            <a:schemeClr val="lt1">
              <a:alpha val="6352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5" name="Google Shape;165;p30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66" name="Google Shape;16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30"/>
          <p:cNvGrpSpPr/>
          <p:nvPr/>
        </p:nvGrpSpPr>
        <p:grpSpPr>
          <a:xfrm>
            <a:off x="4433429" y="3783667"/>
            <a:ext cx="15504486" cy="5203972"/>
            <a:chOff x="4270269" y="2783660"/>
            <a:chExt cx="15504486" cy="5203972"/>
          </a:xfrm>
        </p:grpSpPr>
        <p:sp>
          <p:nvSpPr>
            <p:cNvPr id="168" name="Google Shape;168;p30"/>
            <p:cNvSpPr/>
            <p:nvPr/>
          </p:nvSpPr>
          <p:spPr>
            <a:xfrm flipH="1">
              <a:off x="4270269" y="4166486"/>
              <a:ext cx="15504486" cy="3821146"/>
            </a:xfrm>
            <a:custGeom>
              <a:rect b="b" l="l" r="r" t="t"/>
              <a:pathLst>
                <a:path extrusionOk="0" h="120000" w="120000">
                  <a:moveTo>
                    <a:pt x="118926" y="4642"/>
                  </a:moveTo>
                  <a:lnTo>
                    <a:pt x="118926" y="59857"/>
                  </a:lnTo>
                  <a:lnTo>
                    <a:pt x="118926" y="115073"/>
                  </a:lnTo>
                  <a:lnTo>
                    <a:pt x="1073" y="115073"/>
                  </a:lnTo>
                  <a:lnTo>
                    <a:pt x="1073" y="4642"/>
                  </a:lnTo>
                  <a:close/>
                  <a:moveTo>
                    <a:pt x="119999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19999" y="120000"/>
                  </a:lnTo>
                  <a:lnTo>
                    <a:pt x="119999" y="60000"/>
                  </a:lnTo>
                  <a:close/>
                </a:path>
              </a:pathLst>
            </a:custGeom>
            <a:gradFill>
              <a:gsLst>
                <a:gs pos="0">
                  <a:srgbClr val="F08420"/>
                </a:gs>
                <a:gs pos="46000">
                  <a:srgbClr val="DB4927"/>
                </a:gs>
                <a:gs pos="100000">
                  <a:srgbClr val="CD252C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t/>
              </a:r>
              <a:endParaRPr b="1" i="0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30"/>
            <p:cNvSpPr txBox="1"/>
            <p:nvPr/>
          </p:nvSpPr>
          <p:spPr>
            <a:xfrm>
              <a:off x="5471913" y="5440009"/>
              <a:ext cx="13101196" cy="12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9600" u="none" cap="none" strike="noStrike">
                  <a:solidFill>
                    <a:srgbClr val="C00000"/>
                  </a:solidFill>
                  <a:latin typeface="Lato"/>
                  <a:ea typeface="Lato"/>
                  <a:cs typeface="Lato"/>
                  <a:sym typeface="Lato"/>
                </a:rPr>
                <a:t>“Your partner in building wealth and security”</a:t>
              </a:r>
              <a:endParaRPr/>
            </a:p>
          </p:txBody>
        </p:sp>
        <p:sp>
          <p:nvSpPr>
            <p:cNvPr id="170" name="Google Shape;170;p30"/>
            <p:cNvSpPr txBox="1"/>
            <p:nvPr/>
          </p:nvSpPr>
          <p:spPr>
            <a:xfrm>
              <a:off x="5037138" y="2783660"/>
              <a:ext cx="13970748" cy="12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9600" u="none" cap="none" strike="noStrike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</a:rPr>
                <a:t>Profile Financial Services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