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125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117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1.xml"/>
  <Override ContentType="application/vnd.openxmlformats-officedocument.presentationml.notesSlide+xml" PartName="/ppt/notesSlides/notesSlide133.xml"/>
  <Override ContentType="application/vnd.openxmlformats-officedocument.presentationml.notesSlide+xml" PartName="/ppt/notesSlides/notesSlide109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07.xml"/>
  <Override ContentType="application/vnd.openxmlformats-officedocument.presentationml.notesSlide+xml" PartName="/ppt/notesSlides/notesSlide100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85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119.xml"/>
  <Override ContentType="application/vnd.openxmlformats-officedocument.presentationml.notesSlide+xml" PartName="/ppt/notesSlides/notesSlide8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105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135.xml"/>
  <Override ContentType="application/vnd.openxmlformats-officedocument.presentationml.notesSlide+xml" PartName="/ppt/notesSlides/notesSlide137.xml"/>
  <Override ContentType="application/vnd.openxmlformats-officedocument.presentationml.notesSlide+xml" PartName="/ppt/notesSlides/notesSlide93.xml"/>
  <Override ContentType="application/vnd.openxmlformats-officedocument.presentationml.notesSlide+xml" PartName="/ppt/notesSlides/notesSlide87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123.xml"/>
  <Override ContentType="application/vnd.openxmlformats-officedocument.presentationml.notesSlide+xml" PartName="/ppt/notesSlides/notesSlide11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138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112.xml"/>
  <Override ContentType="application/vnd.openxmlformats-officedocument.presentationml.notesSlide+xml" PartName="/ppt/notesSlides/notesSlide103.xml"/>
  <Override ContentType="application/vnd.openxmlformats-officedocument.presentationml.notesSlide+xml" PartName="/ppt/notesSlides/notesSlide97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9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120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29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131.xml"/>
  <Override ContentType="application/vnd.openxmlformats-officedocument.presentationml.notesSlide+xml" PartName="/ppt/notesSlides/notesSlide127.xml"/>
  <Override ContentType="application/vnd.openxmlformats-officedocument.presentationml.notesSlide+xml" PartName="/ppt/notesSlides/notesSlide114.xml"/>
  <Override ContentType="application/vnd.openxmlformats-officedocument.presentationml.notesSlide+xml" PartName="/ppt/notesSlides/notesSlide101.xml"/>
  <Override ContentType="application/vnd.openxmlformats-officedocument.presentationml.notesSlide+xml" PartName="/ppt/notesSlides/notesSlide95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92.xml"/>
  <Override ContentType="application/vnd.openxmlformats-officedocument.presentationml.notesSlide+xml" PartName="/ppt/notesSlides/notesSlide84.xml"/>
  <Override ContentType="application/vnd.openxmlformats-officedocument.presentationml.notesSlide+xml" PartName="/ppt/notesSlides/notesSlide116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24.xml"/>
  <Override ContentType="application/vnd.openxmlformats-officedocument.presentationml.notesSlide+xml" PartName="/ppt/notesSlides/notesSlide126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82.xml"/>
  <Override ContentType="application/vnd.openxmlformats-officedocument.presentationml.notesSlide+xml" PartName="/ppt/notesSlides/notesSlide9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108.xml"/>
  <Override ContentType="application/vnd.openxmlformats-officedocument.presentationml.notesSlide+xml" PartName="/ppt/notesSlides/notesSlide90.xml"/>
  <Override ContentType="application/vnd.openxmlformats-officedocument.presentationml.notesSlide+xml" PartName="/ppt/notesSlides/notesSlide1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86.xml"/>
  <Override ContentType="application/vnd.openxmlformats-officedocument.presentationml.notesSlide+xml" PartName="/ppt/notesSlides/notesSlide106.xml"/>
  <Override ContentType="application/vnd.openxmlformats-officedocument.presentationml.notesSlide+xml" PartName="/ppt/notesSlides/notesSlide99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122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80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118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140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88.xml"/>
  <Override ContentType="application/vnd.openxmlformats-officedocument.presentationml.notesSlide+xml" PartName="/ppt/notesSlides/notesSlide136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1.xml"/>
  <Override ContentType="application/vnd.openxmlformats-officedocument.presentationml.notesSlide+xml" PartName="/ppt/notesSlides/notesSlide139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13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98.xml"/>
  <Override ContentType="application/vnd.openxmlformats-officedocument.presentationml.notesSlide+xml" PartName="/ppt/notesSlides/notesSlide104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3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21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132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96.xml"/>
  <Override ContentType="application/vnd.openxmlformats-officedocument.presentationml.notesSlide+xml" PartName="/ppt/notesSlides/notesSlide102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83.xml"/>
  <Override ContentType="application/vnd.openxmlformats-officedocument.presentationml.notesSlide+xml" PartName="/ppt/notesSlides/notesSlide115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121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86.xml"/>
  <Override ContentType="application/vnd.openxmlformats-officedocument.presentationml.slide+xml" PartName="/ppt/slides/slide35.xml"/>
  <Override ContentType="application/vnd.openxmlformats-officedocument.presentationml.slide+xml" PartName="/ppt/slides/slide105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138.xml"/>
  <Override ContentType="application/vnd.openxmlformats-officedocument.presentationml.slide+xml" PartName="/ppt/slides/slide25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13.xml"/>
  <Override ContentType="application/vnd.openxmlformats-officedocument.presentationml.slide+xml" PartName="/ppt/slides/slide68.xml"/>
  <Override ContentType="application/vnd.openxmlformats-officedocument.presentationml.slide+xml" PartName="/ppt/slides/slide94.xml"/>
  <Override ContentType="application/vnd.openxmlformats-officedocument.presentationml.slide+xml" PartName="/ppt/slides/slide84.xml"/>
  <Override ContentType="application/vnd.openxmlformats-officedocument.presentationml.slide+xml" PartName="/ppt/slides/slide107.xml"/>
  <Override ContentType="application/vnd.openxmlformats-officedocument.presentationml.slide+xml" PartName="/ppt/slides/slide37.xml"/>
  <Override ContentType="application/vnd.openxmlformats-officedocument.presentationml.slide+xml" PartName="/ppt/slides/slide123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136.xml"/>
  <Override ContentType="application/vnd.openxmlformats-officedocument.presentationml.slide+xml" PartName="/ppt/slides/slide10.xml"/>
  <Override ContentType="application/vnd.openxmlformats-officedocument.presentationml.slide+xml" PartName="/ppt/slides/slide111.xml"/>
  <Override ContentType="application/vnd.openxmlformats-officedocument.presentationml.slide+xml" PartName="/ppt/slides/slide53.xml"/>
  <Override ContentType="application/vnd.openxmlformats-officedocument.presentationml.slide+xml" PartName="/ppt/slides/slide96.xml"/>
  <Override ContentType="application/vnd.openxmlformats-officedocument.presentationml.slide+xml" PartName="/ppt/slides/slide48.xml"/>
  <Override ContentType="application/vnd.openxmlformats-officedocument.presentationml.slide+xml" PartName="/ppt/slides/slide22.xml"/>
  <Override ContentType="application/vnd.openxmlformats-officedocument.presentationml.slide+xml" PartName="/ppt/slides/slide82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18.xml"/>
  <Override ContentType="application/vnd.openxmlformats-officedocument.presentationml.slide+xml" PartName="/ppt/slides/slide12.xml"/>
  <Override ContentType="application/vnd.openxmlformats-officedocument.presentationml.slide+xml" PartName="/ppt/slides/slide108.xml"/>
  <Override ContentType="application/vnd.openxmlformats-officedocument.presentationml.slide+xml" PartName="/ppt/slides/slide98.xml"/>
  <Override ContentType="application/vnd.openxmlformats-officedocument.presentationml.slide+xml" PartName="/ppt/slides/slide125.xml"/>
  <Override ContentType="application/vnd.openxmlformats-officedocument.presentationml.slide+xml" PartName="/ppt/slides/slide72.xml"/>
  <Override ContentType="application/vnd.openxmlformats-officedocument.presentationml.slide+xml" PartName="/ppt/slides/slide135.xml"/>
  <Override ContentType="application/vnd.openxmlformats-officedocument.presentationml.slide+xml" PartName="/ppt/slides/slide20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89.xml"/>
  <Override ContentType="application/vnd.openxmlformats-officedocument.presentationml.slide+xml" PartName="/ppt/slides/slide76.xml"/>
  <Override ContentType="application/vnd.openxmlformats-officedocument.presentationml.slide+xml" PartName="/ppt/slides/slide129.xml"/>
  <Override ContentType="application/vnd.openxmlformats-officedocument.presentationml.slide+xml" PartName="/ppt/slides/slide63.xml"/>
  <Override ContentType="application/vnd.openxmlformats-officedocument.presentationml.slide+xml" PartName="/ppt/slides/slide131.xml"/>
  <Override ContentType="application/vnd.openxmlformats-officedocument.presentationml.slide+xml" PartName="/ppt/slides/slide93.xml"/>
  <Override ContentType="application/vnd.openxmlformats-officedocument.presentationml.slide+xml" PartName="/ppt/slides/slide101.xml"/>
  <Override ContentType="application/vnd.openxmlformats-officedocument.presentationml.slide+xml" PartName="/ppt/slides/slide116.xml"/>
  <Override ContentType="application/vnd.openxmlformats-officedocument.presentationml.slide+xml" PartName="/ppt/slides/slide80.xml"/>
  <Override ContentType="application/vnd.openxmlformats-officedocument.presentationml.slide+xml" PartName="/ppt/slides/slide103.xml"/>
  <Override ContentType="application/vnd.openxmlformats-officedocument.presentationml.slide+xml" PartName="/ppt/slides/slide61.xml"/>
  <Override ContentType="application/vnd.openxmlformats-officedocument.presentationml.slide+xml" PartName="/ppt/slides/slide133.xml"/>
  <Override ContentType="application/vnd.openxmlformats-officedocument.presentationml.slide+xml" PartName="/ppt/slides/slide91.xml"/>
  <Override ContentType="application/vnd.openxmlformats-officedocument.presentationml.slide+xml" PartName="/ppt/slides/slide114.xml"/>
  <Override ContentType="application/vnd.openxmlformats-officedocument.presentationml.slide+xml" PartName="/ppt/slides/slide31.xml"/>
  <Override ContentType="application/vnd.openxmlformats-officedocument.presentationml.slide+xml" PartName="/ppt/slides/slide127.xml"/>
  <Override ContentType="application/vnd.openxmlformats-officedocument.presentationml.slide+xml" PartName="/ppt/slides/slide120.xml"/>
  <Override ContentType="application/vnd.openxmlformats-officedocument.presentationml.slide+xml" PartName="/ppt/slides/slide87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39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12.xml"/>
  <Override ContentType="application/vnd.openxmlformats-officedocument.presentationml.slide+xml" PartName="/ppt/slides/slide95.xml"/>
  <Override ContentType="application/vnd.openxmlformats-officedocument.presentationml.slide+xml" PartName="/ppt/slides/slide69.xml"/>
  <Override ContentType="application/vnd.openxmlformats-officedocument.presentationml.slide+xml" PartName="/ppt/slides/slide85.xml"/>
  <Override ContentType="application/vnd.openxmlformats-officedocument.presentationml.slide+xml" PartName="/ppt/slides/slide42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122.xml"/>
  <Override ContentType="application/vnd.openxmlformats-officedocument.presentationml.slide+xml" PartName="/ppt/slides/slide130.xml"/>
  <Override ContentType="application/vnd.openxmlformats-officedocument.presentationml.slide+xml" PartName="/ppt/slides/slide16.xml"/>
  <Override ContentType="application/vnd.openxmlformats-officedocument.presentationml.slide+xml" PartName="/ppt/slides/slide104.xml"/>
  <Override ContentType="application/vnd.openxmlformats-officedocument.presentationml.slide+xml" PartName="/ppt/slides/slide24.xml"/>
  <Override ContentType="application/vnd.openxmlformats-officedocument.presentationml.slide+xml" PartName="/ppt/slides/slide97.xml"/>
  <Override ContentType="application/vnd.openxmlformats-officedocument.presentationml.slide+xml" PartName="/ppt/slides/slide140.xml"/>
  <Override ContentType="application/vnd.openxmlformats-officedocument.presentationml.slide+xml" PartName="/ppt/slides/slide11.xml"/>
  <Override ContentType="application/vnd.openxmlformats-officedocument.presentationml.slide+xml" PartName="/ppt/slides/slide137.xml"/>
  <Override ContentType="application/vnd.openxmlformats-officedocument.presentationml.slide+xml" PartName="/ppt/slides/slide110.xml"/>
  <Override ContentType="application/vnd.openxmlformats-officedocument.presentationml.slide+xml" PartName="/ppt/slides/slide6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79.xml"/>
  <Override ContentType="application/vnd.openxmlformats-officedocument.presentationml.slide+xml" PartName="/ppt/slides/slide49.xml"/>
  <Override ContentType="application/vnd.openxmlformats-officedocument.presentationml.slide+xml" PartName="/ppt/slides/slide124.xml"/>
  <Override ContentType="application/vnd.openxmlformats-officedocument.presentationml.slide+xml" PartName="/ppt/slides/slide83.xml"/>
  <Override ContentType="application/vnd.openxmlformats-officedocument.presentationml.slide+xml" PartName="/ppt/slides/slide106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119.xml"/>
  <Override ContentType="application/vnd.openxmlformats-officedocument.presentationml.slide+xml" PartName="/ppt/slides/slide40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126.xml"/>
  <Override ContentType="application/vnd.openxmlformats-officedocument.presentationml.slide+xml" PartName="/ppt/slides/slide109.xml"/>
  <Override ContentType="application/vnd.openxmlformats-officedocument.presentationml.slide+xml" PartName="/ppt/slides/slide134.xml"/>
  <Override ContentType="application/vnd.openxmlformats-officedocument.presentationml.slide+xml" PartName="/ppt/slides/slide99.xml"/>
  <Override ContentType="application/vnd.openxmlformats-officedocument.presentationml.slide+xml" PartName="/ppt/slides/slide3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47.xml"/>
  <Override ContentType="application/vnd.openxmlformats-officedocument.presentationml.slide+xml" PartName="/ppt/slides/slide21.xml"/>
  <Override ContentType="application/vnd.openxmlformats-officedocument.presentationml.slide+xml" PartName="/ppt/slides/slide100.xml"/>
  <Override ContentType="application/vnd.openxmlformats-officedocument.presentationml.slide+xml" PartName="/ppt/slides/slide64.xml"/>
  <Override ContentType="application/vnd.openxmlformats-officedocument.presentationml.slide+xml" PartName="/ppt/slides/slide81.xml"/>
  <Override ContentType="application/vnd.openxmlformats-officedocument.presentationml.slide+xml" PartName="/ppt/slides/slide90.xml"/>
  <Override ContentType="application/vnd.openxmlformats-officedocument.presentationml.slide+xml" PartName="/ppt/slides/slide8.xml"/>
  <Override ContentType="application/vnd.openxmlformats-officedocument.presentationml.slide+xml" PartName="/ppt/slides/slide117.xml"/>
  <Override ContentType="application/vnd.openxmlformats-officedocument.presentationml.slide+xml" PartName="/ppt/slides/slide132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88.xml"/>
  <Override ContentType="application/vnd.openxmlformats-officedocument.presentationml.slide+xml" PartName="/ppt/slides/slide128.xml"/>
  <Override ContentType="application/vnd.openxmlformats-officedocument.presentationml.slide+xml" PartName="/ppt/slides/slide92.xml"/>
  <Override ContentType="application/vnd.openxmlformats-officedocument.presentationml.slide+xml" PartName="/ppt/slides/slide115.xml"/>
  <Override ContentType="application/vnd.openxmlformats-officedocument.presentationml.slide+xml" PartName="/ppt/slides/slide102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04" r:id="rId4"/>
    <p:sldMasterId id="2147483705" r:id="rId5"/>
    <p:sldMasterId id="2147483706" r:id="rId6"/>
    <p:sldMasterId id="2147483707" r:id="rId7"/>
    <p:sldMasterId id="2147483708" r:id="rId8"/>
  </p:sldMasterIdLst>
  <p:notesMasterIdLst>
    <p:notesMasterId r:id="rId9"/>
  </p:notesMasterIdLst>
  <p:sldIdLst>
    <p:sldId id="256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279" r:id="rId33"/>
    <p:sldId id="280" r:id="rId34"/>
    <p:sldId id="281" r:id="rId35"/>
    <p:sldId id="282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293" r:id="rId47"/>
    <p:sldId id="294" r:id="rId48"/>
    <p:sldId id="295" r:id="rId49"/>
    <p:sldId id="296" r:id="rId50"/>
    <p:sldId id="297" r:id="rId51"/>
    <p:sldId id="298" r:id="rId52"/>
    <p:sldId id="299" r:id="rId53"/>
    <p:sldId id="300" r:id="rId54"/>
    <p:sldId id="301" r:id="rId55"/>
    <p:sldId id="302" r:id="rId56"/>
    <p:sldId id="303" r:id="rId57"/>
    <p:sldId id="304" r:id="rId58"/>
    <p:sldId id="305" r:id="rId59"/>
    <p:sldId id="306" r:id="rId60"/>
    <p:sldId id="307" r:id="rId61"/>
    <p:sldId id="308" r:id="rId62"/>
    <p:sldId id="309" r:id="rId63"/>
    <p:sldId id="310" r:id="rId64"/>
    <p:sldId id="311" r:id="rId65"/>
    <p:sldId id="312" r:id="rId66"/>
    <p:sldId id="313" r:id="rId67"/>
    <p:sldId id="314" r:id="rId68"/>
    <p:sldId id="315" r:id="rId69"/>
    <p:sldId id="316" r:id="rId70"/>
    <p:sldId id="317" r:id="rId71"/>
    <p:sldId id="318" r:id="rId72"/>
    <p:sldId id="319" r:id="rId73"/>
    <p:sldId id="320" r:id="rId74"/>
    <p:sldId id="321" r:id="rId75"/>
    <p:sldId id="322" r:id="rId76"/>
    <p:sldId id="323" r:id="rId77"/>
    <p:sldId id="324" r:id="rId78"/>
    <p:sldId id="325" r:id="rId79"/>
    <p:sldId id="326" r:id="rId80"/>
    <p:sldId id="327" r:id="rId81"/>
    <p:sldId id="328" r:id="rId82"/>
    <p:sldId id="329" r:id="rId83"/>
    <p:sldId id="330" r:id="rId84"/>
    <p:sldId id="331" r:id="rId85"/>
    <p:sldId id="332" r:id="rId86"/>
    <p:sldId id="333" r:id="rId87"/>
    <p:sldId id="334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47" r:id="rId101"/>
    <p:sldId id="348" r:id="rId102"/>
    <p:sldId id="349" r:id="rId103"/>
    <p:sldId id="350" r:id="rId104"/>
    <p:sldId id="351" r:id="rId105"/>
    <p:sldId id="352" r:id="rId106"/>
    <p:sldId id="353" r:id="rId107"/>
    <p:sldId id="354" r:id="rId108"/>
    <p:sldId id="355" r:id="rId109"/>
    <p:sldId id="356" r:id="rId110"/>
    <p:sldId id="357" r:id="rId111"/>
    <p:sldId id="358" r:id="rId112"/>
    <p:sldId id="359" r:id="rId113"/>
    <p:sldId id="360" r:id="rId114"/>
    <p:sldId id="361" r:id="rId115"/>
    <p:sldId id="362" r:id="rId116"/>
    <p:sldId id="363" r:id="rId117"/>
    <p:sldId id="364" r:id="rId118"/>
    <p:sldId id="365" r:id="rId119"/>
    <p:sldId id="366" r:id="rId120"/>
    <p:sldId id="367" r:id="rId121"/>
    <p:sldId id="368" r:id="rId122"/>
    <p:sldId id="369" r:id="rId123"/>
    <p:sldId id="370" r:id="rId124"/>
    <p:sldId id="371" r:id="rId125"/>
    <p:sldId id="372" r:id="rId126"/>
    <p:sldId id="373" r:id="rId127"/>
    <p:sldId id="374" r:id="rId128"/>
    <p:sldId id="375" r:id="rId129"/>
    <p:sldId id="376" r:id="rId130"/>
    <p:sldId id="377" r:id="rId131"/>
    <p:sldId id="378" r:id="rId132"/>
    <p:sldId id="379" r:id="rId133"/>
    <p:sldId id="380" r:id="rId134"/>
    <p:sldId id="381" r:id="rId135"/>
    <p:sldId id="382" r:id="rId136"/>
    <p:sldId id="383" r:id="rId137"/>
    <p:sldId id="384" r:id="rId138"/>
    <p:sldId id="385" r:id="rId139"/>
    <p:sldId id="386" r:id="rId140"/>
    <p:sldId id="387" r:id="rId141"/>
    <p:sldId id="388" r:id="rId142"/>
    <p:sldId id="389" r:id="rId143"/>
    <p:sldId id="390" r:id="rId144"/>
    <p:sldId id="391" r:id="rId145"/>
    <p:sldId id="392" r:id="rId146"/>
    <p:sldId id="393" r:id="rId147"/>
    <p:sldId id="394" r:id="rId148"/>
    <p:sldId id="395" r:id="rId149"/>
  </p:sldIdLst>
  <p:sldSz cy="13716000" cx="24377650"/>
  <p:notesSz cx="6858000" cy="9144000"/>
  <p:embeddedFontLst>
    <p:embeddedFont>
      <p:font typeface="Lato"/>
      <p:regular r:id="rId150"/>
      <p:bold r:id="rId151"/>
      <p:italic r:id="rId152"/>
      <p:boldItalic r:id="rId153"/>
    </p:embeddedFont>
    <p:embeddedFont>
      <p:font typeface="Lato Light"/>
      <p:regular r:id="rId154"/>
      <p:bold r:id="rId155"/>
      <p:italic r:id="rId156"/>
      <p:boldItalic r:id="rId1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0C9170D-4284-45B4-B448-DCA5BB4C6D3B}">
  <a:tblStyle styleId="{20C9170D-4284-45B4-B448-DCA5BB4C6D3B}" styleName="Table_0">
    <a:wholeTbl>
      <a:tcTxStyle b="off" i="off">
        <a:font>
          <a:latin typeface="Arial"/>
          <a:ea typeface="Arial"/>
          <a:cs typeface="Arial"/>
        </a:font>
        <a:srgbClr val="000000"/>
      </a:tcTx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1.xml"/><Relationship Id="rId42" Type="http://schemas.openxmlformats.org/officeDocument/2006/relationships/slide" Target="slides/slide33.xml"/><Relationship Id="rId41" Type="http://schemas.openxmlformats.org/officeDocument/2006/relationships/slide" Target="slides/slide32.xml"/><Relationship Id="rId44" Type="http://schemas.openxmlformats.org/officeDocument/2006/relationships/slide" Target="slides/slide35.xml"/><Relationship Id="rId43" Type="http://schemas.openxmlformats.org/officeDocument/2006/relationships/slide" Target="slides/slide34.xml"/><Relationship Id="rId46" Type="http://schemas.openxmlformats.org/officeDocument/2006/relationships/slide" Target="slides/slide37.xml"/><Relationship Id="rId45" Type="http://schemas.openxmlformats.org/officeDocument/2006/relationships/slide" Target="slides/slide36.xml"/><Relationship Id="rId107" Type="http://schemas.openxmlformats.org/officeDocument/2006/relationships/slide" Target="slides/slide98.xml"/><Relationship Id="rId106" Type="http://schemas.openxmlformats.org/officeDocument/2006/relationships/slide" Target="slides/slide97.xml"/><Relationship Id="rId105" Type="http://schemas.openxmlformats.org/officeDocument/2006/relationships/slide" Target="slides/slide96.xml"/><Relationship Id="rId104" Type="http://schemas.openxmlformats.org/officeDocument/2006/relationships/slide" Target="slides/slide95.xml"/><Relationship Id="rId109" Type="http://schemas.openxmlformats.org/officeDocument/2006/relationships/slide" Target="slides/slide100.xml"/><Relationship Id="rId108" Type="http://schemas.openxmlformats.org/officeDocument/2006/relationships/slide" Target="slides/slide99.xml"/><Relationship Id="rId48" Type="http://schemas.openxmlformats.org/officeDocument/2006/relationships/slide" Target="slides/slide39.xml"/><Relationship Id="rId47" Type="http://schemas.openxmlformats.org/officeDocument/2006/relationships/slide" Target="slides/slide38.xml"/><Relationship Id="rId49" Type="http://schemas.openxmlformats.org/officeDocument/2006/relationships/slide" Target="slides/slide40.xml"/><Relationship Id="rId103" Type="http://schemas.openxmlformats.org/officeDocument/2006/relationships/slide" Target="slides/slide94.xml"/><Relationship Id="rId102" Type="http://schemas.openxmlformats.org/officeDocument/2006/relationships/slide" Target="slides/slide93.xml"/><Relationship Id="rId101" Type="http://schemas.openxmlformats.org/officeDocument/2006/relationships/slide" Target="slides/slide92.xml"/><Relationship Id="rId100" Type="http://schemas.openxmlformats.org/officeDocument/2006/relationships/slide" Target="slides/slide91.xml"/><Relationship Id="rId31" Type="http://schemas.openxmlformats.org/officeDocument/2006/relationships/slide" Target="slides/slide22.xml"/><Relationship Id="rId30" Type="http://schemas.openxmlformats.org/officeDocument/2006/relationships/slide" Target="slides/slide21.xml"/><Relationship Id="rId33" Type="http://schemas.openxmlformats.org/officeDocument/2006/relationships/slide" Target="slides/slide24.xml"/><Relationship Id="rId32" Type="http://schemas.openxmlformats.org/officeDocument/2006/relationships/slide" Target="slides/slide23.xml"/><Relationship Id="rId35" Type="http://schemas.openxmlformats.org/officeDocument/2006/relationships/slide" Target="slides/slide26.xml"/><Relationship Id="rId34" Type="http://schemas.openxmlformats.org/officeDocument/2006/relationships/slide" Target="slides/slide25.xml"/><Relationship Id="rId37" Type="http://schemas.openxmlformats.org/officeDocument/2006/relationships/slide" Target="slides/slide28.xml"/><Relationship Id="rId36" Type="http://schemas.openxmlformats.org/officeDocument/2006/relationships/slide" Target="slides/slide27.xml"/><Relationship Id="rId39" Type="http://schemas.openxmlformats.org/officeDocument/2006/relationships/slide" Target="slides/slide30.xml"/><Relationship Id="rId38" Type="http://schemas.openxmlformats.org/officeDocument/2006/relationships/slide" Target="slides/slide29.xml"/><Relationship Id="rId20" Type="http://schemas.openxmlformats.org/officeDocument/2006/relationships/slide" Target="slides/slide11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129" Type="http://schemas.openxmlformats.org/officeDocument/2006/relationships/slide" Target="slides/slide120.xml"/><Relationship Id="rId128" Type="http://schemas.openxmlformats.org/officeDocument/2006/relationships/slide" Target="slides/slide119.xml"/><Relationship Id="rId127" Type="http://schemas.openxmlformats.org/officeDocument/2006/relationships/slide" Target="slides/slide118.xml"/><Relationship Id="rId126" Type="http://schemas.openxmlformats.org/officeDocument/2006/relationships/slide" Target="slides/slide117.xml"/><Relationship Id="rId26" Type="http://schemas.openxmlformats.org/officeDocument/2006/relationships/slide" Target="slides/slide17.xml"/><Relationship Id="rId121" Type="http://schemas.openxmlformats.org/officeDocument/2006/relationships/slide" Target="slides/slide112.xml"/><Relationship Id="rId25" Type="http://schemas.openxmlformats.org/officeDocument/2006/relationships/slide" Target="slides/slide16.xml"/><Relationship Id="rId120" Type="http://schemas.openxmlformats.org/officeDocument/2006/relationships/slide" Target="slides/slide111.xml"/><Relationship Id="rId28" Type="http://schemas.openxmlformats.org/officeDocument/2006/relationships/slide" Target="slides/slide19.xml"/><Relationship Id="rId27" Type="http://schemas.openxmlformats.org/officeDocument/2006/relationships/slide" Target="slides/slide18.xml"/><Relationship Id="rId125" Type="http://schemas.openxmlformats.org/officeDocument/2006/relationships/slide" Target="slides/slide116.xml"/><Relationship Id="rId29" Type="http://schemas.openxmlformats.org/officeDocument/2006/relationships/slide" Target="slides/slide20.xml"/><Relationship Id="rId124" Type="http://schemas.openxmlformats.org/officeDocument/2006/relationships/slide" Target="slides/slide115.xml"/><Relationship Id="rId123" Type="http://schemas.openxmlformats.org/officeDocument/2006/relationships/slide" Target="slides/slide114.xml"/><Relationship Id="rId122" Type="http://schemas.openxmlformats.org/officeDocument/2006/relationships/slide" Target="slides/slide113.xml"/><Relationship Id="rId95" Type="http://schemas.openxmlformats.org/officeDocument/2006/relationships/slide" Target="slides/slide86.xml"/><Relationship Id="rId94" Type="http://schemas.openxmlformats.org/officeDocument/2006/relationships/slide" Target="slides/slide85.xml"/><Relationship Id="rId97" Type="http://schemas.openxmlformats.org/officeDocument/2006/relationships/slide" Target="slides/slide88.xml"/><Relationship Id="rId96" Type="http://schemas.openxmlformats.org/officeDocument/2006/relationships/slide" Target="slides/slide87.xml"/><Relationship Id="rId11" Type="http://schemas.openxmlformats.org/officeDocument/2006/relationships/slide" Target="slides/slide2.xml"/><Relationship Id="rId99" Type="http://schemas.openxmlformats.org/officeDocument/2006/relationships/slide" Target="slides/slide90.xml"/><Relationship Id="rId10" Type="http://schemas.openxmlformats.org/officeDocument/2006/relationships/slide" Target="slides/slide1.xml"/><Relationship Id="rId98" Type="http://schemas.openxmlformats.org/officeDocument/2006/relationships/slide" Target="slides/slide89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91" Type="http://schemas.openxmlformats.org/officeDocument/2006/relationships/slide" Target="slides/slide82.xml"/><Relationship Id="rId90" Type="http://schemas.openxmlformats.org/officeDocument/2006/relationships/slide" Target="slides/slide81.xml"/><Relationship Id="rId93" Type="http://schemas.openxmlformats.org/officeDocument/2006/relationships/slide" Target="slides/slide84.xml"/><Relationship Id="rId92" Type="http://schemas.openxmlformats.org/officeDocument/2006/relationships/slide" Target="slides/slide83.xml"/><Relationship Id="rId118" Type="http://schemas.openxmlformats.org/officeDocument/2006/relationships/slide" Target="slides/slide109.xml"/><Relationship Id="rId117" Type="http://schemas.openxmlformats.org/officeDocument/2006/relationships/slide" Target="slides/slide108.xml"/><Relationship Id="rId116" Type="http://schemas.openxmlformats.org/officeDocument/2006/relationships/slide" Target="slides/slide107.xml"/><Relationship Id="rId115" Type="http://schemas.openxmlformats.org/officeDocument/2006/relationships/slide" Target="slides/slide106.xml"/><Relationship Id="rId119" Type="http://schemas.openxmlformats.org/officeDocument/2006/relationships/slide" Target="slides/slide110.xml"/><Relationship Id="rId15" Type="http://schemas.openxmlformats.org/officeDocument/2006/relationships/slide" Target="slides/slide6.xml"/><Relationship Id="rId110" Type="http://schemas.openxmlformats.org/officeDocument/2006/relationships/slide" Target="slides/slide101.xml"/><Relationship Id="rId14" Type="http://schemas.openxmlformats.org/officeDocument/2006/relationships/slide" Target="slides/slide5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9" Type="http://schemas.openxmlformats.org/officeDocument/2006/relationships/slide" Target="slides/slide10.xml"/><Relationship Id="rId114" Type="http://schemas.openxmlformats.org/officeDocument/2006/relationships/slide" Target="slides/slide105.xml"/><Relationship Id="rId18" Type="http://schemas.openxmlformats.org/officeDocument/2006/relationships/slide" Target="slides/slide9.xml"/><Relationship Id="rId113" Type="http://schemas.openxmlformats.org/officeDocument/2006/relationships/slide" Target="slides/slide104.xml"/><Relationship Id="rId112" Type="http://schemas.openxmlformats.org/officeDocument/2006/relationships/slide" Target="slides/slide103.xml"/><Relationship Id="rId111" Type="http://schemas.openxmlformats.org/officeDocument/2006/relationships/slide" Target="slides/slide102.xml"/><Relationship Id="rId84" Type="http://schemas.openxmlformats.org/officeDocument/2006/relationships/slide" Target="slides/slide75.xml"/><Relationship Id="rId83" Type="http://schemas.openxmlformats.org/officeDocument/2006/relationships/slide" Target="slides/slide74.xml"/><Relationship Id="rId86" Type="http://schemas.openxmlformats.org/officeDocument/2006/relationships/slide" Target="slides/slide77.xml"/><Relationship Id="rId85" Type="http://schemas.openxmlformats.org/officeDocument/2006/relationships/slide" Target="slides/slide76.xml"/><Relationship Id="rId88" Type="http://schemas.openxmlformats.org/officeDocument/2006/relationships/slide" Target="slides/slide79.xml"/><Relationship Id="rId150" Type="http://schemas.openxmlformats.org/officeDocument/2006/relationships/font" Target="fonts/Lato-regular.fntdata"/><Relationship Id="rId87" Type="http://schemas.openxmlformats.org/officeDocument/2006/relationships/slide" Target="slides/slide78.xml"/><Relationship Id="rId89" Type="http://schemas.openxmlformats.org/officeDocument/2006/relationships/slide" Target="slides/slide80.xml"/><Relationship Id="rId80" Type="http://schemas.openxmlformats.org/officeDocument/2006/relationships/slide" Target="slides/slide71.xml"/><Relationship Id="rId82" Type="http://schemas.openxmlformats.org/officeDocument/2006/relationships/slide" Target="slides/slide73.xml"/><Relationship Id="rId81" Type="http://schemas.openxmlformats.org/officeDocument/2006/relationships/slide" Target="slides/slide72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149" Type="http://schemas.openxmlformats.org/officeDocument/2006/relationships/slide" Target="slides/slide140.xml"/><Relationship Id="rId4" Type="http://schemas.openxmlformats.org/officeDocument/2006/relationships/slideMaster" Target="slideMasters/slideMaster1.xml"/><Relationship Id="rId148" Type="http://schemas.openxmlformats.org/officeDocument/2006/relationships/slide" Target="slides/slide139.xml"/><Relationship Id="rId9" Type="http://schemas.openxmlformats.org/officeDocument/2006/relationships/notesMaster" Target="notesMasters/notesMaster1.xml"/><Relationship Id="rId143" Type="http://schemas.openxmlformats.org/officeDocument/2006/relationships/slide" Target="slides/slide134.xml"/><Relationship Id="rId142" Type="http://schemas.openxmlformats.org/officeDocument/2006/relationships/slide" Target="slides/slide133.xml"/><Relationship Id="rId141" Type="http://schemas.openxmlformats.org/officeDocument/2006/relationships/slide" Target="slides/slide132.xml"/><Relationship Id="rId140" Type="http://schemas.openxmlformats.org/officeDocument/2006/relationships/slide" Target="slides/slide131.xml"/><Relationship Id="rId5" Type="http://schemas.openxmlformats.org/officeDocument/2006/relationships/slideMaster" Target="slideMasters/slideMaster2.xml"/><Relationship Id="rId147" Type="http://schemas.openxmlformats.org/officeDocument/2006/relationships/slide" Target="slides/slide138.xml"/><Relationship Id="rId6" Type="http://schemas.openxmlformats.org/officeDocument/2006/relationships/slideMaster" Target="slideMasters/slideMaster3.xml"/><Relationship Id="rId146" Type="http://schemas.openxmlformats.org/officeDocument/2006/relationships/slide" Target="slides/slide137.xml"/><Relationship Id="rId7" Type="http://schemas.openxmlformats.org/officeDocument/2006/relationships/slideMaster" Target="slideMasters/slideMaster4.xml"/><Relationship Id="rId145" Type="http://schemas.openxmlformats.org/officeDocument/2006/relationships/slide" Target="slides/slide136.xml"/><Relationship Id="rId8" Type="http://schemas.openxmlformats.org/officeDocument/2006/relationships/slideMaster" Target="slideMasters/slideMaster5.xml"/><Relationship Id="rId144" Type="http://schemas.openxmlformats.org/officeDocument/2006/relationships/slide" Target="slides/slide135.xml"/><Relationship Id="rId73" Type="http://schemas.openxmlformats.org/officeDocument/2006/relationships/slide" Target="slides/slide64.xml"/><Relationship Id="rId72" Type="http://schemas.openxmlformats.org/officeDocument/2006/relationships/slide" Target="slides/slide63.xml"/><Relationship Id="rId75" Type="http://schemas.openxmlformats.org/officeDocument/2006/relationships/slide" Target="slides/slide66.xml"/><Relationship Id="rId74" Type="http://schemas.openxmlformats.org/officeDocument/2006/relationships/slide" Target="slides/slide65.xml"/><Relationship Id="rId77" Type="http://schemas.openxmlformats.org/officeDocument/2006/relationships/slide" Target="slides/slide68.xml"/><Relationship Id="rId76" Type="http://schemas.openxmlformats.org/officeDocument/2006/relationships/slide" Target="slides/slide67.xml"/><Relationship Id="rId79" Type="http://schemas.openxmlformats.org/officeDocument/2006/relationships/slide" Target="slides/slide70.xml"/><Relationship Id="rId78" Type="http://schemas.openxmlformats.org/officeDocument/2006/relationships/slide" Target="slides/slide69.xml"/><Relationship Id="rId71" Type="http://schemas.openxmlformats.org/officeDocument/2006/relationships/slide" Target="slides/slide62.xml"/><Relationship Id="rId70" Type="http://schemas.openxmlformats.org/officeDocument/2006/relationships/slide" Target="slides/slide61.xml"/><Relationship Id="rId139" Type="http://schemas.openxmlformats.org/officeDocument/2006/relationships/slide" Target="slides/slide130.xml"/><Relationship Id="rId138" Type="http://schemas.openxmlformats.org/officeDocument/2006/relationships/slide" Target="slides/slide129.xml"/><Relationship Id="rId137" Type="http://schemas.openxmlformats.org/officeDocument/2006/relationships/slide" Target="slides/slide128.xml"/><Relationship Id="rId132" Type="http://schemas.openxmlformats.org/officeDocument/2006/relationships/slide" Target="slides/slide123.xml"/><Relationship Id="rId131" Type="http://schemas.openxmlformats.org/officeDocument/2006/relationships/slide" Target="slides/slide122.xml"/><Relationship Id="rId130" Type="http://schemas.openxmlformats.org/officeDocument/2006/relationships/slide" Target="slides/slide121.xml"/><Relationship Id="rId136" Type="http://schemas.openxmlformats.org/officeDocument/2006/relationships/slide" Target="slides/slide127.xml"/><Relationship Id="rId135" Type="http://schemas.openxmlformats.org/officeDocument/2006/relationships/slide" Target="slides/slide126.xml"/><Relationship Id="rId134" Type="http://schemas.openxmlformats.org/officeDocument/2006/relationships/slide" Target="slides/slide125.xml"/><Relationship Id="rId133" Type="http://schemas.openxmlformats.org/officeDocument/2006/relationships/slide" Target="slides/slide124.xml"/><Relationship Id="rId62" Type="http://schemas.openxmlformats.org/officeDocument/2006/relationships/slide" Target="slides/slide53.xml"/><Relationship Id="rId61" Type="http://schemas.openxmlformats.org/officeDocument/2006/relationships/slide" Target="slides/slide52.xml"/><Relationship Id="rId64" Type="http://schemas.openxmlformats.org/officeDocument/2006/relationships/slide" Target="slides/slide55.xml"/><Relationship Id="rId63" Type="http://schemas.openxmlformats.org/officeDocument/2006/relationships/slide" Target="slides/slide54.xml"/><Relationship Id="rId66" Type="http://schemas.openxmlformats.org/officeDocument/2006/relationships/slide" Target="slides/slide57.xml"/><Relationship Id="rId65" Type="http://schemas.openxmlformats.org/officeDocument/2006/relationships/slide" Target="slides/slide56.xml"/><Relationship Id="rId68" Type="http://schemas.openxmlformats.org/officeDocument/2006/relationships/slide" Target="slides/slide59.xml"/><Relationship Id="rId67" Type="http://schemas.openxmlformats.org/officeDocument/2006/relationships/slide" Target="slides/slide58.xml"/><Relationship Id="rId60" Type="http://schemas.openxmlformats.org/officeDocument/2006/relationships/slide" Target="slides/slide51.xml"/><Relationship Id="rId69" Type="http://schemas.openxmlformats.org/officeDocument/2006/relationships/slide" Target="slides/slide60.xml"/><Relationship Id="rId51" Type="http://schemas.openxmlformats.org/officeDocument/2006/relationships/slide" Target="slides/slide42.xml"/><Relationship Id="rId50" Type="http://schemas.openxmlformats.org/officeDocument/2006/relationships/slide" Target="slides/slide41.xml"/><Relationship Id="rId53" Type="http://schemas.openxmlformats.org/officeDocument/2006/relationships/slide" Target="slides/slide44.xml"/><Relationship Id="rId52" Type="http://schemas.openxmlformats.org/officeDocument/2006/relationships/slide" Target="slides/slide43.xml"/><Relationship Id="rId55" Type="http://schemas.openxmlformats.org/officeDocument/2006/relationships/slide" Target="slides/slide46.xml"/><Relationship Id="rId54" Type="http://schemas.openxmlformats.org/officeDocument/2006/relationships/slide" Target="slides/slide45.xml"/><Relationship Id="rId57" Type="http://schemas.openxmlformats.org/officeDocument/2006/relationships/slide" Target="slides/slide48.xml"/><Relationship Id="rId56" Type="http://schemas.openxmlformats.org/officeDocument/2006/relationships/slide" Target="slides/slide47.xml"/><Relationship Id="rId59" Type="http://schemas.openxmlformats.org/officeDocument/2006/relationships/slide" Target="slides/slide50.xml"/><Relationship Id="rId154" Type="http://schemas.openxmlformats.org/officeDocument/2006/relationships/font" Target="fonts/LatoLight-regular.fntdata"/><Relationship Id="rId58" Type="http://schemas.openxmlformats.org/officeDocument/2006/relationships/slide" Target="slides/slide49.xml"/><Relationship Id="rId153" Type="http://schemas.openxmlformats.org/officeDocument/2006/relationships/font" Target="fonts/Lato-boldItalic.fntdata"/><Relationship Id="rId152" Type="http://schemas.openxmlformats.org/officeDocument/2006/relationships/font" Target="fonts/Lato-italic.fntdata"/><Relationship Id="rId151" Type="http://schemas.openxmlformats.org/officeDocument/2006/relationships/font" Target="fonts/Lato-bold.fntdata"/><Relationship Id="rId157" Type="http://schemas.openxmlformats.org/officeDocument/2006/relationships/font" Target="fonts/LatoLight-boldItalic.fntdata"/><Relationship Id="rId156" Type="http://schemas.openxmlformats.org/officeDocument/2006/relationships/font" Target="fonts/LatoLight-italic.fntdata"/><Relationship Id="rId155" Type="http://schemas.openxmlformats.org/officeDocument/2006/relationships/font" Target="fonts/LatoLight-bold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516" lvl="1" marL="91421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333" lvl="2" marL="182843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151" lvl="3" marL="274265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967" lvl="4" marL="365686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786" lvl="5" marL="457108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603" lvl="6" marL="548530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19" lvl="7" marL="639952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237" lvl="8" marL="731373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516" lvl="1" marL="91421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333" lvl="2" marL="182843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151" lvl="3" marL="274265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967" lvl="4" marL="365686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786" lvl="5" marL="457108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603" lvl="6" marL="548530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19" lvl="7" marL="639952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237" lvl="8" marL="731373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2516" lvl="1" marL="91421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333" lvl="2" marL="182843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2151" lvl="3" marL="274265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1967" lvl="4" marL="365686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1786" lvl="5" marL="457108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1603" lvl="6" marL="548530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1419" lvl="7" marL="639952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1237" lvl="8" marL="731373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5" name="Google Shape;255;p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4:notes"/>
          <p:cNvSpPr txBox="1"/>
          <p:nvPr>
            <p:ph idx="12" type="sldNum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0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5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2" name="Google Shape;1342;p15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15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0" name="Google Shape;1350;p1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6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8" name="Google Shape;1358;p1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6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6" name="Google Shape;1366;p16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Google Shape;1374;p16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3" name="Google Shape;1383;p1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6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2" name="Google Shape;1392;p16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3" name="Google Shape;1403;p17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4" name="Shape 1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5" name="Google Shape;1415;p17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6" name="Google Shape;1416;p1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5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17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1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4450434c1c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g4450434c1c_0_1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3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5" name="Google Shape;1435;p1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5" name="Google Shape;1445;p1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2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4" name="Google Shape;1454;p1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1" name="Shape 1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2" name="Google Shape;1462;p18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3" name="Google Shape;1463;p1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Google Shape;1471;p18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2" name="Google Shape;1472;p18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p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3" name="Google Shape;1483;p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6" name="Google Shape;1496;p1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3" name="Shape 1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4" name="Google Shape;1504;p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5" name="Google Shape;1505;p18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2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3" name="Google Shape;1513;p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4" name="Google Shape;1514;p1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1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3" name="Google Shape;1523;p1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4450434c1c_0_1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g4450434c1c_0_1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19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2" name="Google Shape;1532;p19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19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0" name="Google Shape;1540;p1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9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g4450434c1c_0_6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1" name="Google Shape;1551;g4450434c1c_0_6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0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g4450434c1c_0_6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2" name="Google Shape;1562;g4450434c1c_0_6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4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g4450434c1c_0_6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6" name="Google Shape;1616;g4450434c1c_0_6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2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g4450434c1c_0_6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24" name="Google Shape;1624;g4450434c1c_0_6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2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4450434c1c_0_7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44" name="Google Shape;1644;g4450434c1c_0_70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3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g4450434c1c_0_7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55" name="Google Shape;1655;g4450434c1c_0_7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4" name="Shape 1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5" name="Google Shape;1665;g4450434c1c_0_7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66" name="Google Shape;1666;g4450434c1c_0_7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6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7" name="Google Shape;1677;g4450434c1c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78" name="Google Shape;1678;g4450434c1c_0_7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4450434c1c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379;g4450434c1c_0_1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9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g4450434c1c_0_7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1" name="Google Shape;1691;g4450434c1c_0_7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7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g4450434c1c_0_7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99" name="Google Shape;1699;g4450434c1c_0_7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Google Shape;1723;g4450434c1c_0_7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4" name="Google Shape;1724;g4450434c1c_0_7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9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Google Shape;1740;g4450434c1c_0_7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41" name="Google Shape;1741;g4450434c1c_0_7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3" name="Shape 1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4" name="Google Shape;1754;g4450434c1c_0_8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55" name="Google Shape;1755;g4450434c1c_0_8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3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4" name="Google Shape;1764;g4450434c1c_0_8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65" name="Google Shape;1765;g4450434c1c_0_8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7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g4450434c1c_0_8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79" name="Google Shape;1779;g4450434c1c_0_8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5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4450434c1c_0_8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87" name="Google Shape;1787;g4450434c1c_0_8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5" name="Shape 1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6" name="Google Shape;1796;g4450434c1c_0_8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7" name="Google Shape;1797;g4450434c1c_0_8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6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g4450434c1c_0_8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8" name="Google Shape;1808;g4450434c1c_0_8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4450434c1c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4450434c1c_0_2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7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4450434c1c_0_9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19" name="Google Shape;1819;g4450434c1c_0_9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0" name="Google Shape;1820;g4450434c1c_0_934:notes"/>
          <p:cNvSpPr txBox="1"/>
          <p:nvPr>
            <p:ph idx="12" type="sldNum"/>
          </p:nvPr>
        </p:nvSpPr>
        <p:spPr>
          <a:xfrm>
            <a:off x="3884612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4450434c1c_0_2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g4450434c1c_0_2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4450434c1c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g4450434c1c_0_22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4450434c1c_0_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g4450434c1c_0_3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4450434c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4450434c1c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4450434c1c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22" name="Google Shape;522;g4450434c1c_0_3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4450434c1c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34" name="Google Shape;534;g4450434c1c_0_3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4450434c1c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43" name="Google Shape;543;g4450434c1c_0_3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4450434c1c_0_37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g4450434c1c_0_370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4450434c1c_0_37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g4450434c1c_0_379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g4450434c1c_0_38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g4450434c1c_0_388:notes"/>
          <p:cNvSpPr/>
          <p:nvPr>
            <p:ph idx="2" type="sldImg"/>
          </p:nvPr>
        </p:nvSpPr>
        <p:spPr>
          <a:xfrm>
            <a:off x="382588" y="685800"/>
            <a:ext cx="60927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4450434c1c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83" name="Google Shape;583;g4450434c1c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4450434c1c_0_4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593" name="Google Shape;593;g4450434c1c_0_40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4450434c1c_0_4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01" name="Google Shape;601;g4450434c1c_0_4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4450434c1c_0_4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3" name="Google Shape;613;g4450434c1c_0_4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4450434c1c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4450434c1c_0_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4450434c1c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5" name="Google Shape;625;g4450434c1c_0_43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4450434c1c_0_4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5" name="Google Shape;635;g4450434c1c_0_4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g4450434c1c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46" name="Google Shape;646;g4450434c1c_0_4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4450434c1c_0_4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7" name="Google Shape;657;g4450434c1c_0_4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g4450434c1c_0_4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g4450434c1c_0_4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g4450434c1c_0_4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g4450434c1c_0_48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4450434c1c_0_4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6" name="Google Shape;686;g4450434c1c_0_4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8" name="Google Shape;698;p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g4450434c1c_0_5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4" name="Google Shape;714;g4450434c1c_0_5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4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5" name="Google Shape;725;p4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4450434c1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g4450434c1c_0_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4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5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5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8" name="Google Shape;748;p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5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1" name="Google Shape;771;p5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5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0" name="Google Shape;780;p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2" name="Google Shape;792;p6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p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8" name="Google Shape;818;p6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4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6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4450434c1c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4450434c1c_0_1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5" name="Google Shape;845;p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p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4" name="Google Shape;854;p7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3" name="Google Shape;863;p7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1" name="Google Shape;881;p7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7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0" name="Google Shape;890;p7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9f0f3b9fe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2" name="Google Shape;902;g19f0f3b9fe_0_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p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1" name="Google Shape;911;p8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p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1" name="Google Shape;921;p8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0" name="Google Shape;930;p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4450434c1c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4450434c1c_0_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9" name="Google Shape;939;p8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6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88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1" name="Google Shape;961;p8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3" name="Google Shape;973;p9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2" name="Google Shape;982;p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p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9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9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0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2" name="Google Shape;1012;p9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" name="Google Shape;1022;p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3" name="Google Shape;1023;p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0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9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2" name="Google Shape;1032;p9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4450434c1c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g4450434c1c_0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2" name="Shape 1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Google Shape;1043;p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1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5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7" name="Google Shape;1057;p10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8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p103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0" name="Google Shape;1070;p10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05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10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0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107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p10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0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10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111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4" name="Google Shape;1114;p1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0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2" name="Google Shape;1122;p1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p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1" name="Google Shape;1131;p1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8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0" name="Google Shape;1140;p1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4450434c1c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g4450434c1c_0_5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7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119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9" name="Google Shape;1149;p1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9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1" name="Google Shape;1161;p1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8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p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0" name="Google Shape;1170;p1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7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9" name="Google Shape;1179;p1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8" name="Google Shape;1188;p12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1" name="Google Shape;1201;p1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p130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0" name="Google Shape;1210;p13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0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134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2" name="Google Shape;1222;p13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8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0" name="Google Shape;1230;p13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7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p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9" name="Google Shape;1239;p1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da91952e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gda91952e71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6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8" name="Google Shape;1248;p1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5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Google Shape;1256;p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7" name="Google Shape;1257;p13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4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142:notes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6" name="Google Shape;1266;p14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5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6" name="Google Shape;1276;p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7" name="Google Shape;1277;p14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9" name="Google Shape;1289;p14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6" name="Shape 1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7" name="Google Shape;1297;p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8" name="Google Shape;1298;p1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5" name="Shape 1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6" name="Google Shape;1306;p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7" name="Google Shape;1307;p1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4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p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6" name="Google Shape;1316;p15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3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5" name="Google Shape;1325;p15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3" name="Google Shape;1333;p15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"/>
          <p:cNvSpPr/>
          <p:nvPr>
            <p:ph idx="2" type="pic"/>
          </p:nvPr>
        </p:nvSpPr>
        <p:spPr>
          <a:xfrm>
            <a:off x="-3176" y="0"/>
            <a:ext cx="24377652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/>
          <p:nvPr>
            <p:ph idx="2" type="pic"/>
          </p:nvPr>
        </p:nvSpPr>
        <p:spPr>
          <a:xfrm>
            <a:off x="1541463" y="3876416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0" name="Google Shape;50;p12"/>
          <p:cNvSpPr/>
          <p:nvPr>
            <p:ph idx="3" type="pic"/>
          </p:nvPr>
        </p:nvSpPr>
        <p:spPr>
          <a:xfrm>
            <a:off x="5020747" y="3876416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1" name="Google Shape;51;p12"/>
          <p:cNvSpPr/>
          <p:nvPr>
            <p:ph idx="4" type="pic"/>
          </p:nvPr>
        </p:nvSpPr>
        <p:spPr>
          <a:xfrm>
            <a:off x="1541463" y="7333107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2" name="Google Shape;52;p12"/>
          <p:cNvSpPr/>
          <p:nvPr>
            <p:ph idx="5" type="pic"/>
          </p:nvPr>
        </p:nvSpPr>
        <p:spPr>
          <a:xfrm>
            <a:off x="5020747" y="7333107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2"/>
          <p:cNvSpPr/>
          <p:nvPr>
            <p:ph idx="6" type="pic"/>
          </p:nvPr>
        </p:nvSpPr>
        <p:spPr>
          <a:xfrm>
            <a:off x="16207956" y="3876416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4" name="Google Shape;54;p12"/>
          <p:cNvSpPr/>
          <p:nvPr>
            <p:ph idx="7" type="pic"/>
          </p:nvPr>
        </p:nvSpPr>
        <p:spPr>
          <a:xfrm>
            <a:off x="19687241" y="3876416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5" name="Google Shape;55;p12"/>
          <p:cNvSpPr/>
          <p:nvPr>
            <p:ph idx="8" type="pic"/>
          </p:nvPr>
        </p:nvSpPr>
        <p:spPr>
          <a:xfrm>
            <a:off x="16207956" y="7333107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6" name="Google Shape;56;p12"/>
          <p:cNvSpPr/>
          <p:nvPr>
            <p:ph idx="9" type="pic"/>
          </p:nvPr>
        </p:nvSpPr>
        <p:spPr>
          <a:xfrm>
            <a:off x="19687241" y="7333107"/>
            <a:ext cx="3164822" cy="316275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ig Image Placeholder">
  <p:cSld name="6_Big Image Placeholder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>
            <p:ph idx="2" type="pic"/>
          </p:nvPr>
        </p:nvSpPr>
        <p:spPr>
          <a:xfrm>
            <a:off x="-3" y="3517900"/>
            <a:ext cx="228522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/>
          <p:nvPr>
            <p:ph idx="2" type="pic"/>
          </p:nvPr>
        </p:nvSpPr>
        <p:spPr>
          <a:xfrm>
            <a:off x="2151141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5" name="Google Shape;75;p19"/>
          <p:cNvSpPr/>
          <p:nvPr>
            <p:ph idx="3" type="pic"/>
          </p:nvPr>
        </p:nvSpPr>
        <p:spPr>
          <a:xfrm>
            <a:off x="6717543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6" name="Google Shape;76;p19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77" name="Google Shape;77;p19"/>
          <p:cNvSpPr/>
          <p:nvPr>
            <p:ph idx="5" type="pic"/>
          </p:nvPr>
        </p:nvSpPr>
        <p:spPr>
          <a:xfrm>
            <a:off x="158503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/>
          <p:nvPr>
            <p:ph idx="2" type="pic"/>
          </p:nvPr>
        </p:nvSpPr>
        <p:spPr>
          <a:xfrm>
            <a:off x="5519498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0" name="Google Shape;80;p20"/>
          <p:cNvSpPr/>
          <p:nvPr>
            <p:ph idx="3" type="pic"/>
          </p:nvPr>
        </p:nvSpPr>
        <p:spPr>
          <a:xfrm>
            <a:off x="19805650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1" name="Google Shape;81;p20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2" name="Google Shape;82;p20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3" name="Google Shape;83;p20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4" name="Google Shape;84;p20"/>
          <p:cNvSpPr/>
          <p:nvPr>
            <p:ph idx="7" type="pic"/>
          </p:nvPr>
        </p:nvSpPr>
        <p:spPr>
          <a:xfrm>
            <a:off x="10254313" y="7524478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1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7" name="Google Shape;87;p21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2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0" name="Google Shape;90;p22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1" name="Google Shape;91;p22"/>
          <p:cNvSpPr/>
          <p:nvPr>
            <p:ph idx="4" type="pic"/>
          </p:nvPr>
        </p:nvSpPr>
        <p:spPr>
          <a:xfrm>
            <a:off x="16115231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3"/>
          <p:cNvSpPr/>
          <p:nvPr>
            <p:ph idx="2" type="pic"/>
          </p:nvPr>
        </p:nvSpPr>
        <p:spPr>
          <a:xfrm>
            <a:off x="1541462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4" name="Google Shape;94;p23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5" name="Google Shape;95;p23"/>
          <p:cNvSpPr/>
          <p:nvPr>
            <p:ph idx="4" type="pic"/>
          </p:nvPr>
        </p:nvSpPr>
        <p:spPr>
          <a:xfrm>
            <a:off x="12301785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96" name="Google Shape;96;p23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/>
          <p:nvPr>
            <p:ph idx="2" type="pic"/>
          </p:nvPr>
        </p:nvSpPr>
        <p:spPr>
          <a:xfrm>
            <a:off x="1541462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0" name="Google Shape;100;p25"/>
          <p:cNvSpPr/>
          <p:nvPr>
            <p:ph idx="3" type="pic"/>
          </p:nvPr>
        </p:nvSpPr>
        <p:spPr>
          <a:xfrm>
            <a:off x="502074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1" name="Google Shape;101;p25"/>
          <p:cNvSpPr/>
          <p:nvPr>
            <p:ph idx="4" type="pic"/>
          </p:nvPr>
        </p:nvSpPr>
        <p:spPr>
          <a:xfrm>
            <a:off x="1541462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2" name="Google Shape;102;p25"/>
          <p:cNvSpPr/>
          <p:nvPr>
            <p:ph idx="5" type="pic"/>
          </p:nvPr>
        </p:nvSpPr>
        <p:spPr>
          <a:xfrm>
            <a:off x="502074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3" name="Google Shape;103;p25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4" name="Google Shape;104;p25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5" name="Google Shape;105;p25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06" name="Google Shape;106;p25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15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408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660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658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402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401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399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397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>
            <p:ph idx="2" type="pic"/>
          </p:nvPr>
        </p:nvSpPr>
        <p:spPr>
          <a:xfrm>
            <a:off x="-4" y="3517900"/>
            <a:ext cx="228522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0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1"/>
          <p:cNvSpPr/>
          <p:nvPr>
            <p:ph idx="2" type="pic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3" name="Google Shape;123;p31"/>
          <p:cNvSpPr/>
          <p:nvPr>
            <p:ph idx="3" type="pic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4" name="Google Shape;124;p31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5" name="Google Shape;125;p31"/>
          <p:cNvSpPr/>
          <p:nvPr>
            <p:ph idx="5" type="pic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2"/>
          <p:cNvSpPr/>
          <p:nvPr>
            <p:ph idx="2" type="pic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8" name="Google Shape;128;p32"/>
          <p:cNvSpPr/>
          <p:nvPr>
            <p:ph idx="3" type="pic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29" name="Google Shape;129;p32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0" name="Google Shape;130;p32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1" name="Google Shape;131;p32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2" name="Google Shape;132;p32"/>
          <p:cNvSpPr/>
          <p:nvPr>
            <p:ph idx="7" type="pic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>
            <p:ph idx="2" type="pic"/>
          </p:nvPr>
        </p:nvSpPr>
        <p:spPr>
          <a:xfrm>
            <a:off x="-4" y="3517900"/>
            <a:ext cx="22852067" cy="66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3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5" name="Google Shape;135;p33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34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8" name="Google Shape;138;p34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39" name="Google Shape;139;p34"/>
          <p:cNvSpPr/>
          <p:nvPr>
            <p:ph idx="4" type="pic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5"/>
          <p:cNvSpPr/>
          <p:nvPr>
            <p:ph idx="2" type="pic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2" name="Google Shape;142;p35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3" name="Google Shape;143;p35"/>
          <p:cNvSpPr/>
          <p:nvPr>
            <p:ph idx="4" type="pic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4" name="Google Shape;144;p35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6"/>
          <p:cNvSpPr/>
          <p:nvPr>
            <p:ph idx="2" type="pic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7" name="Google Shape;147;p36"/>
          <p:cNvSpPr/>
          <p:nvPr>
            <p:ph idx="3" type="pic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8" name="Google Shape;148;p36"/>
          <p:cNvSpPr/>
          <p:nvPr>
            <p:ph idx="4" type="pic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49" name="Google Shape;149;p36"/>
          <p:cNvSpPr/>
          <p:nvPr>
            <p:ph idx="5" type="pic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0" name="Google Shape;150;p36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1" name="Google Shape;151;p36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2" name="Google Shape;152;p36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53" name="Google Shape;153;p36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indent="-469625" lvl="1" marL="137132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2" lvl="2" marL="228554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4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68711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68528" lvl="7" marL="6856629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40"/>
          <p:cNvSpPr/>
          <p:nvPr>
            <p:ph idx="2" type="pic"/>
          </p:nvPr>
        </p:nvSpPr>
        <p:spPr>
          <a:xfrm>
            <a:off x="-4" y="3517900"/>
            <a:ext cx="228522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41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42"/>
          <p:cNvSpPr/>
          <p:nvPr>
            <p:ph idx="2" type="pic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0" name="Google Shape;170;p42"/>
          <p:cNvSpPr/>
          <p:nvPr>
            <p:ph idx="3" type="pic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1" name="Google Shape;171;p42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2" name="Google Shape;172;p42"/>
          <p:cNvSpPr/>
          <p:nvPr>
            <p:ph idx="5" type="pic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3"/>
          <p:cNvSpPr/>
          <p:nvPr>
            <p:ph idx="2" type="pic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5" name="Google Shape;175;p43"/>
          <p:cNvSpPr/>
          <p:nvPr>
            <p:ph idx="3" type="pic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6" name="Google Shape;176;p43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7" name="Google Shape;177;p43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8" name="Google Shape;178;p43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79" name="Google Shape;179;p43"/>
          <p:cNvSpPr/>
          <p:nvPr>
            <p:ph idx="7" type="pic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>
            <p:ph idx="2" type="pic"/>
          </p:nvPr>
        </p:nvSpPr>
        <p:spPr>
          <a:xfrm>
            <a:off x="1693863" y="3517900"/>
            <a:ext cx="9879210" cy="66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4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2" name="Google Shape;182;p44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5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5" name="Google Shape;185;p45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6" name="Google Shape;186;p45"/>
          <p:cNvSpPr/>
          <p:nvPr>
            <p:ph idx="4" type="pic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6"/>
          <p:cNvSpPr/>
          <p:nvPr>
            <p:ph idx="2" type="pic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89" name="Google Shape;189;p46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0" name="Google Shape;190;p46"/>
          <p:cNvSpPr/>
          <p:nvPr>
            <p:ph idx="4" type="pic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1" name="Google Shape;191;p46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8"/>
          <p:cNvSpPr/>
          <p:nvPr>
            <p:ph idx="2" type="pic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5" name="Google Shape;195;p48"/>
          <p:cNvSpPr/>
          <p:nvPr>
            <p:ph idx="3" type="pic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6" name="Google Shape;196;p48"/>
          <p:cNvSpPr/>
          <p:nvPr>
            <p:ph idx="4" type="pic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7" name="Google Shape;197;p48"/>
          <p:cNvSpPr/>
          <p:nvPr>
            <p:ph idx="5" type="pic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8" name="Google Shape;198;p48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99" name="Google Shape;199;p48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0" name="Google Shape;200;p48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01" name="Google Shape;201;p48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Big Image Placeholder">
  <p:cSld name="6_Big Image Placeholder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 txBox="1"/>
          <p:nvPr>
            <p:ph idx="1" type="body"/>
          </p:nvPr>
        </p:nvSpPr>
        <p:spPr>
          <a:xfrm>
            <a:off x="1800225" y="1514475"/>
            <a:ext cx="20859600" cy="9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6_Big Image Placeholder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1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14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Image Placeholder">
  <p:cSld name="Big Image Placeholder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52"/>
          <p:cNvSpPr/>
          <p:nvPr>
            <p:ph idx="2" type="pic"/>
          </p:nvPr>
        </p:nvSpPr>
        <p:spPr>
          <a:xfrm>
            <a:off x="-3176" y="0"/>
            <a:ext cx="243777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D8D8D8"/>
              </a:buClr>
              <a:buSzPts val="4200"/>
              <a:buFont typeface="Arial"/>
              <a:buNone/>
              <a:defRPr b="0" i="0" sz="4200" u="none" cap="none" strike="noStrike">
                <a:solidFill>
                  <a:srgbClr val="D8D8D8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7_Title Slide">
  <p:cSld name="7_Title Slide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_clients">
  <p:cSld name="Sta_clients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4"/>
          <p:cNvSpPr/>
          <p:nvPr>
            <p:ph idx="2" type="pic"/>
          </p:nvPr>
        </p:nvSpPr>
        <p:spPr>
          <a:xfrm>
            <a:off x="-4" y="3517900"/>
            <a:ext cx="228522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6"/>
          <p:cNvSpPr/>
          <p:nvPr>
            <p:ph idx="2" type="pic"/>
          </p:nvPr>
        </p:nvSpPr>
        <p:spPr>
          <a:xfrm>
            <a:off x="2151142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5" name="Google Shape;25;p6"/>
          <p:cNvSpPr/>
          <p:nvPr>
            <p:ph idx="3" type="pic"/>
          </p:nvPr>
        </p:nvSpPr>
        <p:spPr>
          <a:xfrm>
            <a:off x="6717544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6" name="Google Shape;26;p6"/>
          <p:cNvSpPr/>
          <p:nvPr>
            <p:ph idx="4" type="pic"/>
          </p:nvPr>
        </p:nvSpPr>
        <p:spPr>
          <a:xfrm>
            <a:off x="11283945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27" name="Google Shape;27;p6"/>
          <p:cNvSpPr/>
          <p:nvPr>
            <p:ph idx="5" type="pic"/>
          </p:nvPr>
        </p:nvSpPr>
        <p:spPr>
          <a:xfrm>
            <a:off x="15850347" y="3998730"/>
            <a:ext cx="4198348" cy="41983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Sta_clients">
  <p:cSld name="1_Sta_clients"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5"/>
          <p:cNvSpPr/>
          <p:nvPr>
            <p:ph idx="2" type="pic"/>
          </p:nvPr>
        </p:nvSpPr>
        <p:spPr>
          <a:xfrm>
            <a:off x="1693863" y="3517900"/>
            <a:ext cx="9879300" cy="6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Big Image Placeholder">
  <p:cSld name="1_Big Image Placeholder"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6"/>
          <p:cNvSpPr/>
          <p:nvPr>
            <p:ph idx="2" type="pic"/>
          </p:nvPr>
        </p:nvSpPr>
        <p:spPr>
          <a:xfrm>
            <a:off x="2151142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22" name="Google Shape;222;p56"/>
          <p:cNvSpPr/>
          <p:nvPr>
            <p:ph idx="3" type="pic"/>
          </p:nvPr>
        </p:nvSpPr>
        <p:spPr>
          <a:xfrm>
            <a:off x="6717544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23" name="Google Shape;223;p56"/>
          <p:cNvSpPr/>
          <p:nvPr>
            <p:ph idx="4" type="pic"/>
          </p:nvPr>
        </p:nvSpPr>
        <p:spPr>
          <a:xfrm>
            <a:off x="11283945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24" name="Google Shape;224;p56"/>
          <p:cNvSpPr/>
          <p:nvPr>
            <p:ph idx="5" type="pic"/>
          </p:nvPr>
        </p:nvSpPr>
        <p:spPr>
          <a:xfrm>
            <a:off x="15850347" y="3998730"/>
            <a:ext cx="4198200" cy="419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7"/>
          <p:cNvSpPr/>
          <p:nvPr>
            <p:ph idx="2" type="pic"/>
          </p:nvPr>
        </p:nvSpPr>
        <p:spPr>
          <a:xfrm>
            <a:off x="5519499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27" name="Google Shape;227;p57"/>
          <p:cNvSpPr/>
          <p:nvPr>
            <p:ph idx="3" type="pic"/>
          </p:nvPr>
        </p:nvSpPr>
        <p:spPr>
          <a:xfrm>
            <a:off x="19805650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28" name="Google Shape;228;p57"/>
          <p:cNvSpPr/>
          <p:nvPr>
            <p:ph idx="4" type="pic"/>
          </p:nvPr>
        </p:nvSpPr>
        <p:spPr>
          <a:xfrm>
            <a:off x="15018002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29" name="Google Shape;229;p57"/>
          <p:cNvSpPr/>
          <p:nvPr>
            <p:ph idx="5" type="pic"/>
          </p:nvPr>
        </p:nvSpPr>
        <p:spPr>
          <a:xfrm>
            <a:off x="19805650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30" name="Google Shape;230;p57"/>
          <p:cNvSpPr/>
          <p:nvPr>
            <p:ph idx="6" type="pic"/>
          </p:nvPr>
        </p:nvSpPr>
        <p:spPr>
          <a:xfrm>
            <a:off x="10254313" y="2995414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31" name="Google Shape;231;p57"/>
          <p:cNvSpPr/>
          <p:nvPr>
            <p:ph idx="7" type="pic"/>
          </p:nvPr>
        </p:nvSpPr>
        <p:spPr>
          <a:xfrm>
            <a:off x="10254313" y="7524479"/>
            <a:ext cx="4572000" cy="428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8"/>
          <p:cNvSpPr/>
          <p:nvPr>
            <p:ph idx="2" type="pic"/>
          </p:nvPr>
        </p:nvSpPr>
        <p:spPr>
          <a:xfrm>
            <a:off x="16072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34" name="Google Shape;234;p58"/>
          <p:cNvSpPr/>
          <p:nvPr>
            <p:ph idx="3" type="pic"/>
          </p:nvPr>
        </p:nvSpPr>
        <p:spPr>
          <a:xfrm>
            <a:off x="12185649" y="0"/>
            <a:ext cx="121695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9"/>
          <p:cNvSpPr/>
          <p:nvPr>
            <p:ph idx="2" type="pic"/>
          </p:nvPr>
        </p:nvSpPr>
        <p:spPr>
          <a:xfrm>
            <a:off x="1748622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37" name="Google Shape;237;p59"/>
          <p:cNvSpPr/>
          <p:nvPr>
            <p:ph idx="3" type="pic"/>
          </p:nvPr>
        </p:nvSpPr>
        <p:spPr>
          <a:xfrm>
            <a:off x="8933425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38" name="Google Shape;238;p59"/>
          <p:cNvSpPr/>
          <p:nvPr>
            <p:ph idx="4" type="pic"/>
          </p:nvPr>
        </p:nvSpPr>
        <p:spPr>
          <a:xfrm>
            <a:off x="16115233" y="3048000"/>
            <a:ext cx="6710400" cy="80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0"/>
          <p:cNvSpPr/>
          <p:nvPr>
            <p:ph idx="2" type="pic"/>
          </p:nvPr>
        </p:nvSpPr>
        <p:spPr>
          <a:xfrm>
            <a:off x="1541463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41" name="Google Shape;241;p60"/>
          <p:cNvSpPr/>
          <p:nvPr>
            <p:ph idx="3" type="pic"/>
          </p:nvPr>
        </p:nvSpPr>
        <p:spPr>
          <a:xfrm>
            <a:off x="6919220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42" name="Google Shape;242;p60"/>
          <p:cNvSpPr/>
          <p:nvPr>
            <p:ph idx="4" type="pic"/>
          </p:nvPr>
        </p:nvSpPr>
        <p:spPr>
          <a:xfrm>
            <a:off x="12301786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43" name="Google Shape;243;p60"/>
          <p:cNvSpPr/>
          <p:nvPr>
            <p:ph idx="5" type="pic"/>
          </p:nvPr>
        </p:nvSpPr>
        <p:spPr>
          <a:xfrm>
            <a:off x="17679544" y="2997200"/>
            <a:ext cx="5172600" cy="85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Portfolio One">
  <p:cSld name="1_Portfolio One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61"/>
          <p:cNvSpPr/>
          <p:nvPr>
            <p:ph idx="2" type="pic"/>
          </p:nvPr>
        </p:nvSpPr>
        <p:spPr>
          <a:xfrm>
            <a:off x="1541463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46" name="Google Shape;246;p61"/>
          <p:cNvSpPr/>
          <p:nvPr>
            <p:ph idx="3" type="pic"/>
          </p:nvPr>
        </p:nvSpPr>
        <p:spPr>
          <a:xfrm>
            <a:off x="5020747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47" name="Google Shape;247;p61"/>
          <p:cNvSpPr/>
          <p:nvPr>
            <p:ph idx="4" type="pic"/>
          </p:nvPr>
        </p:nvSpPr>
        <p:spPr>
          <a:xfrm>
            <a:off x="1541463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48" name="Google Shape;248;p61"/>
          <p:cNvSpPr/>
          <p:nvPr>
            <p:ph idx="5" type="pic"/>
          </p:nvPr>
        </p:nvSpPr>
        <p:spPr>
          <a:xfrm>
            <a:off x="5020747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49" name="Google Shape;249;p61"/>
          <p:cNvSpPr/>
          <p:nvPr>
            <p:ph idx="6" type="pic"/>
          </p:nvPr>
        </p:nvSpPr>
        <p:spPr>
          <a:xfrm>
            <a:off x="16207956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50" name="Google Shape;250;p61"/>
          <p:cNvSpPr/>
          <p:nvPr>
            <p:ph idx="7" type="pic"/>
          </p:nvPr>
        </p:nvSpPr>
        <p:spPr>
          <a:xfrm>
            <a:off x="19687241" y="3876416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51" name="Google Shape;251;p61"/>
          <p:cNvSpPr/>
          <p:nvPr>
            <p:ph idx="8" type="pic"/>
          </p:nvPr>
        </p:nvSpPr>
        <p:spPr>
          <a:xfrm>
            <a:off x="16207956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52" name="Google Shape;252;p61"/>
          <p:cNvSpPr/>
          <p:nvPr>
            <p:ph idx="9" type="pic"/>
          </p:nvPr>
        </p:nvSpPr>
        <p:spPr>
          <a:xfrm>
            <a:off x="19687241" y="7333107"/>
            <a:ext cx="3164700" cy="31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lvl="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lvl="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lvl="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lvl="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Big Image Placeholder">
  <p:cSld name="2_Big Image Placeholder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/>
          <p:nvPr>
            <p:ph idx="2" type="pic"/>
          </p:nvPr>
        </p:nvSpPr>
        <p:spPr>
          <a:xfrm>
            <a:off x="5519499" y="7524479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0" name="Google Shape;30;p7"/>
          <p:cNvSpPr/>
          <p:nvPr>
            <p:ph idx="3" type="pic"/>
          </p:nvPr>
        </p:nvSpPr>
        <p:spPr>
          <a:xfrm>
            <a:off x="19805650" y="7524479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1" name="Google Shape;31;p7"/>
          <p:cNvSpPr/>
          <p:nvPr>
            <p:ph idx="4" type="pic"/>
          </p:nvPr>
        </p:nvSpPr>
        <p:spPr>
          <a:xfrm>
            <a:off x="15018002" y="2995414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2" name="Google Shape;32;p7"/>
          <p:cNvSpPr/>
          <p:nvPr>
            <p:ph idx="5" type="pic"/>
          </p:nvPr>
        </p:nvSpPr>
        <p:spPr>
          <a:xfrm>
            <a:off x="19805650" y="2995414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3" name="Google Shape;33;p7"/>
          <p:cNvSpPr/>
          <p:nvPr>
            <p:ph idx="6" type="pic"/>
          </p:nvPr>
        </p:nvSpPr>
        <p:spPr>
          <a:xfrm>
            <a:off x="10254313" y="2995414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4" name="Google Shape;34;p7"/>
          <p:cNvSpPr/>
          <p:nvPr>
            <p:ph idx="7" type="pic"/>
          </p:nvPr>
        </p:nvSpPr>
        <p:spPr>
          <a:xfrm>
            <a:off x="10254313" y="7524479"/>
            <a:ext cx="4572000" cy="428943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Big Image Placeholder">
  <p:cSld name="3_Big Image Placehol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/>
          <p:nvPr>
            <p:ph idx="2" type="pic"/>
          </p:nvPr>
        </p:nvSpPr>
        <p:spPr>
          <a:xfrm>
            <a:off x="16072" y="0"/>
            <a:ext cx="12169577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37" name="Google Shape;37;p8"/>
          <p:cNvSpPr/>
          <p:nvPr>
            <p:ph idx="3" type="pic"/>
          </p:nvPr>
        </p:nvSpPr>
        <p:spPr>
          <a:xfrm>
            <a:off x="12185649" y="0"/>
            <a:ext cx="12169577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Big Image Placeholder">
  <p:cSld name="4_Big Image Placehol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>
            <p:ph idx="2" type="pic"/>
          </p:nvPr>
        </p:nvSpPr>
        <p:spPr>
          <a:xfrm>
            <a:off x="1748622" y="3048000"/>
            <a:ext cx="6710296" cy="8071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0" name="Google Shape;40;p9"/>
          <p:cNvSpPr/>
          <p:nvPr>
            <p:ph idx="3" type="pic"/>
          </p:nvPr>
        </p:nvSpPr>
        <p:spPr>
          <a:xfrm>
            <a:off x="8933425" y="3048000"/>
            <a:ext cx="6710296" cy="8071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1" name="Google Shape;41;p9"/>
          <p:cNvSpPr/>
          <p:nvPr>
            <p:ph idx="4" type="pic"/>
          </p:nvPr>
        </p:nvSpPr>
        <p:spPr>
          <a:xfrm>
            <a:off x="16115233" y="3048000"/>
            <a:ext cx="6710296" cy="807155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5_Big Image Placeholder">
  <p:cSld name="5_Big Image Placehol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/>
          <p:nvPr>
            <p:ph idx="2" type="pic"/>
          </p:nvPr>
        </p:nvSpPr>
        <p:spPr>
          <a:xfrm>
            <a:off x="1541463" y="2997200"/>
            <a:ext cx="517252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4" name="Google Shape;44;p10"/>
          <p:cNvSpPr/>
          <p:nvPr>
            <p:ph idx="3" type="pic"/>
          </p:nvPr>
        </p:nvSpPr>
        <p:spPr>
          <a:xfrm>
            <a:off x="6919220" y="2997200"/>
            <a:ext cx="517252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5" name="Google Shape;45;p10"/>
          <p:cNvSpPr/>
          <p:nvPr>
            <p:ph idx="4" type="pic"/>
          </p:nvPr>
        </p:nvSpPr>
        <p:spPr>
          <a:xfrm>
            <a:off x="12301786" y="2997200"/>
            <a:ext cx="517252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46" name="Google Shape;46;p10"/>
          <p:cNvSpPr/>
          <p:nvPr>
            <p:ph idx="5" type="pic"/>
          </p:nvPr>
        </p:nvSpPr>
        <p:spPr>
          <a:xfrm>
            <a:off x="17679544" y="2997200"/>
            <a:ext cx="5172520" cy="85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69626" lvl="1" marL="137132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69443" lvl="2" marL="2285543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69259" lvl="3" marL="319976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69077" lvl="4" marL="4113977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68893" lvl="5" marL="5028194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68710" lvl="6" marL="5942411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68528" lvl="7" marL="6856628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68345" lvl="8" marL="7770846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_rels/slideMaster4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5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_rels/slideMaster5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56.xml"/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" name="Google Shape;12;p1"/>
          <p:cNvSpPr/>
          <p:nvPr/>
        </p:nvSpPr>
        <p:spPr>
          <a:xfrm>
            <a:off x="23078202" y="670574"/>
            <a:ext cx="567771" cy="567771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00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" name="Google Shape;13;p1"/>
          <p:cNvSpPr txBox="1"/>
          <p:nvPr/>
        </p:nvSpPr>
        <p:spPr>
          <a:xfrm>
            <a:off x="22984034" y="640852"/>
            <a:ext cx="738273" cy="5539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4" name="Google Shape;14;p1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5" name="Google Shape;15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3"/>
          <p:cNvSpPr txBox="1"/>
          <p:nvPr>
            <p:ph type="title"/>
          </p:nvPr>
        </p:nvSpPr>
        <p:spPr>
          <a:xfrm>
            <a:off x="1675964" y="730258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800"/>
            </a:lvl9pPr>
          </a:lstStyle>
          <a:p/>
        </p:txBody>
      </p:sp>
      <p:sp>
        <p:nvSpPr>
          <p:cNvPr id="59" name="Google Shape;59;p13"/>
          <p:cNvSpPr txBox="1"/>
          <p:nvPr>
            <p:ph idx="1" type="body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60" name="Google Shape;60;p13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1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2" name="Google Shape;62;p1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63" name="Google Shape;63;p13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6"/>
          <p:cNvSpPr txBox="1"/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09" name="Google Shape;109;p26"/>
          <p:cNvSpPr txBox="1"/>
          <p:nvPr>
            <p:ph idx="1" type="body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110" name="Google Shape;110;p26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11" name="Google Shape;111;p26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12" name="Google Shape;112;p26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113" name="Google Shape;113;p26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7"/>
          <p:cNvSpPr txBox="1"/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7"/>
          <p:cNvSpPr txBox="1"/>
          <p:nvPr>
            <p:ph idx="1" type="body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57" name="Google Shape;157;p37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8" name="Google Shape;158;p37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9" name="Google Shape;159;p37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0" name="Google Shape;160;p37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 txBox="1"/>
          <p:nvPr>
            <p:ph type="title"/>
          </p:nvPr>
        </p:nvSpPr>
        <p:spPr>
          <a:xfrm>
            <a:off x="1675964" y="730259"/>
            <a:ext cx="21025800" cy="265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Lato"/>
              <a:buNone/>
              <a:defRPr b="0" i="0" sz="6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06" name="Google Shape;206;p50"/>
          <p:cNvSpPr txBox="1"/>
          <p:nvPr>
            <p:ph idx="1" type="body"/>
          </p:nvPr>
        </p:nvSpPr>
        <p:spPr>
          <a:xfrm>
            <a:off x="1675964" y="3651250"/>
            <a:ext cx="21025800" cy="870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53340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b="0" i="0" sz="48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482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Char char="•"/>
              <a:defRPr b="0" i="0" sz="40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4572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4318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4318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/>
        </p:txBody>
      </p:sp>
      <p:sp>
        <p:nvSpPr>
          <p:cNvPr id="207" name="Google Shape;207;p50"/>
          <p:cNvSpPr/>
          <p:nvPr/>
        </p:nvSpPr>
        <p:spPr>
          <a:xfrm>
            <a:off x="23078202" y="670574"/>
            <a:ext cx="567900" cy="567900"/>
          </a:xfrm>
          <a:prstGeom prst="rect">
            <a:avLst/>
          </a:prstGeom>
          <a:gradFill>
            <a:gsLst>
              <a:gs pos="0">
                <a:srgbClr val="A34A4B"/>
              </a:gs>
              <a:gs pos="50000">
                <a:srgbClr val="9D1218"/>
              </a:gs>
              <a:gs pos="100000">
                <a:srgbClr val="8F0A0F"/>
              </a:gs>
            </a:gsLst>
            <a:lin ang="5400012" scaled="0"/>
          </a:gradFill>
          <a:ln cap="flat" cmpd="sng" w="9525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32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208" name="Google Shape;208;p50"/>
          <p:cNvSpPr txBox="1"/>
          <p:nvPr/>
        </p:nvSpPr>
        <p:spPr>
          <a:xfrm>
            <a:off x="22984034" y="640852"/>
            <a:ext cx="738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00" lIns="182825" spcFirstLastPara="1" rIns="182825" wrap="square" tIns="914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b="1" i="0" lang="en-US" sz="2400" u="none" cap="none" strike="noStrike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‹#›</a:t>
            </a:fld>
            <a:endParaRPr b="0" i="0" sz="2400" u="none" cap="none" strike="noStrike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209" name="Google Shape;209;p50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210" name="Google Shape;210;p50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/Relationships>
</file>

<file path=ppt/slides/_rels/slide10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.png"/></Relationships>
</file>

<file path=ppt/slides/_rels/slide10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1.xml"/><Relationship Id="rId3" Type="http://schemas.openxmlformats.org/officeDocument/2006/relationships/image" Target="../media/image1.png"/></Relationships>
</file>

<file path=ppt/slides/_rels/slide10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2.xml"/><Relationship Id="rId3" Type="http://schemas.openxmlformats.org/officeDocument/2006/relationships/image" Target="../media/image1.png"/></Relationships>
</file>

<file path=ppt/slides/_rels/slide10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3.xml"/><Relationship Id="rId3" Type="http://schemas.openxmlformats.org/officeDocument/2006/relationships/image" Target="../media/image1.png"/></Relationships>
</file>

<file path=ppt/slides/_rels/slide10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4.xml"/><Relationship Id="rId3" Type="http://schemas.openxmlformats.org/officeDocument/2006/relationships/image" Target="../media/image88.png"/><Relationship Id="rId4" Type="http://schemas.openxmlformats.org/officeDocument/2006/relationships/image" Target="../media/image1.png"/></Relationships>
</file>

<file path=ppt/slides/_rels/slide10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5.xml"/><Relationship Id="rId3" Type="http://schemas.openxmlformats.org/officeDocument/2006/relationships/image" Target="../media/image80.jpg"/><Relationship Id="rId4" Type="http://schemas.openxmlformats.org/officeDocument/2006/relationships/image" Target="../media/image1.png"/></Relationships>
</file>

<file path=ppt/slides/_rels/slide10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6.xml"/><Relationship Id="rId3" Type="http://schemas.openxmlformats.org/officeDocument/2006/relationships/image" Target="../media/image1.png"/></Relationships>
</file>

<file path=ppt/slides/_rels/slide10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86.jpg"/><Relationship Id="rId4" Type="http://schemas.openxmlformats.org/officeDocument/2006/relationships/image" Target="../media/image1.png"/></Relationships>
</file>

<file path=ppt/slides/_rels/slide10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8.xml"/><Relationship Id="rId3" Type="http://schemas.openxmlformats.org/officeDocument/2006/relationships/image" Target="../media/image1.png"/></Relationships>
</file>

<file path=ppt/slides/_rels/slide10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9.xml"/><Relationship Id="rId3" Type="http://schemas.openxmlformats.org/officeDocument/2006/relationships/image" Target="../media/image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0.xml"/><Relationship Id="rId3" Type="http://schemas.openxmlformats.org/officeDocument/2006/relationships/image" Target="../media/image1.png"/></Relationships>
</file>

<file path=ppt/slides/_rels/slide1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1.xml"/><Relationship Id="rId3" Type="http://schemas.openxmlformats.org/officeDocument/2006/relationships/image" Target="../media/image85.jpg"/><Relationship Id="rId4" Type="http://schemas.openxmlformats.org/officeDocument/2006/relationships/image" Target="../media/image1.png"/></Relationships>
</file>

<file path=ppt/slides/_rels/slide1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2.xml"/><Relationship Id="rId3" Type="http://schemas.openxmlformats.org/officeDocument/2006/relationships/image" Target="../media/image81.jpg"/><Relationship Id="rId4" Type="http://schemas.openxmlformats.org/officeDocument/2006/relationships/image" Target="../media/image1.png"/></Relationships>
</file>

<file path=ppt/slides/_rels/slide1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3.xml"/><Relationship Id="rId3" Type="http://schemas.openxmlformats.org/officeDocument/2006/relationships/image" Target="../media/image1.png"/></Relationships>
</file>

<file path=ppt/slides/_rels/slide1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4.xml"/><Relationship Id="rId3" Type="http://schemas.openxmlformats.org/officeDocument/2006/relationships/image" Target="../media/image1.png"/></Relationships>
</file>

<file path=ppt/slides/_rels/slide1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5.xml"/><Relationship Id="rId3" Type="http://schemas.openxmlformats.org/officeDocument/2006/relationships/image" Target="../media/image89.jpg"/><Relationship Id="rId4" Type="http://schemas.openxmlformats.org/officeDocument/2006/relationships/image" Target="../media/image1.png"/></Relationships>
</file>

<file path=ppt/slides/_rels/slide1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6.xml"/><Relationship Id="rId3" Type="http://schemas.openxmlformats.org/officeDocument/2006/relationships/image" Target="../media/image93.png"/><Relationship Id="rId4" Type="http://schemas.openxmlformats.org/officeDocument/2006/relationships/image" Target="../media/image1.png"/></Relationships>
</file>

<file path=ppt/slides/_rels/slide1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7.xml"/><Relationship Id="rId3" Type="http://schemas.openxmlformats.org/officeDocument/2006/relationships/image" Target="../media/image96.png"/><Relationship Id="rId4" Type="http://schemas.openxmlformats.org/officeDocument/2006/relationships/image" Target="../media/image1.png"/></Relationships>
</file>

<file path=ppt/slides/_rels/slide1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92.jpg"/><Relationship Id="rId4" Type="http://schemas.openxmlformats.org/officeDocument/2006/relationships/image" Target="../media/image1.png"/></Relationships>
</file>

<file path=ppt/slides/_rels/slide1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99.png"/><Relationship Id="rId4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.png"/></Relationships>
</file>

<file path=ppt/slides/_rels/slide1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1.xml"/><Relationship Id="rId3" Type="http://schemas.openxmlformats.org/officeDocument/2006/relationships/image" Target="../media/image1.png"/></Relationships>
</file>

<file path=ppt/slides/_rels/slide1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95.jpg"/><Relationship Id="rId4" Type="http://schemas.openxmlformats.org/officeDocument/2006/relationships/image" Target="../media/image4.png"/></Relationships>
</file>

<file path=ppt/slides/_rels/slide1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3.xml"/><Relationship Id="rId3" Type="http://schemas.openxmlformats.org/officeDocument/2006/relationships/image" Target="../media/image4.png"/></Relationships>
</file>

<file path=ppt/slides/_rels/slide1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4.xml"/><Relationship Id="rId3" Type="http://schemas.openxmlformats.org/officeDocument/2006/relationships/image" Target="../media/image4.png"/></Relationships>
</file>

<file path=ppt/slides/_rels/slide1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5.xml"/><Relationship Id="rId3" Type="http://schemas.openxmlformats.org/officeDocument/2006/relationships/image" Target="../media/image87.png"/><Relationship Id="rId4" Type="http://schemas.openxmlformats.org/officeDocument/2006/relationships/image" Target="../media/image4.png"/></Relationships>
</file>

<file path=ppt/slides/_rels/slide1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6.xml"/><Relationship Id="rId3" Type="http://schemas.openxmlformats.org/officeDocument/2006/relationships/image" Target="../media/image102.jpg"/><Relationship Id="rId4" Type="http://schemas.openxmlformats.org/officeDocument/2006/relationships/image" Target="../media/image4.png"/></Relationships>
</file>

<file path=ppt/slides/_rels/slide1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7.xml"/><Relationship Id="rId3" Type="http://schemas.openxmlformats.org/officeDocument/2006/relationships/image" Target="../media/image101.jpg"/><Relationship Id="rId4" Type="http://schemas.openxmlformats.org/officeDocument/2006/relationships/image" Target="../media/image4.png"/></Relationships>
</file>

<file path=ppt/slides/_rels/slide1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8.xml"/><Relationship Id="rId3" Type="http://schemas.openxmlformats.org/officeDocument/2006/relationships/image" Target="../media/image98.jpg"/><Relationship Id="rId4" Type="http://schemas.openxmlformats.org/officeDocument/2006/relationships/image" Target="../media/image4.png"/></Relationships>
</file>

<file path=ppt/slides/_rels/slide1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9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4.png"/></Relationships>
</file>

<file path=ppt/slides/_rels/slide1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1.xml"/><Relationship Id="rId3" Type="http://schemas.openxmlformats.org/officeDocument/2006/relationships/image" Target="../media/image4.png"/></Relationships>
</file>

<file path=ppt/slides/_rels/slide1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4.png"/></Relationships>
</file>

<file path=ppt/slides/_rels/slide1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94.jpg"/><Relationship Id="rId4" Type="http://schemas.openxmlformats.org/officeDocument/2006/relationships/image" Target="../media/image4.png"/></Relationships>
</file>

<file path=ppt/slides/_rels/slide1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91.jpg"/><Relationship Id="rId4" Type="http://schemas.openxmlformats.org/officeDocument/2006/relationships/image" Target="../media/image4.png"/></Relationships>
</file>

<file path=ppt/slides/_rels/slide1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00.png"/><Relationship Id="rId4" Type="http://schemas.openxmlformats.org/officeDocument/2006/relationships/image" Target="../media/image4.png"/></Relationships>
</file>

<file path=ppt/slides/_rels/slide1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4.png"/></Relationships>
</file>

<file path=ppt/slides/_rels/slide1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97.png"/><Relationship Id="rId4" Type="http://schemas.openxmlformats.org/officeDocument/2006/relationships/image" Target="../media/image4.png"/></Relationships>
</file>

<file path=ppt/slides/_rels/slide1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8.xml"/><Relationship Id="rId3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39.xml"/><Relationship Id="rId3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40.xml"/><Relationship Id="rId3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Relationship Id="rId4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Relationship Id="rId4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Relationship Id="rId4" Type="http://schemas.openxmlformats.org/officeDocument/2006/relationships/image" Target="../media/image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7.jpg"/><Relationship Id="rId4" Type="http://schemas.openxmlformats.org/officeDocument/2006/relationships/image" Target="../media/image4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5.jpg"/><Relationship Id="rId4" Type="http://schemas.openxmlformats.org/officeDocument/2006/relationships/image" Target="../media/image4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.jpg"/><Relationship Id="rId4" Type="http://schemas.openxmlformats.org/officeDocument/2006/relationships/image" Target="../media/image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8.jpg"/><Relationship Id="rId4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9.jpg"/><Relationship Id="rId4" Type="http://schemas.openxmlformats.org/officeDocument/2006/relationships/image" Target="../media/image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jpg"/><Relationship Id="rId4" Type="http://schemas.openxmlformats.org/officeDocument/2006/relationships/image" Target="../media/image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2.jpg"/><Relationship Id="rId4" Type="http://schemas.openxmlformats.org/officeDocument/2006/relationships/image" Target="../media/image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.png"/><Relationship Id="rId4" Type="http://schemas.openxmlformats.org/officeDocument/2006/relationships/image" Target="../media/image23.jpg"/><Relationship Id="rId5" Type="http://schemas.openxmlformats.org/officeDocument/2006/relationships/image" Target="../media/image31.jpg"/><Relationship Id="rId6" Type="http://schemas.openxmlformats.org/officeDocument/2006/relationships/image" Target="../media/image3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2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5.jpg"/><Relationship Id="rId4" Type="http://schemas.openxmlformats.org/officeDocument/2006/relationships/image" Target="../media/image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7.jpg"/><Relationship Id="rId4" Type="http://schemas.openxmlformats.org/officeDocument/2006/relationships/image" Target="../media/image1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4.jpg"/><Relationship Id="rId4" Type="http://schemas.openxmlformats.org/officeDocument/2006/relationships/image" Target="../media/image1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3.jpg"/><Relationship Id="rId4" Type="http://schemas.openxmlformats.org/officeDocument/2006/relationships/image" Target="../media/image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3.jpg"/><Relationship Id="rId4" Type="http://schemas.openxmlformats.org/officeDocument/2006/relationships/image" Target="../media/image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38.jpg"/><Relationship Id="rId4" Type="http://schemas.openxmlformats.org/officeDocument/2006/relationships/image" Target="../media/image1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6.jpg"/><Relationship Id="rId4" Type="http://schemas.openxmlformats.org/officeDocument/2006/relationships/image" Target="../media/image1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0.jpg"/><Relationship Id="rId4" Type="http://schemas.openxmlformats.org/officeDocument/2006/relationships/image" Target="../media/image1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jpg"/><Relationship Id="rId4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3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39.jpg"/><Relationship Id="rId4" Type="http://schemas.openxmlformats.org/officeDocument/2006/relationships/image" Target="../media/image1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jpg"/><Relationship Id="rId4" Type="http://schemas.openxmlformats.org/officeDocument/2006/relationships/image" Target="../media/image1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2.jpg"/><Relationship Id="rId4" Type="http://schemas.openxmlformats.org/officeDocument/2006/relationships/image" Target="../media/image1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4.jpg"/><Relationship Id="rId4" Type="http://schemas.openxmlformats.org/officeDocument/2006/relationships/image" Target="../media/image1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7.jpg"/><Relationship Id="rId4" Type="http://schemas.openxmlformats.org/officeDocument/2006/relationships/image" Target="../media/image1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46.jpg"/><Relationship Id="rId4" Type="http://schemas.openxmlformats.org/officeDocument/2006/relationships/image" Target="../media/image1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5.png"/><Relationship Id="rId4" Type="http://schemas.openxmlformats.org/officeDocument/2006/relationships/image" Target="../media/image1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49.png"/><Relationship Id="rId4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3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0.jpg"/><Relationship Id="rId4" Type="http://schemas.openxmlformats.org/officeDocument/2006/relationships/image" Target="../media/image1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60.jpg"/><Relationship Id="rId4" Type="http://schemas.openxmlformats.org/officeDocument/2006/relationships/image" Target="../media/image1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2.jpg"/><Relationship Id="rId4" Type="http://schemas.openxmlformats.org/officeDocument/2006/relationships/image" Target="../media/image1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53.png"/><Relationship Id="rId4" Type="http://schemas.openxmlformats.org/officeDocument/2006/relationships/image" Target="../media/image1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.png"/><Relationship Id="rId4" Type="http://schemas.openxmlformats.org/officeDocument/2006/relationships/image" Target="../media/image56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54.jpg"/><Relationship Id="rId4" Type="http://schemas.openxmlformats.org/officeDocument/2006/relationships/image" Target="../media/image1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1.png"/><Relationship Id="rId4" Type="http://schemas.openxmlformats.org/officeDocument/2006/relationships/image" Target="../media/image1.png"/><Relationship Id="rId5" Type="http://schemas.openxmlformats.org/officeDocument/2006/relationships/image" Target="../media/image55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51.png"/><Relationship Id="rId4" Type="http://schemas.openxmlformats.org/officeDocument/2006/relationships/image" Target="../media/image1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9.jp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3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3.jpg"/><Relationship Id="rId4" Type="http://schemas.openxmlformats.org/officeDocument/2006/relationships/image" Target="../media/image1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64.jpg"/><Relationship Id="rId4" Type="http://schemas.openxmlformats.org/officeDocument/2006/relationships/image" Target="../media/image1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57.jpg"/><Relationship Id="rId4" Type="http://schemas.openxmlformats.org/officeDocument/2006/relationships/image" Target="../media/image1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63.jpg"/><Relationship Id="rId4" Type="http://schemas.openxmlformats.org/officeDocument/2006/relationships/image" Target="../media/image1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62.jpg"/><Relationship Id="rId4" Type="http://schemas.openxmlformats.org/officeDocument/2006/relationships/image" Target="../media/image1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8.jpg"/><Relationship Id="rId4" Type="http://schemas.openxmlformats.org/officeDocument/2006/relationships/image" Target="../media/image1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1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2.jpg"/><Relationship Id="rId4" Type="http://schemas.openxmlformats.org/officeDocument/2006/relationships/image" Target="../media/image1.png"/></Relationships>
</file>

<file path=ppt/slides/_rels/slide7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65.jpg"/><Relationship Id="rId4" Type="http://schemas.openxmlformats.org/officeDocument/2006/relationships/image" Target="../media/image1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6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3.png"/></Relationships>
</file>

<file path=ppt/slides/_rels/slide8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69.jpg"/><Relationship Id="rId4" Type="http://schemas.openxmlformats.org/officeDocument/2006/relationships/image" Target="../media/image1.png"/></Relationships>
</file>

<file path=ppt/slides/_rels/slide8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68.jpg"/><Relationship Id="rId4" Type="http://schemas.openxmlformats.org/officeDocument/2006/relationships/image" Target="../media/image1.png"/></Relationships>
</file>

<file path=ppt/slides/_rels/slide8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70.jpg"/><Relationship Id="rId4" Type="http://schemas.openxmlformats.org/officeDocument/2006/relationships/image" Target="../media/image1.png"/></Relationships>
</file>

<file path=ppt/slides/_rels/slide8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3.xml"/><Relationship Id="rId3" Type="http://schemas.openxmlformats.org/officeDocument/2006/relationships/image" Target="../media/image67.jpg"/><Relationship Id="rId4" Type="http://schemas.openxmlformats.org/officeDocument/2006/relationships/image" Target="../media/image1.png"/></Relationships>
</file>

<file path=ppt/slides/_rels/slide8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71.jpg"/><Relationship Id="rId4" Type="http://schemas.openxmlformats.org/officeDocument/2006/relationships/image" Target="../media/image1.png"/></Relationships>
</file>

<file path=ppt/slides/_rels/slide8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68.jpg"/><Relationship Id="rId4" Type="http://schemas.openxmlformats.org/officeDocument/2006/relationships/image" Target="../media/image1.png"/></Relationships>
</file>

<file path=ppt/slides/_rels/slide8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77.jpg"/><Relationship Id="rId4" Type="http://schemas.openxmlformats.org/officeDocument/2006/relationships/image" Target="../media/image1.png"/></Relationships>
</file>

<file path=ppt/slides/_rels/slide8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.png"/></Relationships>
</file>

<file path=ppt/slides/_rels/slide8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74.png"/><Relationship Id="rId4" Type="http://schemas.openxmlformats.org/officeDocument/2006/relationships/image" Target="../media/image1.png"/></Relationships>
</file>

<file path=ppt/slides/_rels/slide8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78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Relationship Id="rId4" Type="http://schemas.openxmlformats.org/officeDocument/2006/relationships/image" Target="../media/image8.jpg"/><Relationship Id="rId5" Type="http://schemas.openxmlformats.org/officeDocument/2006/relationships/image" Target="../media/image3.png"/></Relationships>
</file>

<file path=ppt/slides/_rels/slide9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76.png"/><Relationship Id="rId4" Type="http://schemas.openxmlformats.org/officeDocument/2006/relationships/image" Target="../media/image1.png"/></Relationships>
</file>

<file path=ppt/slides/_rels/slide9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90.jpg"/><Relationship Id="rId4" Type="http://schemas.openxmlformats.org/officeDocument/2006/relationships/image" Target="../media/image1.png"/></Relationships>
</file>

<file path=ppt/slides/_rels/slide9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.png"/></Relationships>
</file>

<file path=ppt/slides/_rels/slide9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3.xml"/><Relationship Id="rId3" Type="http://schemas.openxmlformats.org/officeDocument/2006/relationships/image" Target="../media/image1.png"/></Relationships>
</file>

<file path=ppt/slides/_rels/slide9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4.xml"/><Relationship Id="rId3" Type="http://schemas.openxmlformats.org/officeDocument/2006/relationships/image" Target="../media/image75.png"/><Relationship Id="rId4" Type="http://schemas.openxmlformats.org/officeDocument/2006/relationships/image" Target="../media/image1.png"/></Relationships>
</file>

<file path=ppt/slides/_rels/slide9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82.jpg"/><Relationship Id="rId4" Type="http://schemas.openxmlformats.org/officeDocument/2006/relationships/image" Target="../media/image1.png"/></Relationships>
</file>

<file path=ppt/slides/_rels/slide9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6.xml"/><Relationship Id="rId3" Type="http://schemas.openxmlformats.org/officeDocument/2006/relationships/image" Target="../media/image83.jpg"/><Relationship Id="rId4" Type="http://schemas.openxmlformats.org/officeDocument/2006/relationships/image" Target="../media/image1.png"/></Relationships>
</file>

<file path=ppt/slides/_rels/slide9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7.xml"/><Relationship Id="rId3" Type="http://schemas.openxmlformats.org/officeDocument/2006/relationships/image" Target="../media/image84.png"/><Relationship Id="rId4" Type="http://schemas.openxmlformats.org/officeDocument/2006/relationships/image" Target="../media/image1.png"/></Relationships>
</file>

<file path=ppt/slides/_rels/slide9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.png"/></Relationships>
</file>

<file path=ppt/slides/_rels/slide9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79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62"/>
          <p:cNvPicPr preferRelativeResize="0"/>
          <p:nvPr/>
        </p:nvPicPr>
        <p:blipFill rotWithShape="1">
          <a:blip r:embed="rId3">
            <a:alphaModFix/>
          </a:blip>
          <a:srcRect b="96595" l="0" r="85256" t="0"/>
          <a:stretch/>
        </p:blipFill>
        <p:spPr>
          <a:xfrm rot="10800000">
            <a:off x="0" y="0"/>
            <a:ext cx="3668768" cy="140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62"/>
          <p:cNvPicPr preferRelativeResize="0"/>
          <p:nvPr/>
        </p:nvPicPr>
        <p:blipFill rotWithShape="1">
          <a:blip r:embed="rId3">
            <a:alphaModFix/>
          </a:blip>
          <a:srcRect b="98452" l="0" r="11933" t="0"/>
          <a:stretch/>
        </p:blipFill>
        <p:spPr>
          <a:xfrm flipH="1" rot="10800000">
            <a:off x="3668767" y="0"/>
            <a:ext cx="20708879" cy="1409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62"/>
          <p:cNvPicPr preferRelativeResize="0"/>
          <p:nvPr/>
        </p:nvPicPr>
        <p:blipFill rotWithShape="1">
          <a:blip r:embed="rId3">
            <a:alphaModFix/>
          </a:blip>
          <a:srcRect b="0" l="0" r="85256" t="0"/>
          <a:stretch/>
        </p:blipFill>
        <p:spPr>
          <a:xfrm flipH="1">
            <a:off x="0" y="1409699"/>
            <a:ext cx="3668768" cy="1230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62"/>
          <p:cNvPicPr preferRelativeResize="0"/>
          <p:nvPr/>
        </p:nvPicPr>
        <p:blipFill rotWithShape="1">
          <a:blip r:embed="rId3">
            <a:alphaModFix/>
          </a:blip>
          <a:srcRect b="0" l="0" r="11933" t="0"/>
          <a:stretch/>
        </p:blipFill>
        <p:spPr>
          <a:xfrm>
            <a:off x="3668767" y="1409699"/>
            <a:ext cx="20708879" cy="12306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6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79314" y="402642"/>
            <a:ext cx="4155203" cy="1969082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62"/>
          <p:cNvSpPr/>
          <p:nvPr/>
        </p:nvSpPr>
        <p:spPr>
          <a:xfrm>
            <a:off x="2279327" y="5281900"/>
            <a:ext cx="6807523" cy="1843200"/>
          </a:xfrm>
          <a:prstGeom prst="rect">
            <a:avLst/>
          </a:prstGeom>
          <a:solidFill>
            <a:srgbClr val="CE252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4" name="Google Shape;264;p62"/>
          <p:cNvSpPr/>
          <p:nvPr/>
        </p:nvSpPr>
        <p:spPr>
          <a:xfrm>
            <a:off x="2279321" y="7119700"/>
            <a:ext cx="11693853" cy="1458300"/>
          </a:xfrm>
          <a:prstGeom prst="rect">
            <a:avLst/>
          </a:prstGeom>
          <a:solidFill>
            <a:srgbClr val="F38B1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p62"/>
          <p:cNvSpPr txBox="1"/>
          <p:nvPr/>
        </p:nvSpPr>
        <p:spPr>
          <a:xfrm>
            <a:off x="2520619" y="7211375"/>
            <a:ext cx="12138355" cy="13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Your Business Potential</a:t>
            </a:r>
            <a:endParaRPr/>
          </a:p>
        </p:txBody>
      </p:sp>
      <p:sp>
        <p:nvSpPr>
          <p:cNvPr id="266" name="Google Shape;266;p62"/>
          <p:cNvSpPr txBox="1"/>
          <p:nvPr/>
        </p:nvSpPr>
        <p:spPr>
          <a:xfrm>
            <a:off x="2444425" y="5257075"/>
            <a:ext cx="7328225" cy="18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Uncover </a:t>
            </a:r>
            <a:endParaRPr/>
          </a:p>
        </p:txBody>
      </p:sp>
      <p:sp>
        <p:nvSpPr>
          <p:cNvPr id="267" name="Google Shape;267;p62"/>
          <p:cNvSpPr txBox="1"/>
          <p:nvPr/>
        </p:nvSpPr>
        <p:spPr>
          <a:xfrm>
            <a:off x="2279314" y="10966535"/>
            <a:ext cx="10989342" cy="1446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Lato"/>
              <a:buNone/>
            </a:pPr>
            <a:r>
              <a:rPr b="1" i="0" lang="en-US" sz="4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Brett Davidson</a:t>
            </a:r>
            <a:br>
              <a:rPr b="1" i="0" lang="en-US" sz="4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0" i="0" lang="en-US" sz="44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Founder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51" name="Google Shape;351;p7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52" name="Google Shape;352;p71"/>
          <p:cNvSpPr/>
          <p:nvPr/>
        </p:nvSpPr>
        <p:spPr>
          <a:xfrm flipH="1">
            <a:off x="4955381" y="4787612"/>
            <a:ext cx="14435140" cy="3536374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3" name="Google Shape;353;p71"/>
          <p:cNvSpPr txBox="1"/>
          <p:nvPr/>
        </p:nvSpPr>
        <p:spPr>
          <a:xfrm>
            <a:off x="4608629" y="5426259"/>
            <a:ext cx="15128642" cy="22590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8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The New Client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Engagement Process</a:t>
            </a:r>
            <a:endParaRPr/>
          </a:p>
        </p:txBody>
      </p:sp>
      <p:sp>
        <p:nvSpPr>
          <p:cNvPr id="354" name="Google Shape;354;p71"/>
          <p:cNvSpPr txBox="1"/>
          <p:nvPr/>
        </p:nvSpPr>
        <p:spPr>
          <a:xfrm>
            <a:off x="5715770" y="3378760"/>
            <a:ext cx="12794736" cy="11018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3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61"/>
          <p:cNvSpPr/>
          <p:nvPr/>
        </p:nvSpPr>
        <p:spPr>
          <a:xfrm flipH="1">
            <a:off x="4955381" y="4787612"/>
            <a:ext cx="14435140" cy="3536374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45" name="Google Shape;1345;p1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46" name="Google Shape;1346;p161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47" name="Google Shape;1347;p161"/>
          <p:cNvSpPr txBox="1"/>
          <p:nvPr/>
        </p:nvSpPr>
        <p:spPr>
          <a:xfrm>
            <a:off x="6658293" y="5335979"/>
            <a:ext cx="11029314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Question </a:t>
            </a:r>
            <a:r>
              <a:rPr b="1" i="1" lang="en-US" sz="166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1" i="1" sz="1380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2" name="Google Shape;1352;p162"/>
          <p:cNvSpPr/>
          <p:nvPr/>
        </p:nvSpPr>
        <p:spPr>
          <a:xfrm flipH="1">
            <a:off x="4955381" y="4787612"/>
            <a:ext cx="14435140" cy="3536374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53" name="Google Shape;1353;p16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54" name="Google Shape;1354;p162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55" name="Google Shape;1355;p162"/>
          <p:cNvSpPr txBox="1"/>
          <p:nvPr/>
        </p:nvSpPr>
        <p:spPr>
          <a:xfrm>
            <a:off x="6658293" y="5335979"/>
            <a:ext cx="11029314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Question </a:t>
            </a:r>
            <a:r>
              <a:rPr b="1" i="1" lang="en-US" sz="166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1" i="1" sz="1380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9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63"/>
          <p:cNvSpPr/>
          <p:nvPr/>
        </p:nvSpPr>
        <p:spPr>
          <a:xfrm flipH="1">
            <a:off x="4955381" y="4787612"/>
            <a:ext cx="14435140" cy="3536374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61" name="Google Shape;1361;p1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62" name="Google Shape;1362;p163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63" name="Google Shape;1363;p163"/>
          <p:cNvSpPr txBox="1"/>
          <p:nvPr/>
        </p:nvSpPr>
        <p:spPr>
          <a:xfrm>
            <a:off x="6658293" y="5335979"/>
            <a:ext cx="11029314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Question </a:t>
            </a:r>
            <a:r>
              <a:rPr b="1" i="1" lang="en-US" sz="166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1" i="1" sz="1380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7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164"/>
          <p:cNvSpPr/>
          <p:nvPr/>
        </p:nvSpPr>
        <p:spPr>
          <a:xfrm flipH="1">
            <a:off x="4955381" y="4787612"/>
            <a:ext cx="14435140" cy="3536374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69" name="Google Shape;1369;p16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0" name="Google Shape;1370;p164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71" name="Google Shape;1371;p164"/>
          <p:cNvSpPr txBox="1"/>
          <p:nvPr/>
        </p:nvSpPr>
        <p:spPr>
          <a:xfrm>
            <a:off x="6658293" y="5335979"/>
            <a:ext cx="11029314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Question </a:t>
            </a:r>
            <a:r>
              <a:rPr b="1" i="1" lang="en-US" sz="166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1" i="1" sz="13800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5" name="Shape 1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6" name="Google Shape;1376;p165"/>
          <p:cNvPicPr preferRelativeResize="0"/>
          <p:nvPr/>
        </p:nvPicPr>
        <p:blipFill rotWithShape="1">
          <a:blip r:embed="rId3">
            <a:alphaModFix/>
          </a:blip>
          <a:srcRect b="0" l="15498" r="0" t="0"/>
          <a:stretch/>
        </p:blipFill>
        <p:spPr>
          <a:xfrm>
            <a:off x="0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7" name="Google Shape;1377;p165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5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78" name="Google Shape;1378;p1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79" name="Google Shape;1379;p16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80" name="Google Shape;1380;p165"/>
          <p:cNvSpPr txBox="1"/>
          <p:nvPr/>
        </p:nvSpPr>
        <p:spPr>
          <a:xfrm>
            <a:off x="3834492" y="4731280"/>
            <a:ext cx="16708666" cy="370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Now all we have to do is </a:t>
            </a:r>
            <a:r>
              <a:rPr b="1" i="1" lang="en-US" sz="1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remove the financial roadblocks</a:t>
            </a:r>
            <a:endParaRPr/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4" name="Shape 1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5" name="Google Shape;1385;p166"/>
          <p:cNvPicPr preferRelativeResize="0"/>
          <p:nvPr/>
        </p:nvPicPr>
        <p:blipFill rotWithShape="1">
          <a:blip r:embed="rId3">
            <a:alphaModFix/>
          </a:blip>
          <a:srcRect b="-555" l="12178" r="4722" t="556"/>
          <a:stretch/>
        </p:blipFill>
        <p:spPr>
          <a:xfrm>
            <a:off x="4114800" y="0"/>
            <a:ext cx="202628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86" name="Google Shape;1386;p166"/>
          <p:cNvSpPr/>
          <p:nvPr/>
        </p:nvSpPr>
        <p:spPr>
          <a:xfrm>
            <a:off x="4114800" y="0"/>
            <a:ext cx="1611474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87" name="Google Shape;1387;p1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8" name="Google Shape;1388;p16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89" name="Google Shape;1389;p166"/>
          <p:cNvSpPr txBox="1"/>
          <p:nvPr/>
        </p:nvSpPr>
        <p:spPr>
          <a:xfrm>
            <a:off x="2935723" y="3486611"/>
            <a:ext cx="13066278" cy="5085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It’s easy to solve everyone else’s problems;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just not your own</a:t>
            </a:r>
            <a:endParaRPr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167"/>
          <p:cNvSpPr/>
          <p:nvPr/>
        </p:nvSpPr>
        <p:spPr>
          <a:xfrm>
            <a:off x="0" y="0"/>
            <a:ext cx="234314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95" name="Google Shape;1395;p1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96" name="Google Shape;1396;p167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97" name="Google Shape;1397;p167"/>
          <p:cNvSpPr/>
          <p:nvPr/>
        </p:nvSpPr>
        <p:spPr>
          <a:xfrm flipH="1">
            <a:off x="3758218" y="5731281"/>
            <a:ext cx="14535134" cy="2041119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8" name="Google Shape;1398;p167"/>
          <p:cNvSpPr/>
          <p:nvPr/>
        </p:nvSpPr>
        <p:spPr>
          <a:xfrm>
            <a:off x="3758222" y="4292454"/>
            <a:ext cx="5267791" cy="1438827"/>
          </a:xfrm>
          <a:prstGeom prst="rect">
            <a:avLst/>
          </a:prstGeom>
          <a:solidFill>
            <a:schemeClr val="dk2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399" name="Google Shape;1399;p167"/>
          <p:cNvSpPr txBox="1"/>
          <p:nvPr/>
        </p:nvSpPr>
        <p:spPr>
          <a:xfrm>
            <a:off x="4079070" y="6243200"/>
            <a:ext cx="14212476" cy="101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Not listening to the answers</a:t>
            </a:r>
            <a:endParaRPr i="1" sz="8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0" name="Google Shape;1400;p167"/>
          <p:cNvSpPr txBox="1"/>
          <p:nvPr/>
        </p:nvSpPr>
        <p:spPr>
          <a:xfrm>
            <a:off x="4079070" y="4740068"/>
            <a:ext cx="13235536" cy="790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Mistake 8: </a:t>
            </a:r>
            <a:endParaRPr b="1" i="1" sz="6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4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5" name="Google Shape;1405;p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435373" y="0"/>
            <a:ext cx="12942276" cy="1371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168"/>
          <p:cNvSpPr/>
          <p:nvPr/>
        </p:nvSpPr>
        <p:spPr>
          <a:xfrm>
            <a:off x="8792307" y="0"/>
            <a:ext cx="13182788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07" name="Google Shape;1407;p1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8" name="Google Shape;1408;p168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09" name="Google Shape;1409;p168"/>
          <p:cNvSpPr txBox="1"/>
          <p:nvPr/>
        </p:nvSpPr>
        <p:spPr>
          <a:xfrm>
            <a:off x="1675965" y="3770503"/>
            <a:ext cx="19888636" cy="7641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If you ask searching and interesting questions…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… but don’t listen to the answers, you’ll be worse off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It can be hard to listen when learning a new skill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So practice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And record the meetings</a:t>
            </a:r>
            <a:endParaRPr/>
          </a:p>
        </p:txBody>
      </p:sp>
      <p:sp>
        <p:nvSpPr>
          <p:cNvPr id="1410" name="Google Shape;1410;p168"/>
          <p:cNvSpPr/>
          <p:nvPr/>
        </p:nvSpPr>
        <p:spPr>
          <a:xfrm flipH="1">
            <a:off x="0" y="1195343"/>
            <a:ext cx="6229170" cy="1509757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1" name="Google Shape;1411;p168"/>
          <p:cNvSpPr txBox="1"/>
          <p:nvPr/>
        </p:nvSpPr>
        <p:spPr>
          <a:xfrm>
            <a:off x="1675965" y="1434003"/>
            <a:ext cx="4553205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Mistake 8:</a:t>
            </a:r>
            <a:endParaRPr b="1" sz="72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2" name="Google Shape;1412;p168"/>
          <p:cNvSpPr/>
          <p:nvPr/>
        </p:nvSpPr>
        <p:spPr>
          <a:xfrm>
            <a:off x="6229170" y="1195343"/>
            <a:ext cx="12668429" cy="1509757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13" name="Google Shape;1413;p168"/>
          <p:cNvSpPr txBox="1"/>
          <p:nvPr/>
        </p:nvSpPr>
        <p:spPr>
          <a:xfrm>
            <a:off x="6607278" y="1434003"/>
            <a:ext cx="17770371" cy="9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Not Listening To The Answers</a:t>
            </a:r>
            <a:endParaRPr/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7" name="Shape 1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169"/>
          <p:cNvSpPr/>
          <p:nvPr/>
        </p:nvSpPr>
        <p:spPr>
          <a:xfrm>
            <a:off x="0" y="0"/>
            <a:ext cx="234314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19" name="Google Shape;1419;p1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0" name="Google Shape;1420;p169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21" name="Google Shape;1421;p169"/>
          <p:cNvSpPr/>
          <p:nvPr/>
        </p:nvSpPr>
        <p:spPr>
          <a:xfrm flipH="1">
            <a:off x="3758218" y="5731281"/>
            <a:ext cx="14535134" cy="2460219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2" name="Google Shape;1422;p169"/>
          <p:cNvSpPr/>
          <p:nvPr/>
        </p:nvSpPr>
        <p:spPr>
          <a:xfrm>
            <a:off x="3758222" y="4292454"/>
            <a:ext cx="5267791" cy="1438827"/>
          </a:xfrm>
          <a:prstGeom prst="rect">
            <a:avLst/>
          </a:prstGeom>
          <a:solidFill>
            <a:schemeClr val="dk2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3" name="Google Shape;1423;p169"/>
          <p:cNvSpPr txBox="1"/>
          <p:nvPr/>
        </p:nvSpPr>
        <p:spPr>
          <a:xfrm>
            <a:off x="4080875" y="6452750"/>
            <a:ext cx="14212476" cy="101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Not recognising the significance of the answers</a:t>
            </a:r>
            <a:endParaRPr i="1" sz="8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24" name="Google Shape;1424;p169"/>
          <p:cNvSpPr txBox="1"/>
          <p:nvPr/>
        </p:nvSpPr>
        <p:spPr>
          <a:xfrm>
            <a:off x="4079070" y="4740068"/>
            <a:ext cx="13235536" cy="790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Mistake 9: </a:t>
            </a:r>
            <a:endParaRPr b="1" i="1" sz="6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8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170"/>
          <p:cNvSpPr/>
          <p:nvPr/>
        </p:nvSpPr>
        <p:spPr>
          <a:xfrm flipH="1">
            <a:off x="4955381" y="4787612"/>
            <a:ext cx="14435140" cy="3536374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30" name="Google Shape;1430;p1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1" name="Google Shape;1431;p170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32" name="Google Shape;1432;p170"/>
          <p:cNvSpPr txBox="1"/>
          <p:nvPr/>
        </p:nvSpPr>
        <p:spPr>
          <a:xfrm>
            <a:off x="4010080" y="5335979"/>
            <a:ext cx="16325739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This one </a:t>
            </a:r>
            <a:r>
              <a:rPr b="1" i="1" lang="en-US" sz="138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is a killer</a:t>
            </a:r>
            <a:endParaRPr b="1" i="1" sz="115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5700" y="0"/>
            <a:ext cx="19866302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72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lt1">
              <a:alpha val="851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61" name="Google Shape;361;p7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362" name="Google Shape;362;p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72"/>
          <p:cNvGrpSpPr/>
          <p:nvPr/>
        </p:nvGrpSpPr>
        <p:grpSpPr>
          <a:xfrm>
            <a:off x="5922583" y="5322867"/>
            <a:ext cx="12532500" cy="3070200"/>
            <a:chOff x="5759423" y="4856260"/>
            <a:chExt cx="12532500" cy="3070200"/>
          </a:xfrm>
        </p:grpSpPr>
        <p:sp>
          <p:nvSpPr>
            <p:cNvPr id="364" name="Google Shape;364;p72"/>
            <p:cNvSpPr/>
            <p:nvPr/>
          </p:nvSpPr>
          <p:spPr>
            <a:xfrm flipH="1">
              <a:off x="5759423" y="4856260"/>
              <a:ext cx="12532500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5" name="Google Shape;365;p72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8800"/>
                <a:buFont typeface="Lato"/>
                <a:buNone/>
              </a:pPr>
              <a:r>
                <a:rPr b="1" i="1" lang="en-US" sz="88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The Philosophy of Financial Planning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6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p171"/>
          <p:cNvSpPr/>
          <p:nvPr/>
        </p:nvSpPr>
        <p:spPr>
          <a:xfrm>
            <a:off x="4565651" y="0"/>
            <a:ext cx="1566389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38" name="Google Shape;1438;p17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39" name="Google Shape;1439;p17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40" name="Google Shape;1440;p171"/>
          <p:cNvSpPr txBox="1"/>
          <p:nvPr/>
        </p:nvSpPr>
        <p:spPr>
          <a:xfrm>
            <a:off x="2935723" y="6382212"/>
            <a:ext cx="11504177" cy="2675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Write the book &amp; move to the countryside</a:t>
            </a:r>
            <a:b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endParaRPr i="1" sz="8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1" name="Google Shape;1441;p171"/>
          <p:cNvSpPr/>
          <p:nvPr/>
        </p:nvSpPr>
        <p:spPr>
          <a:xfrm flipH="1">
            <a:off x="2209800" y="4459890"/>
            <a:ext cx="6229170" cy="1509757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2" name="Google Shape;1442;p171"/>
          <p:cNvSpPr txBox="1"/>
          <p:nvPr/>
        </p:nvSpPr>
        <p:spPr>
          <a:xfrm>
            <a:off x="2935723" y="4737103"/>
            <a:ext cx="4553205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Example: </a:t>
            </a:r>
            <a:endParaRPr b="1" sz="8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7" name="Google Shape;1447;p17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71271" y="0"/>
            <a:ext cx="1820637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48" name="Google Shape;1448;p172"/>
          <p:cNvSpPr/>
          <p:nvPr/>
        </p:nvSpPr>
        <p:spPr>
          <a:xfrm>
            <a:off x="4565651" y="0"/>
            <a:ext cx="11831453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49" name="Google Shape;1449;p17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0" name="Google Shape;1450;p17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51" name="Google Shape;1451;p172"/>
          <p:cNvSpPr txBox="1"/>
          <p:nvPr/>
        </p:nvSpPr>
        <p:spPr>
          <a:xfrm>
            <a:off x="2935723" y="3486611"/>
            <a:ext cx="13066278" cy="5085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What should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you do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as their adviser?</a:t>
            </a:r>
            <a:endParaRPr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5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6" name="Google Shape;1456;p173"/>
          <p:cNvPicPr preferRelativeResize="0"/>
          <p:nvPr/>
        </p:nvPicPr>
        <p:blipFill rotWithShape="1">
          <a:blip r:embed="rId3">
            <a:alphaModFix/>
          </a:blip>
          <a:srcRect b="0" l="0" r="9675" t="0"/>
          <a:stretch/>
        </p:blipFill>
        <p:spPr>
          <a:xfrm>
            <a:off x="5775805" y="0"/>
            <a:ext cx="1860184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7" name="Google Shape;1457;p173"/>
          <p:cNvSpPr/>
          <p:nvPr/>
        </p:nvSpPr>
        <p:spPr>
          <a:xfrm>
            <a:off x="4565651" y="0"/>
            <a:ext cx="11831453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58" name="Google Shape;1458;p17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9" name="Google Shape;1459;p17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60" name="Google Shape;1460;p173"/>
          <p:cNvSpPr txBox="1"/>
          <p:nvPr/>
        </p:nvSpPr>
        <p:spPr>
          <a:xfrm>
            <a:off x="2935724" y="3486611"/>
            <a:ext cx="10188606" cy="5085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Finding the solutions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is the </a:t>
            </a:r>
            <a:r>
              <a:rPr b="1"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‘art’ </a:t>
            </a: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what you do</a:t>
            </a:r>
            <a:endParaRPr/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4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174"/>
          <p:cNvSpPr/>
          <p:nvPr/>
        </p:nvSpPr>
        <p:spPr>
          <a:xfrm flipH="1">
            <a:off x="4955381" y="4787612"/>
            <a:ext cx="14435140" cy="3536374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66" name="Google Shape;1466;p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67" name="Google Shape;1467;p174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68" name="Google Shape;1468;p174"/>
          <p:cNvSpPr txBox="1"/>
          <p:nvPr/>
        </p:nvSpPr>
        <p:spPr>
          <a:xfrm>
            <a:off x="4010080" y="5335979"/>
            <a:ext cx="16325739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Make it happen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yesterday</a:t>
            </a:r>
            <a:endParaRPr b="1" i="1" sz="96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69" name="Google Shape;1469;p174"/>
          <p:cNvSpPr txBox="1"/>
          <p:nvPr/>
        </p:nvSpPr>
        <p:spPr>
          <a:xfrm>
            <a:off x="4010080" y="3254188"/>
            <a:ext cx="16325739" cy="137520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600">
                <a:solidFill>
                  <a:srgbClr val="F38B1F"/>
                </a:solidFill>
                <a:latin typeface="Lato"/>
                <a:ea typeface="Lato"/>
                <a:cs typeface="Lato"/>
                <a:sym typeface="Lato"/>
              </a:rPr>
              <a:t>The Golden Rule:</a:t>
            </a:r>
            <a:endParaRPr b="1" i="1" sz="8800">
              <a:solidFill>
                <a:srgbClr val="F38B1F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Google Shape;1474;p175"/>
          <p:cNvSpPr/>
          <p:nvPr/>
        </p:nvSpPr>
        <p:spPr>
          <a:xfrm>
            <a:off x="0" y="0"/>
            <a:ext cx="234314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75" name="Google Shape;1475;p17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76" name="Google Shape;1476;p175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77" name="Google Shape;1477;p175"/>
          <p:cNvSpPr/>
          <p:nvPr/>
        </p:nvSpPr>
        <p:spPr>
          <a:xfrm flipH="1">
            <a:off x="3758218" y="5731281"/>
            <a:ext cx="14535134" cy="2460219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8" name="Google Shape;1478;p175"/>
          <p:cNvSpPr/>
          <p:nvPr/>
        </p:nvSpPr>
        <p:spPr>
          <a:xfrm>
            <a:off x="3758222" y="4292454"/>
            <a:ext cx="5267791" cy="1438827"/>
          </a:xfrm>
          <a:prstGeom prst="rect">
            <a:avLst/>
          </a:prstGeom>
          <a:solidFill>
            <a:schemeClr val="dk2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79" name="Google Shape;1479;p175"/>
          <p:cNvSpPr txBox="1"/>
          <p:nvPr/>
        </p:nvSpPr>
        <p:spPr>
          <a:xfrm>
            <a:off x="4080875" y="6452750"/>
            <a:ext cx="14212476" cy="101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Doing it all perfectly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but to one person</a:t>
            </a:r>
            <a:endParaRPr i="1" sz="8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0" name="Google Shape;1480;p175"/>
          <p:cNvSpPr txBox="1"/>
          <p:nvPr/>
        </p:nvSpPr>
        <p:spPr>
          <a:xfrm>
            <a:off x="4079070" y="4740068"/>
            <a:ext cx="13235536" cy="790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Mistake 10: </a:t>
            </a:r>
            <a:endParaRPr b="1" i="1" sz="6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4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5" name="Google Shape;1485;p176"/>
          <p:cNvPicPr preferRelativeResize="0"/>
          <p:nvPr/>
        </p:nvPicPr>
        <p:blipFill rotWithShape="1">
          <a:blip r:embed="rId3">
            <a:alphaModFix/>
          </a:blip>
          <a:srcRect b="0" l="0" r="9697" t="0"/>
          <a:stretch/>
        </p:blipFill>
        <p:spPr>
          <a:xfrm>
            <a:off x="5804297" y="0"/>
            <a:ext cx="1857335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6" name="Google Shape;1486;p176"/>
          <p:cNvSpPr/>
          <p:nvPr/>
        </p:nvSpPr>
        <p:spPr>
          <a:xfrm>
            <a:off x="1675965" y="0"/>
            <a:ext cx="20299132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87" name="Google Shape;1487;p1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88" name="Google Shape;1488;p176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489" name="Google Shape;1489;p176"/>
          <p:cNvSpPr txBox="1"/>
          <p:nvPr/>
        </p:nvSpPr>
        <p:spPr>
          <a:xfrm>
            <a:off x="1675965" y="3770503"/>
            <a:ext cx="19888636" cy="7641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You ask searching and interesting questions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You listen carefully to the answers…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… and note their significance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You explain some quick wins in cash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And tell them your fees with absolute confidence, but…</a:t>
            </a:r>
            <a:endParaRPr/>
          </a:p>
        </p:txBody>
      </p:sp>
      <p:sp>
        <p:nvSpPr>
          <p:cNvPr id="1490" name="Google Shape;1490;p176"/>
          <p:cNvSpPr/>
          <p:nvPr/>
        </p:nvSpPr>
        <p:spPr>
          <a:xfrm flipH="1">
            <a:off x="0" y="1195343"/>
            <a:ext cx="6229170" cy="1956053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1" name="Google Shape;1491;p176"/>
          <p:cNvSpPr txBox="1"/>
          <p:nvPr/>
        </p:nvSpPr>
        <p:spPr>
          <a:xfrm>
            <a:off x="1675965" y="1434003"/>
            <a:ext cx="5155141" cy="9048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Mistake 10:</a:t>
            </a:r>
            <a:endParaRPr b="1" sz="66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2" name="Google Shape;1492;p176"/>
          <p:cNvSpPr/>
          <p:nvPr/>
        </p:nvSpPr>
        <p:spPr>
          <a:xfrm>
            <a:off x="6229170" y="1195343"/>
            <a:ext cx="12668429" cy="1956053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93" name="Google Shape;1493;p176"/>
          <p:cNvSpPr txBox="1"/>
          <p:nvPr/>
        </p:nvSpPr>
        <p:spPr>
          <a:xfrm>
            <a:off x="6607278" y="1434003"/>
            <a:ext cx="17770371" cy="1717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Doing It All Perfectly  </a:t>
            </a:r>
            <a:br>
              <a:rPr b="1" lang="en-US" sz="66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66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But To One Person</a:t>
            </a:r>
            <a:endParaRPr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7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8" name="Google Shape;1498;p1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9" name="Google Shape;1499;p177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5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00" name="Google Shape;1500;p1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1" name="Google Shape;1501;p17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02" name="Google Shape;1502;p177"/>
          <p:cNvSpPr txBox="1"/>
          <p:nvPr/>
        </p:nvSpPr>
        <p:spPr>
          <a:xfrm>
            <a:off x="3834492" y="4731280"/>
            <a:ext cx="16708666" cy="370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 did it to one member of a couple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>
                <a:solidFill>
                  <a:srgbClr val="F38B1F"/>
                </a:solidFill>
                <a:latin typeface="Lato"/>
                <a:ea typeface="Lato"/>
                <a:cs typeface="Lato"/>
                <a:sym typeface="Lato"/>
              </a:rPr>
              <a:t>not both of them together</a:t>
            </a:r>
            <a:endParaRPr/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6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7" name="Google Shape;1507;p178"/>
          <p:cNvPicPr preferRelativeResize="0"/>
          <p:nvPr/>
        </p:nvPicPr>
        <p:blipFill rotWithShape="1">
          <a:blip r:embed="rId3">
            <a:alphaModFix/>
          </a:blip>
          <a:srcRect b="0" l="15985" r="0" t="0"/>
          <a:stretch/>
        </p:blipFill>
        <p:spPr>
          <a:xfrm>
            <a:off x="1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8" name="Google Shape;1508;p178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5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09" name="Google Shape;1509;p1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0" name="Google Shape;1510;p17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11" name="Google Shape;1511;p178"/>
          <p:cNvSpPr txBox="1"/>
          <p:nvPr/>
        </p:nvSpPr>
        <p:spPr>
          <a:xfrm>
            <a:off x="3834492" y="4731280"/>
            <a:ext cx="16708666" cy="370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 may have wasted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>
                <a:solidFill>
                  <a:srgbClr val="F38B1F"/>
                </a:solidFill>
                <a:latin typeface="Lato"/>
                <a:ea typeface="Lato"/>
                <a:cs typeface="Lato"/>
                <a:sym typeface="Lato"/>
              </a:rPr>
              <a:t>the perfect first meeting</a:t>
            </a:r>
            <a:endParaRPr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5" name="Shape 1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6" name="Google Shape;1516;p179"/>
          <p:cNvPicPr preferRelativeResize="0"/>
          <p:nvPr/>
        </p:nvPicPr>
        <p:blipFill rotWithShape="1">
          <a:blip r:embed="rId3">
            <a:alphaModFix/>
          </a:blip>
          <a:srcRect b="0" l="0" r="8479" t="0"/>
          <a:stretch/>
        </p:blipFill>
        <p:spPr>
          <a:xfrm>
            <a:off x="8756743" y="0"/>
            <a:ext cx="1562090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7" name="Google Shape;1517;p179"/>
          <p:cNvSpPr/>
          <p:nvPr/>
        </p:nvSpPr>
        <p:spPr>
          <a:xfrm>
            <a:off x="4565651" y="0"/>
            <a:ext cx="1340582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18" name="Google Shape;1518;p17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9" name="Google Shape;1519;p17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20" name="Google Shape;1520;p179"/>
          <p:cNvSpPr txBox="1"/>
          <p:nvPr/>
        </p:nvSpPr>
        <p:spPr>
          <a:xfrm>
            <a:off x="2935723" y="4747846"/>
            <a:ext cx="11835353" cy="38246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What question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does the partner ask?</a:t>
            </a:r>
            <a:endParaRPr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4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" name="Google Shape;1525;p1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6" name="Google Shape;1526;p180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5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27" name="Google Shape;1527;p1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28" name="Google Shape;1528;p18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29" name="Google Shape;1529;p180"/>
          <p:cNvSpPr txBox="1"/>
          <p:nvPr/>
        </p:nvSpPr>
        <p:spPr>
          <a:xfrm>
            <a:off x="3834492" y="4731280"/>
            <a:ext cx="16708666" cy="370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“How much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>
                <a:solidFill>
                  <a:srgbClr val="F38B1F"/>
                </a:solidFill>
                <a:latin typeface="Lato"/>
                <a:ea typeface="Lato"/>
                <a:cs typeface="Lato"/>
                <a:sym typeface="Lato"/>
              </a:rPr>
              <a:t>is it going to cost?”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73"/>
          <p:cNvSpPr/>
          <p:nvPr/>
        </p:nvSpPr>
        <p:spPr>
          <a:xfrm>
            <a:off x="6708821" y="0"/>
            <a:ext cx="12511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1" name="Google Shape;371;p73"/>
          <p:cNvSpPr/>
          <p:nvPr/>
        </p:nvSpPr>
        <p:spPr>
          <a:xfrm flipH="1">
            <a:off x="0" y="3049686"/>
            <a:ext cx="11268600" cy="12369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2" name="Google Shape;372;p73"/>
          <p:cNvSpPr txBox="1"/>
          <p:nvPr/>
        </p:nvSpPr>
        <p:spPr>
          <a:xfrm>
            <a:off x="1675965" y="1434003"/>
            <a:ext cx="17544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Philosophy of Financial Planning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7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74" name="Google Shape;374;p7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75" name="Google Shape;375;p73"/>
          <p:cNvSpPr txBox="1"/>
          <p:nvPr/>
        </p:nvSpPr>
        <p:spPr>
          <a:xfrm>
            <a:off x="1675965" y="4745995"/>
            <a:ext cx="16002300" cy="59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742950" lvl="0" marL="8445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AutoNum type="arabicPeriod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This is consultative selling</a:t>
            </a:r>
            <a:endParaRPr/>
          </a:p>
          <a:p>
            <a:pPr indent="-693737" lvl="0" marL="1385887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Daniel Pink - To Sell Is Human</a:t>
            </a:r>
            <a:endParaRPr/>
          </a:p>
          <a:p>
            <a:pPr indent="0" lvl="0" marL="14414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 We were taught the highest value in selling was problem solving</a:t>
            </a:r>
            <a:endParaRPr/>
          </a:p>
          <a:p>
            <a:pPr indent="0" lvl="0" marL="14414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 Today, the highest value in selling is problem identification</a:t>
            </a:r>
            <a:endParaRPr/>
          </a:p>
          <a:p>
            <a:pPr indent="0" lvl="0" marL="14414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742950" lvl="0" marL="14351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Neil Rackham - SPIN Selling</a:t>
            </a:r>
            <a:endParaRPr/>
          </a:p>
          <a:p>
            <a:pPr indent="0" lvl="0" marL="14414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 “My aim is not to close a sale, but to open a relationship”</a:t>
            </a:r>
            <a:endParaRPr/>
          </a:p>
        </p:txBody>
      </p:sp>
      <p:sp>
        <p:nvSpPr>
          <p:cNvPr id="376" name="Google Shape;376;p73"/>
          <p:cNvSpPr txBox="1"/>
          <p:nvPr/>
        </p:nvSpPr>
        <p:spPr>
          <a:xfrm>
            <a:off x="1675965" y="3041605"/>
            <a:ext cx="16317000" cy="11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1016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Core principles:</a:t>
            </a:r>
            <a:endParaRPr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181"/>
          <p:cNvSpPr/>
          <p:nvPr/>
        </p:nvSpPr>
        <p:spPr>
          <a:xfrm flipH="1">
            <a:off x="4955381" y="4787612"/>
            <a:ext cx="14435140" cy="3536374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35" name="Google Shape;1535;p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6" name="Google Shape;1536;p181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37" name="Google Shape;1537;p181"/>
          <p:cNvSpPr txBox="1"/>
          <p:nvPr/>
        </p:nvSpPr>
        <p:spPr>
          <a:xfrm>
            <a:off x="4010080" y="5335979"/>
            <a:ext cx="16325739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And that’s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the end of that</a:t>
            </a:r>
            <a:endParaRPr b="1" i="1" sz="96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182"/>
          <p:cNvSpPr/>
          <p:nvPr/>
        </p:nvSpPr>
        <p:spPr>
          <a:xfrm>
            <a:off x="0" y="0"/>
            <a:ext cx="234314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43" name="Google Shape;1543;p1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4" name="Google Shape;1544;p182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45" name="Google Shape;1545;p182"/>
          <p:cNvSpPr/>
          <p:nvPr/>
        </p:nvSpPr>
        <p:spPr>
          <a:xfrm flipH="1">
            <a:off x="3758218" y="5731281"/>
            <a:ext cx="14535134" cy="2460219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46" name="Google Shape;1546;p182"/>
          <p:cNvSpPr/>
          <p:nvPr/>
        </p:nvSpPr>
        <p:spPr>
          <a:xfrm>
            <a:off x="3758222" y="4292454"/>
            <a:ext cx="7531101" cy="1438827"/>
          </a:xfrm>
          <a:prstGeom prst="rect">
            <a:avLst/>
          </a:prstGeom>
          <a:solidFill>
            <a:schemeClr val="dk2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47" name="Google Shape;1547;p182"/>
          <p:cNvSpPr txBox="1"/>
          <p:nvPr/>
        </p:nvSpPr>
        <p:spPr>
          <a:xfrm>
            <a:off x="4080875" y="6452750"/>
            <a:ext cx="14212476" cy="101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Boring the pants off people by going for too long</a:t>
            </a:r>
            <a:endParaRPr i="1" sz="8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48" name="Google Shape;1548;p182"/>
          <p:cNvSpPr txBox="1"/>
          <p:nvPr/>
        </p:nvSpPr>
        <p:spPr>
          <a:xfrm>
            <a:off x="4079070" y="4740068"/>
            <a:ext cx="13235536" cy="790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Bonus Mistake 11: </a:t>
            </a:r>
            <a:endParaRPr b="1" i="1" sz="6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2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3" name="Google Shape;1553;p183"/>
          <p:cNvPicPr preferRelativeResize="0"/>
          <p:nvPr/>
        </p:nvPicPr>
        <p:blipFill rotWithShape="1">
          <a:blip r:embed="rId3">
            <a:alphaModFix/>
          </a:blip>
          <a:srcRect b="0" l="0" r="20998" t="0"/>
          <a:stretch/>
        </p:blipFill>
        <p:spPr>
          <a:xfrm>
            <a:off x="2078056" y="98295"/>
            <a:ext cx="22299593" cy="13617706"/>
          </a:xfrm>
          <a:prstGeom prst="rect">
            <a:avLst/>
          </a:prstGeom>
          <a:noFill/>
          <a:ln>
            <a:noFill/>
          </a:ln>
        </p:spPr>
      </p:pic>
      <p:sp>
        <p:nvSpPr>
          <p:cNvPr id="1554" name="Google Shape;1554;p183"/>
          <p:cNvSpPr/>
          <p:nvPr/>
        </p:nvSpPr>
        <p:spPr>
          <a:xfrm>
            <a:off x="1257299" y="0"/>
            <a:ext cx="21726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7200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55" name="Google Shape;1555;p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56" name="Google Shape;1556;p18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57" name="Google Shape;1557;p183"/>
          <p:cNvSpPr/>
          <p:nvPr/>
        </p:nvSpPr>
        <p:spPr>
          <a:xfrm flipH="1">
            <a:off x="3784793" y="5450164"/>
            <a:ext cx="1828200" cy="1828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183"/>
          <p:cNvSpPr/>
          <p:nvPr/>
        </p:nvSpPr>
        <p:spPr>
          <a:xfrm>
            <a:off x="5612994" y="5450164"/>
            <a:ext cx="12085200" cy="1828200"/>
          </a:xfrm>
          <a:prstGeom prst="rect">
            <a:avLst/>
          </a:prstGeom>
          <a:solidFill>
            <a:srgbClr val="E3E3E1">
              <a:alpha val="411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59" name="Google Shape;1559;p183"/>
          <p:cNvSpPr txBox="1"/>
          <p:nvPr/>
        </p:nvSpPr>
        <p:spPr>
          <a:xfrm>
            <a:off x="5920346" y="5727157"/>
            <a:ext cx="117777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First </a:t>
            </a:r>
            <a:r>
              <a:rPr b="1" i="1" lang="en-US" sz="9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184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5" name="Google Shape;1565;p18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66" name="Google Shape;1566;p18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567" name="Google Shape;1567;p184"/>
          <p:cNvSpPr/>
          <p:nvPr/>
        </p:nvSpPr>
        <p:spPr>
          <a:xfrm rot="5400000">
            <a:off x="9959318" y="2597201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68" name="Google Shape;1568;p184"/>
          <p:cNvGrpSpPr/>
          <p:nvPr/>
        </p:nvGrpSpPr>
        <p:grpSpPr>
          <a:xfrm>
            <a:off x="5378078" y="3043371"/>
            <a:ext cx="3577386" cy="1154387"/>
            <a:chOff x="0" y="0"/>
            <a:chExt cx="3788400" cy="1197000"/>
          </a:xfrm>
        </p:grpSpPr>
        <p:sp>
          <p:nvSpPr>
            <p:cNvPr id="1569" name="Google Shape;1569;p184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0" name="Google Shape;1570;p184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1" name="Google Shape;1571;p184"/>
          <p:cNvGrpSpPr/>
          <p:nvPr/>
        </p:nvGrpSpPr>
        <p:grpSpPr>
          <a:xfrm>
            <a:off x="9262672" y="4210286"/>
            <a:ext cx="3764358" cy="1154387"/>
            <a:chOff x="0" y="0"/>
            <a:chExt cx="3986400" cy="1197000"/>
          </a:xfrm>
        </p:grpSpPr>
        <p:sp>
          <p:nvSpPr>
            <p:cNvPr id="1572" name="Google Shape;1572;p184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3" name="Google Shape;1573;p184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Initial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74" name="Google Shape;1574;p184"/>
          <p:cNvGrpSpPr/>
          <p:nvPr/>
        </p:nvGrpSpPr>
        <p:grpSpPr>
          <a:xfrm>
            <a:off x="7797637" y="4461742"/>
            <a:ext cx="1241996" cy="1394812"/>
            <a:chOff x="0" y="0"/>
            <a:chExt cx="1315256" cy="1446300"/>
          </a:xfrm>
        </p:grpSpPr>
        <p:sp>
          <p:nvSpPr>
            <p:cNvPr id="1575" name="Google Shape;1575;p184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6" name="Google Shape;1576;p184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77" name="Google Shape;1577;p184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578" name="Google Shape;1578;p184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79" name="Google Shape;1579;p184"/>
          <p:cNvGrpSpPr/>
          <p:nvPr/>
        </p:nvGrpSpPr>
        <p:grpSpPr>
          <a:xfrm>
            <a:off x="9262672" y="5499716"/>
            <a:ext cx="3764358" cy="1154387"/>
            <a:chOff x="0" y="0"/>
            <a:chExt cx="3986400" cy="1197000"/>
          </a:xfrm>
        </p:grpSpPr>
        <p:sp>
          <p:nvSpPr>
            <p:cNvPr id="1580" name="Google Shape;1580;p184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F00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1" name="Google Shape;1581;p184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2" name="Google Shape;1582;p184"/>
          <p:cNvGrpSpPr/>
          <p:nvPr/>
        </p:nvGrpSpPr>
        <p:grpSpPr>
          <a:xfrm>
            <a:off x="9262672" y="6789148"/>
            <a:ext cx="3764358" cy="1154387"/>
            <a:chOff x="0" y="0"/>
            <a:chExt cx="3986400" cy="1197000"/>
          </a:xfrm>
        </p:grpSpPr>
        <p:sp>
          <p:nvSpPr>
            <p:cNvPr id="1583" name="Google Shape;1583;p184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4" name="Google Shape;1584;p184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5" name="Google Shape;1585;p184"/>
          <p:cNvGrpSpPr/>
          <p:nvPr/>
        </p:nvGrpSpPr>
        <p:grpSpPr>
          <a:xfrm>
            <a:off x="9262672" y="8040946"/>
            <a:ext cx="3764358" cy="1229610"/>
            <a:chOff x="0" y="0"/>
            <a:chExt cx="3986400" cy="1275000"/>
          </a:xfrm>
        </p:grpSpPr>
        <p:sp>
          <p:nvSpPr>
            <p:cNvPr id="1586" name="Google Shape;1586;p184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87" name="Google Shape;1587;p184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88" name="Google Shape;1588;p184"/>
          <p:cNvGrpSpPr/>
          <p:nvPr/>
        </p:nvGrpSpPr>
        <p:grpSpPr>
          <a:xfrm>
            <a:off x="9262672" y="9368008"/>
            <a:ext cx="3764358" cy="1154387"/>
            <a:chOff x="0" y="0"/>
            <a:chExt cx="3986400" cy="1197000"/>
          </a:xfrm>
        </p:grpSpPr>
        <p:sp>
          <p:nvSpPr>
            <p:cNvPr id="1589" name="Google Shape;1589;p184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0" name="Google Shape;1590;p184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1" name="Google Shape;1591;p184"/>
          <p:cNvGrpSpPr/>
          <p:nvPr/>
        </p:nvGrpSpPr>
        <p:grpSpPr>
          <a:xfrm>
            <a:off x="9262672" y="10657438"/>
            <a:ext cx="3764358" cy="1154387"/>
            <a:chOff x="0" y="0"/>
            <a:chExt cx="3986400" cy="1197000"/>
          </a:xfrm>
        </p:grpSpPr>
        <p:sp>
          <p:nvSpPr>
            <p:cNvPr id="1592" name="Google Shape;1592;p184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3" name="Google Shape;1593;p184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4" name="Google Shape;1594;p184"/>
          <p:cNvGrpSpPr/>
          <p:nvPr/>
        </p:nvGrpSpPr>
        <p:grpSpPr>
          <a:xfrm>
            <a:off x="7797637" y="5880115"/>
            <a:ext cx="1241996" cy="1394812"/>
            <a:chOff x="0" y="0"/>
            <a:chExt cx="1315256" cy="1446300"/>
          </a:xfrm>
        </p:grpSpPr>
        <p:sp>
          <p:nvSpPr>
            <p:cNvPr id="1595" name="Google Shape;1595;p184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6" name="Google Shape;1596;p184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7" name="Google Shape;1597;p184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598" name="Google Shape;1598;p184"/>
          <p:cNvGrpSpPr/>
          <p:nvPr/>
        </p:nvGrpSpPr>
        <p:grpSpPr>
          <a:xfrm>
            <a:off x="7797637" y="7298489"/>
            <a:ext cx="1241996" cy="1394812"/>
            <a:chOff x="0" y="0"/>
            <a:chExt cx="1315256" cy="1446300"/>
          </a:xfrm>
        </p:grpSpPr>
        <p:sp>
          <p:nvSpPr>
            <p:cNvPr id="1599" name="Google Shape;1599;p184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0" name="Google Shape;1600;p184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1" name="Google Shape;1601;p184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1602" name="Google Shape;1602;p184"/>
          <p:cNvGrpSpPr/>
          <p:nvPr/>
        </p:nvGrpSpPr>
        <p:grpSpPr>
          <a:xfrm>
            <a:off x="7797637" y="8716860"/>
            <a:ext cx="1241996" cy="1394812"/>
            <a:chOff x="0" y="0"/>
            <a:chExt cx="1315256" cy="1446300"/>
          </a:xfrm>
        </p:grpSpPr>
        <p:sp>
          <p:nvSpPr>
            <p:cNvPr id="1603" name="Google Shape;1603;p184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4" name="Google Shape;1604;p184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5" name="Google Shape;1605;p184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606" name="Google Shape;1606;p184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7" name="Google Shape;1607;p184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8" name="Google Shape;1608;p184"/>
          <p:cNvGrpSpPr/>
          <p:nvPr/>
        </p:nvGrpSpPr>
        <p:grpSpPr>
          <a:xfrm>
            <a:off x="7797637" y="10135234"/>
            <a:ext cx="1241943" cy="1394812"/>
            <a:chOff x="0" y="0"/>
            <a:chExt cx="1315200" cy="1446300"/>
          </a:xfrm>
        </p:grpSpPr>
        <p:sp>
          <p:nvSpPr>
            <p:cNvPr id="1609" name="Google Shape;1609;p184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0" name="Google Shape;1610;p184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611" name="Google Shape;1611;p184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2" name="Google Shape;1612;p184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3" name="Google Shape;1613;p184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7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18" name="Google Shape;1618;p185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19" name="Google Shape;1619;p18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20" name="Google Shape;1620;p185"/>
          <p:cNvSpPr/>
          <p:nvPr/>
        </p:nvSpPr>
        <p:spPr>
          <a:xfrm flipH="1">
            <a:off x="4955420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1" name="Google Shape;1621;p185"/>
          <p:cNvSpPr txBox="1"/>
          <p:nvPr/>
        </p:nvSpPr>
        <p:spPr>
          <a:xfrm>
            <a:off x="4835759" y="5918703"/>
            <a:ext cx="145548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9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XYZ Financial Advisers</a:t>
            </a:r>
            <a:endParaRPr b="1" i="1" sz="96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5" name="Shape 1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6" name="Google Shape;1626;p186"/>
          <p:cNvPicPr preferRelativeResize="0"/>
          <p:nvPr/>
        </p:nvPicPr>
        <p:blipFill rotWithShape="1">
          <a:blip r:embed="rId3">
            <a:alphaModFix/>
          </a:blip>
          <a:srcRect b="0" l="28622" r="0" t="0"/>
          <a:stretch/>
        </p:blipFill>
        <p:spPr>
          <a:xfrm>
            <a:off x="0" y="0"/>
            <a:ext cx="243776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7" name="Google Shape;1627;p186"/>
          <p:cNvSpPr/>
          <p:nvPr/>
        </p:nvSpPr>
        <p:spPr>
          <a:xfrm>
            <a:off x="5488755" y="3239733"/>
            <a:ext cx="8168400" cy="1584600"/>
          </a:xfrm>
          <a:prstGeom prst="homePlate">
            <a:avLst>
              <a:gd fmla="val 25610" name="adj"/>
            </a:avLst>
          </a:prstGeom>
          <a:solidFill>
            <a:srgbClr val="B31F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8" name="Google Shape;1628;p186"/>
          <p:cNvSpPr txBox="1"/>
          <p:nvPr/>
        </p:nvSpPr>
        <p:spPr>
          <a:xfrm>
            <a:off x="2127181" y="1001990"/>
            <a:ext cx="154464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 b="1" i="0" sz="7200" u="none" cap="none" strike="noStrik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29" name="Google Shape;1629;p186"/>
          <p:cNvSpPr/>
          <p:nvPr/>
        </p:nvSpPr>
        <p:spPr>
          <a:xfrm flipH="1">
            <a:off x="4048755" y="3239734"/>
            <a:ext cx="1440000" cy="1584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0" name="Google Shape;1630;p186"/>
          <p:cNvSpPr txBox="1"/>
          <p:nvPr/>
        </p:nvSpPr>
        <p:spPr>
          <a:xfrm>
            <a:off x="5970544" y="3282698"/>
            <a:ext cx="6813000" cy="144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Who Are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0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XYZ Financial Advisers?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1" name="Google Shape;1631;p186"/>
          <p:cNvSpPr/>
          <p:nvPr/>
        </p:nvSpPr>
        <p:spPr>
          <a:xfrm>
            <a:off x="5488755" y="5291115"/>
            <a:ext cx="8168400" cy="1584600"/>
          </a:xfrm>
          <a:prstGeom prst="homePlate">
            <a:avLst>
              <a:gd fmla="val 25610" name="adj"/>
            </a:avLst>
          </a:prstGeom>
          <a:solidFill>
            <a:srgbClr val="B31F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2" name="Google Shape;1632;p186"/>
          <p:cNvSpPr/>
          <p:nvPr/>
        </p:nvSpPr>
        <p:spPr>
          <a:xfrm flipH="1">
            <a:off x="4048755" y="5291116"/>
            <a:ext cx="1440000" cy="1584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3" name="Google Shape;1633;p186"/>
          <p:cNvSpPr txBox="1"/>
          <p:nvPr/>
        </p:nvSpPr>
        <p:spPr>
          <a:xfrm>
            <a:off x="5970544" y="5698759"/>
            <a:ext cx="620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We Do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4" name="Google Shape;1634;p186"/>
          <p:cNvSpPr/>
          <p:nvPr/>
        </p:nvSpPr>
        <p:spPr>
          <a:xfrm>
            <a:off x="5488755" y="7283490"/>
            <a:ext cx="8168400" cy="1584600"/>
          </a:xfrm>
          <a:prstGeom prst="homePlate">
            <a:avLst>
              <a:gd fmla="val 25610" name="adj"/>
            </a:avLst>
          </a:prstGeom>
          <a:solidFill>
            <a:srgbClr val="B31F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5" name="Google Shape;1635;p186"/>
          <p:cNvSpPr/>
          <p:nvPr/>
        </p:nvSpPr>
        <p:spPr>
          <a:xfrm flipH="1">
            <a:off x="4048755" y="7283491"/>
            <a:ext cx="1440000" cy="1584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6" name="Google Shape;1636;p186"/>
          <p:cNvSpPr txBox="1"/>
          <p:nvPr/>
        </p:nvSpPr>
        <p:spPr>
          <a:xfrm>
            <a:off x="5970543" y="7691134"/>
            <a:ext cx="620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About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7" name="Google Shape;1637;p186"/>
          <p:cNvSpPr/>
          <p:nvPr/>
        </p:nvSpPr>
        <p:spPr>
          <a:xfrm>
            <a:off x="5488755" y="9275864"/>
            <a:ext cx="8168400" cy="1584600"/>
          </a:xfrm>
          <a:prstGeom prst="homePlate">
            <a:avLst>
              <a:gd fmla="val 25610" name="adj"/>
            </a:avLst>
          </a:prstGeom>
          <a:solidFill>
            <a:srgbClr val="B31F2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38" name="Google Shape;1638;p186"/>
          <p:cNvSpPr/>
          <p:nvPr/>
        </p:nvSpPr>
        <p:spPr>
          <a:xfrm flipH="1">
            <a:off x="4048756" y="9275865"/>
            <a:ext cx="1440000" cy="15846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9" name="Google Shape;1639;p186"/>
          <p:cNvSpPr txBox="1"/>
          <p:nvPr/>
        </p:nvSpPr>
        <p:spPr>
          <a:xfrm>
            <a:off x="5970545" y="9683508"/>
            <a:ext cx="6207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b="1" i="0" lang="en-US" sz="4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We Deliver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0" name="Google Shape;1640;p1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1" name="Google Shape;1641;p18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5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6" name="Google Shape;1646;p187"/>
          <p:cNvPicPr preferRelativeResize="0"/>
          <p:nvPr/>
        </p:nvPicPr>
        <p:blipFill rotWithShape="1">
          <a:blip r:embed="rId3">
            <a:alphaModFix/>
          </a:blip>
          <a:srcRect b="0" l="0" r="15590" t="0"/>
          <a:stretch/>
        </p:blipFill>
        <p:spPr>
          <a:xfrm>
            <a:off x="6994665" y="0"/>
            <a:ext cx="1738298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7" name="Google Shape;1647;p187"/>
          <p:cNvSpPr/>
          <p:nvPr/>
        </p:nvSpPr>
        <p:spPr>
          <a:xfrm>
            <a:off x="4732155" y="0"/>
            <a:ext cx="17365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48" name="Google Shape;1648;p187"/>
          <p:cNvSpPr txBox="1"/>
          <p:nvPr/>
        </p:nvSpPr>
        <p:spPr>
          <a:xfrm>
            <a:off x="1675965" y="2974327"/>
            <a:ext cx="15446400" cy="66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Boutique financial strategists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Independent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business for 25 years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team of highly qualified specialists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Low staff turnover (same faces year in year out)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Strong balance sheet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Licensed by the industry regulator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49" name="Google Shape;1649;p1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0" name="Google Shape;1650;p18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51" name="Google Shape;1651;p187"/>
          <p:cNvSpPr/>
          <p:nvPr/>
        </p:nvSpPr>
        <p:spPr>
          <a:xfrm flipH="1">
            <a:off x="147" y="614673"/>
            <a:ext cx="104106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2" name="Google Shape;1652;p187"/>
          <p:cNvSpPr txBox="1"/>
          <p:nvPr/>
        </p:nvSpPr>
        <p:spPr>
          <a:xfrm>
            <a:off x="1675965" y="779897"/>
            <a:ext cx="68130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Who Are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0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XYZ Financial Advisers?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6" name="Shape 1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7" name="Google Shape;1657;p188"/>
          <p:cNvPicPr preferRelativeResize="0"/>
          <p:nvPr/>
        </p:nvPicPr>
        <p:blipFill rotWithShape="1">
          <a:blip r:embed="rId3">
            <a:alphaModFix/>
          </a:blip>
          <a:srcRect b="0" l="0" r="29755" t="0"/>
          <a:stretch/>
        </p:blipFill>
        <p:spPr>
          <a:xfrm>
            <a:off x="9933079" y="0"/>
            <a:ext cx="14444571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58" name="Google Shape;1658;p188"/>
          <p:cNvSpPr/>
          <p:nvPr/>
        </p:nvSpPr>
        <p:spPr>
          <a:xfrm>
            <a:off x="4732155" y="0"/>
            <a:ext cx="17365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59" name="Google Shape;1659;p188"/>
          <p:cNvSpPr txBox="1"/>
          <p:nvPr/>
        </p:nvSpPr>
        <p:spPr>
          <a:xfrm>
            <a:off x="1675965" y="2974327"/>
            <a:ext cx="15446400" cy="76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Clearly understand your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Develop the right strategy to achieve those goals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Minimise any taxation consequences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Minimise any risks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Provide education regarding investments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Develop an appropriate investment strategy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Monitor progress toward objectives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Review the strategy regularly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60" name="Google Shape;1660;p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61" name="Google Shape;1661;p18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62" name="Google Shape;1662;p188"/>
          <p:cNvSpPr/>
          <p:nvPr/>
        </p:nvSpPr>
        <p:spPr>
          <a:xfrm flipH="1">
            <a:off x="147" y="614673"/>
            <a:ext cx="104106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63" name="Google Shape;1663;p188"/>
          <p:cNvSpPr txBox="1"/>
          <p:nvPr/>
        </p:nvSpPr>
        <p:spPr>
          <a:xfrm>
            <a:off x="1675965" y="779897"/>
            <a:ext cx="6813000" cy="156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is the role of the adviser?</a:t>
            </a:r>
            <a:endParaRPr b="0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7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8" name="Google Shape;1668;p1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86825" y="0"/>
            <a:ext cx="205740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9" name="Google Shape;1669;p189"/>
          <p:cNvSpPr/>
          <p:nvPr/>
        </p:nvSpPr>
        <p:spPr>
          <a:xfrm>
            <a:off x="3590177" y="0"/>
            <a:ext cx="139272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0" name="Google Shape;1670;p189"/>
          <p:cNvSpPr txBox="1"/>
          <p:nvPr/>
        </p:nvSpPr>
        <p:spPr>
          <a:xfrm>
            <a:off x="1675965" y="2974327"/>
            <a:ext cx="15446400" cy="37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Business owners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Professionals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Executives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Self made people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1" name="Google Shape;1671;p1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2" name="Google Shape;1672;p18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73" name="Google Shape;1673;p189"/>
          <p:cNvSpPr/>
          <p:nvPr/>
        </p:nvSpPr>
        <p:spPr>
          <a:xfrm flipH="1">
            <a:off x="147" y="614673"/>
            <a:ext cx="104106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4" name="Google Shape;1674;p189"/>
          <p:cNvSpPr txBox="1"/>
          <p:nvPr/>
        </p:nvSpPr>
        <p:spPr>
          <a:xfrm>
            <a:off x="1675965" y="1149228"/>
            <a:ext cx="7674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Who we work best with?</a:t>
            </a:r>
            <a:endParaRPr b="0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75" name="Google Shape;1675;p189"/>
          <p:cNvSpPr txBox="1"/>
          <p:nvPr/>
        </p:nvSpPr>
        <p:spPr>
          <a:xfrm>
            <a:off x="1675965" y="8133600"/>
            <a:ext cx="113025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People who recognise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there might be a better way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9" name="Shape 1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0" name="Google Shape;1680;p190"/>
          <p:cNvSpPr/>
          <p:nvPr/>
        </p:nvSpPr>
        <p:spPr>
          <a:xfrm>
            <a:off x="3590177" y="0"/>
            <a:ext cx="139272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1" name="Google Shape;1681;p190"/>
          <p:cNvSpPr txBox="1"/>
          <p:nvPr/>
        </p:nvSpPr>
        <p:spPr>
          <a:xfrm>
            <a:off x="1675965" y="2974327"/>
            <a:ext cx="154464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bit like a jigsaw puzzle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1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formula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2" name="Google Shape;1682;p19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3" name="Google Shape;1683;p19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684" name="Google Shape;1684;p190"/>
          <p:cNvSpPr/>
          <p:nvPr/>
        </p:nvSpPr>
        <p:spPr>
          <a:xfrm flipH="1">
            <a:off x="147" y="614673"/>
            <a:ext cx="104106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5" name="Google Shape;1685;p190"/>
          <p:cNvSpPr txBox="1"/>
          <p:nvPr/>
        </p:nvSpPr>
        <p:spPr>
          <a:xfrm>
            <a:off x="1675965" y="1149228"/>
            <a:ext cx="7674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0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 is financial advice?</a:t>
            </a:r>
            <a:endParaRPr b="0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86" name="Google Shape;1686;p190"/>
          <p:cNvSpPr txBox="1"/>
          <p:nvPr/>
        </p:nvSpPr>
        <p:spPr>
          <a:xfrm>
            <a:off x="3452284" y="6040752"/>
            <a:ext cx="1728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Strategy  x  tax  x  investment return  x 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=  OUTCOME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7" name="Google Shape;1687;p190"/>
          <p:cNvSpPr txBox="1"/>
          <p:nvPr/>
        </p:nvSpPr>
        <p:spPr>
          <a:xfrm>
            <a:off x="1675965" y="9222061"/>
            <a:ext cx="14930700" cy="17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If any of the factors are zero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what is the outcome?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8" name="Google Shape;1688;p190"/>
          <p:cNvSpPr/>
          <p:nvPr/>
        </p:nvSpPr>
        <p:spPr>
          <a:xfrm flipH="1">
            <a:off x="3867377" y="5527535"/>
            <a:ext cx="16455900" cy="28740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74"/>
          <p:cNvPicPr preferRelativeResize="0"/>
          <p:nvPr/>
        </p:nvPicPr>
        <p:blipFill rotWithShape="1">
          <a:blip r:embed="rId3">
            <a:alphaModFix/>
          </a:blip>
          <a:srcRect b="0" l="11066" r="29470" t="0"/>
          <a:stretch/>
        </p:blipFill>
        <p:spPr>
          <a:xfrm flipH="1">
            <a:off x="2130245" y="0"/>
            <a:ext cx="2224740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74"/>
          <p:cNvSpPr/>
          <p:nvPr/>
        </p:nvSpPr>
        <p:spPr>
          <a:xfrm>
            <a:off x="1675965" y="0"/>
            <a:ext cx="172020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3" name="Google Shape;383;p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4" name="Google Shape;384;p7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85" name="Google Shape;385;p74"/>
          <p:cNvSpPr txBox="1"/>
          <p:nvPr/>
        </p:nvSpPr>
        <p:spPr>
          <a:xfrm>
            <a:off x="2935724" y="4248612"/>
            <a:ext cx="13080900" cy="39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8800"/>
              <a:buFont typeface="Lato"/>
              <a:buNone/>
            </a:pPr>
            <a:r>
              <a:rPr b="0" i="1" lang="en-US" sz="8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What’s in this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00000"/>
              </a:buClr>
              <a:buSzPts val="13800"/>
              <a:buFont typeface="Lato"/>
              <a:buNone/>
            </a:pPr>
            <a:r>
              <a:rPr b="1" i="1" lang="en-US" sz="138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for you?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2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3" name="Google Shape;1693;p191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694" name="Google Shape;1694;p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695" name="Google Shape;1695;p191"/>
          <p:cNvSpPr/>
          <p:nvPr/>
        </p:nvSpPr>
        <p:spPr>
          <a:xfrm flipH="1">
            <a:off x="4955420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96" name="Google Shape;1696;p191"/>
          <p:cNvSpPr txBox="1"/>
          <p:nvPr/>
        </p:nvSpPr>
        <p:spPr>
          <a:xfrm>
            <a:off x="4835759" y="5093862"/>
            <a:ext cx="14554800" cy="29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0" i="1" lang="en-US" sz="115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Tell Me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About You…</a:t>
            </a:r>
            <a:endParaRPr b="1" i="1" sz="115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0" name="Shape 1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1" name="Google Shape;1701;p192"/>
          <p:cNvSpPr/>
          <p:nvPr/>
        </p:nvSpPr>
        <p:spPr>
          <a:xfrm>
            <a:off x="0" y="8288594"/>
            <a:ext cx="24377700" cy="5427300"/>
          </a:xfrm>
          <a:prstGeom prst="rect">
            <a:avLst/>
          </a:prstGeom>
          <a:solidFill>
            <a:srgbClr val="393A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2" name="Google Shape;1702;p192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you can expect from us 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03" name="Google Shape;1703;p1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4" name="Google Shape;1704;p192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05" name="Google Shape;1705;p192"/>
          <p:cNvSpPr/>
          <p:nvPr/>
        </p:nvSpPr>
        <p:spPr>
          <a:xfrm>
            <a:off x="1783907" y="3477228"/>
            <a:ext cx="3837000" cy="3747000"/>
          </a:xfrm>
          <a:prstGeom prst="rect">
            <a:avLst/>
          </a:prstGeom>
          <a:solidFill>
            <a:srgbClr val="E35E24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6" name="Google Shape;1706;p192"/>
          <p:cNvSpPr/>
          <p:nvPr/>
        </p:nvSpPr>
        <p:spPr>
          <a:xfrm>
            <a:off x="6114823" y="3477228"/>
            <a:ext cx="3837000" cy="3747000"/>
          </a:xfrm>
          <a:prstGeom prst="rect">
            <a:avLst/>
          </a:prstGeom>
          <a:solidFill>
            <a:srgbClr val="D94428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7" name="Google Shape;1707;p192"/>
          <p:cNvSpPr/>
          <p:nvPr/>
        </p:nvSpPr>
        <p:spPr>
          <a:xfrm>
            <a:off x="10445736" y="3477228"/>
            <a:ext cx="3837000" cy="3747000"/>
          </a:xfrm>
          <a:prstGeom prst="rect">
            <a:avLst/>
          </a:prstGeom>
          <a:solidFill>
            <a:srgbClr val="D22F2B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8" name="Google Shape;1708;p192"/>
          <p:cNvSpPr/>
          <p:nvPr/>
        </p:nvSpPr>
        <p:spPr>
          <a:xfrm>
            <a:off x="14776652" y="3477228"/>
            <a:ext cx="3837000" cy="374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09" name="Google Shape;1709;p192"/>
          <p:cNvSpPr/>
          <p:nvPr/>
        </p:nvSpPr>
        <p:spPr>
          <a:xfrm>
            <a:off x="1796220" y="4435612"/>
            <a:ext cx="3812400" cy="180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Access to the ‘XYZ Financial System’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0" name="Google Shape;1710;p192"/>
          <p:cNvSpPr/>
          <p:nvPr/>
        </p:nvSpPr>
        <p:spPr>
          <a:xfrm>
            <a:off x="6013553" y="4629171"/>
            <a:ext cx="3943500" cy="14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Honest and proactive advice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1" name="Google Shape;1711;p192"/>
          <p:cNvSpPr/>
          <p:nvPr/>
        </p:nvSpPr>
        <p:spPr>
          <a:xfrm>
            <a:off x="10585747" y="3810987"/>
            <a:ext cx="3571200" cy="333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Telephone calls and emails returned promptly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2" name="Google Shape;1712;p192"/>
          <p:cNvSpPr/>
          <p:nvPr/>
        </p:nvSpPr>
        <p:spPr>
          <a:xfrm>
            <a:off x="15035961" y="4735755"/>
            <a:ext cx="33183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Practical solutions that work for you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3" name="Google Shape;1713;p192"/>
          <p:cNvSpPr/>
          <p:nvPr/>
        </p:nvSpPr>
        <p:spPr>
          <a:xfrm>
            <a:off x="19107569" y="3477228"/>
            <a:ext cx="3837000" cy="374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ato"/>
              <a:buNone/>
            </a:pPr>
            <a:r>
              <a:t/>
            </a:r>
            <a:endParaRPr b="0" i="0" sz="3200" u="none" cap="none" strike="noStrike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14" name="Google Shape;1714;p192"/>
          <p:cNvSpPr/>
          <p:nvPr/>
        </p:nvSpPr>
        <p:spPr>
          <a:xfrm>
            <a:off x="19293134" y="4674872"/>
            <a:ext cx="3465900" cy="122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-US" sz="36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 focus on results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15" name="Google Shape;1715;p192"/>
          <p:cNvGrpSpPr/>
          <p:nvPr/>
        </p:nvGrpSpPr>
        <p:grpSpPr>
          <a:xfrm>
            <a:off x="3328743" y="9127065"/>
            <a:ext cx="17869393" cy="1963200"/>
            <a:chOff x="2990915" y="8979214"/>
            <a:chExt cx="17869393" cy="1963200"/>
          </a:xfrm>
        </p:grpSpPr>
        <p:sp>
          <p:nvSpPr>
            <p:cNvPr id="1716" name="Google Shape;1716;p192"/>
            <p:cNvSpPr/>
            <p:nvPr/>
          </p:nvSpPr>
          <p:spPr>
            <a:xfrm>
              <a:off x="2990915" y="8979214"/>
              <a:ext cx="5356800" cy="1963200"/>
            </a:xfrm>
            <a:prstGeom prst="homePlate">
              <a:avLst>
                <a:gd fmla="val 37980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17" name="Google Shape;1717;p192"/>
            <p:cNvSpPr/>
            <p:nvPr/>
          </p:nvSpPr>
          <p:spPr>
            <a:xfrm>
              <a:off x="7888196" y="8979214"/>
              <a:ext cx="6366900" cy="1963200"/>
            </a:xfrm>
            <a:prstGeom prst="chevron">
              <a:avLst>
                <a:gd fmla="val 39482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18" name="Google Shape;1718;p192"/>
            <p:cNvSpPr/>
            <p:nvPr/>
          </p:nvSpPr>
          <p:spPr>
            <a:xfrm>
              <a:off x="13795839" y="8979214"/>
              <a:ext cx="6366900" cy="1963200"/>
            </a:xfrm>
            <a:prstGeom prst="chevron">
              <a:avLst>
                <a:gd fmla="val 39482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19" name="Google Shape;1719;p192"/>
            <p:cNvSpPr/>
            <p:nvPr/>
          </p:nvSpPr>
          <p:spPr>
            <a:xfrm>
              <a:off x="3506759" y="9465262"/>
              <a:ext cx="36369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686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Focus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192"/>
            <p:cNvSpPr/>
            <p:nvPr/>
          </p:nvSpPr>
          <p:spPr>
            <a:xfrm>
              <a:off x="8542303" y="9451705"/>
              <a:ext cx="48978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686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Results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192"/>
            <p:cNvSpPr/>
            <p:nvPr/>
          </p:nvSpPr>
          <p:spPr>
            <a:xfrm>
              <a:off x="13630908" y="9462059"/>
              <a:ext cx="72294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686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Value Added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193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we expect from you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27" name="Google Shape;1727;p193"/>
          <p:cNvSpPr txBox="1"/>
          <p:nvPr/>
        </p:nvSpPr>
        <p:spPr>
          <a:xfrm>
            <a:off x="1675965" y="2974327"/>
            <a:ext cx="95328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Input into the process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Telephone calls and emails answered promptly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Paperwork completed and returned ASAP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193"/>
          <p:cNvSpPr txBox="1"/>
          <p:nvPr/>
        </p:nvSpPr>
        <p:spPr>
          <a:xfrm>
            <a:off x="13386184" y="2974327"/>
            <a:ext cx="9532800" cy="409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 startAt="4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Questions asked if something doesn’t make sense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 startAt="4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Honest feedback on our service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 startAt="4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commitment to working with us going forward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193"/>
          <p:cNvSpPr/>
          <p:nvPr/>
        </p:nvSpPr>
        <p:spPr>
          <a:xfrm>
            <a:off x="0" y="8288594"/>
            <a:ext cx="24377700" cy="5427300"/>
          </a:xfrm>
          <a:prstGeom prst="rect">
            <a:avLst/>
          </a:prstGeom>
          <a:solidFill>
            <a:srgbClr val="393A39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30" name="Google Shape;1730;p19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31" name="Google Shape;1731;p193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732" name="Google Shape;1732;p193"/>
          <p:cNvGrpSpPr/>
          <p:nvPr/>
        </p:nvGrpSpPr>
        <p:grpSpPr>
          <a:xfrm>
            <a:off x="3328743" y="9127065"/>
            <a:ext cx="17869393" cy="1963200"/>
            <a:chOff x="2990915" y="8979214"/>
            <a:chExt cx="17869393" cy="1963200"/>
          </a:xfrm>
        </p:grpSpPr>
        <p:sp>
          <p:nvSpPr>
            <p:cNvPr id="1733" name="Google Shape;1733;p193"/>
            <p:cNvSpPr/>
            <p:nvPr/>
          </p:nvSpPr>
          <p:spPr>
            <a:xfrm>
              <a:off x="2990915" y="8979214"/>
              <a:ext cx="5356800" cy="1963200"/>
            </a:xfrm>
            <a:prstGeom prst="homePlate">
              <a:avLst>
                <a:gd fmla="val 37980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34" name="Google Shape;1734;p193"/>
            <p:cNvSpPr/>
            <p:nvPr/>
          </p:nvSpPr>
          <p:spPr>
            <a:xfrm>
              <a:off x="7888196" y="8979214"/>
              <a:ext cx="6366900" cy="1963200"/>
            </a:xfrm>
            <a:prstGeom prst="chevron">
              <a:avLst>
                <a:gd fmla="val 39482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35" name="Google Shape;1735;p193"/>
            <p:cNvSpPr/>
            <p:nvPr/>
          </p:nvSpPr>
          <p:spPr>
            <a:xfrm>
              <a:off x="13795839" y="8979214"/>
              <a:ext cx="6366900" cy="1963200"/>
            </a:xfrm>
            <a:prstGeom prst="chevron">
              <a:avLst>
                <a:gd fmla="val 39482" name="adj"/>
              </a:avLst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t/>
              </a:r>
              <a:endParaRPr b="0" i="0" sz="3600" u="none" cap="none" strike="noStrik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36" name="Google Shape;1736;p193"/>
            <p:cNvSpPr/>
            <p:nvPr/>
          </p:nvSpPr>
          <p:spPr>
            <a:xfrm>
              <a:off x="3506759" y="9465262"/>
              <a:ext cx="36369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Input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Google Shape;1737;p193"/>
            <p:cNvSpPr/>
            <p:nvPr/>
          </p:nvSpPr>
          <p:spPr>
            <a:xfrm>
              <a:off x="8542303" y="9451705"/>
              <a:ext cx="48978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Google Shape;1738;p193"/>
            <p:cNvSpPr/>
            <p:nvPr/>
          </p:nvSpPr>
          <p:spPr>
            <a:xfrm>
              <a:off x="13630908" y="9462059"/>
              <a:ext cx="7229400" cy="97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11700" lIns="111700" spcFirstLastPara="1" rIns="111700" wrap="square" tIns="111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800"/>
                <a:buFont typeface="Arial"/>
                <a:buNone/>
              </a:pPr>
              <a:r>
                <a:rPr b="0" i="1" lang="en-US" sz="48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Growth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2" name="Shape 1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3" name="Google Shape;1743;p194"/>
          <p:cNvPicPr preferRelativeResize="0"/>
          <p:nvPr/>
        </p:nvPicPr>
        <p:blipFill rotWithShape="1">
          <a:blip r:embed="rId3">
            <a:alphaModFix/>
          </a:blip>
          <a:srcRect b="0" l="0" r="17965" t="0"/>
          <a:stretch/>
        </p:blipFill>
        <p:spPr>
          <a:xfrm>
            <a:off x="8075117" y="-2964"/>
            <a:ext cx="16258891" cy="13718965"/>
          </a:xfrm>
          <a:prstGeom prst="rect">
            <a:avLst/>
          </a:prstGeom>
          <a:noFill/>
          <a:ln>
            <a:noFill/>
          </a:ln>
        </p:spPr>
      </p:pic>
      <p:sp>
        <p:nvSpPr>
          <p:cNvPr id="1744" name="Google Shape;1744;p194"/>
          <p:cNvSpPr/>
          <p:nvPr/>
        </p:nvSpPr>
        <p:spPr>
          <a:xfrm>
            <a:off x="6316943" y="0"/>
            <a:ext cx="13931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5" name="Google Shape;1745;p194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How do we get paid?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46" name="Google Shape;1746;p1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7" name="Google Shape;1747;p194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48" name="Google Shape;1748;p194"/>
          <p:cNvSpPr txBox="1"/>
          <p:nvPr/>
        </p:nvSpPr>
        <p:spPr>
          <a:xfrm>
            <a:off x="3958892" y="6645145"/>
            <a:ext cx="10749000" cy="30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Strategy Fee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Implementation Fee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Ongoing Review Fee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Google Shape;1749;p194"/>
          <p:cNvSpPr txBox="1"/>
          <p:nvPr/>
        </p:nvSpPr>
        <p:spPr>
          <a:xfrm>
            <a:off x="1675965" y="3529719"/>
            <a:ext cx="107490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194"/>
          <p:cNvSpPr/>
          <p:nvPr/>
        </p:nvSpPr>
        <p:spPr>
          <a:xfrm flipH="1">
            <a:off x="1675996" y="4694408"/>
            <a:ext cx="1538400" cy="15000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Google Shape;1751;p194"/>
          <p:cNvSpPr/>
          <p:nvPr/>
        </p:nvSpPr>
        <p:spPr>
          <a:xfrm>
            <a:off x="3214396" y="4694408"/>
            <a:ext cx="6578400" cy="1500000"/>
          </a:xfrm>
          <a:prstGeom prst="rect">
            <a:avLst/>
          </a:prstGeom>
          <a:solidFill>
            <a:srgbClr val="393A39">
              <a:alpha val="5725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2" name="Google Shape;1752;p194"/>
          <p:cNvSpPr/>
          <p:nvPr/>
        </p:nvSpPr>
        <p:spPr>
          <a:xfrm>
            <a:off x="3958892" y="5072662"/>
            <a:ext cx="10771500" cy="87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By Fees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7" name="Google Shape;1757;p195"/>
          <p:cNvPicPr preferRelativeResize="0"/>
          <p:nvPr/>
        </p:nvPicPr>
        <p:blipFill rotWithShape="1">
          <a:blip r:embed="rId3">
            <a:alphaModFix/>
          </a:blip>
          <a:srcRect b="0" l="0" r="20477" t="0"/>
          <a:stretch/>
        </p:blipFill>
        <p:spPr>
          <a:xfrm>
            <a:off x="5563133" y="0"/>
            <a:ext cx="1881451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8" name="Google Shape;1758;p195"/>
          <p:cNvSpPr/>
          <p:nvPr/>
        </p:nvSpPr>
        <p:spPr>
          <a:xfrm>
            <a:off x="5168165" y="0"/>
            <a:ext cx="15079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9" name="Google Shape;1759;p195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do the fees cover?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0" name="Google Shape;1760;p195"/>
          <p:cNvSpPr txBox="1"/>
          <p:nvPr/>
        </p:nvSpPr>
        <p:spPr>
          <a:xfrm>
            <a:off x="1675965" y="2974327"/>
            <a:ext cx="9739200" cy="77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857250" lvl="0" marL="8572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Ownership of the strategy (XYZ’s Intellectual Capital)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Accurate implementation (Professional Responsibility)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XYZ Financial System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19125" lvl="0" marL="153352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oto Sans Symbols"/>
              <a:buChar char="✓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Strategic research &amp; development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19125" lvl="0" marL="1533525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Noto Sans Symbols"/>
              <a:buChar char="✓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Investment research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857250" lvl="0" marL="85725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Lato"/>
              <a:buAutoNum type="arabicPeriod" startAt="4"/>
            </a:pPr>
            <a:r>
              <a:rPr b="0" i="1" lang="en-US" sz="44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Ongoing advice (refer XYZ Client Service Standard)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1" name="Google Shape;1761;p1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62" name="Google Shape;1762;p195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6" name="Shape 1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7" name="Google Shape;1767;p19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3469115" y="0"/>
            <a:ext cx="20908535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68" name="Google Shape;1768;p196"/>
          <p:cNvSpPr/>
          <p:nvPr/>
        </p:nvSpPr>
        <p:spPr>
          <a:xfrm>
            <a:off x="2178425" y="0"/>
            <a:ext cx="12882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69" name="Google Shape;1769;p196"/>
          <p:cNvSpPr/>
          <p:nvPr/>
        </p:nvSpPr>
        <p:spPr>
          <a:xfrm flipH="1">
            <a:off x="6884950" y="0"/>
            <a:ext cx="17492700" cy="13716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B0F10">
                  <a:alpha val="42352"/>
                </a:srgbClr>
              </a:gs>
              <a:gs pos="72000">
                <a:srgbClr val="0B0F10">
                  <a:alpha val="60392"/>
                </a:srgbClr>
              </a:gs>
              <a:gs pos="100000">
                <a:srgbClr val="000000">
                  <a:alpha val="57254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0" name="Google Shape;1770;p196"/>
          <p:cNvSpPr/>
          <p:nvPr/>
        </p:nvSpPr>
        <p:spPr>
          <a:xfrm flipH="1">
            <a:off x="0" y="2654710"/>
            <a:ext cx="6553200" cy="15459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71" name="Google Shape;1771;p196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do you get?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72" name="Google Shape;1772;p1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73" name="Google Shape;1773;p196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74" name="Google Shape;1774;p196"/>
          <p:cNvSpPr txBox="1"/>
          <p:nvPr/>
        </p:nvSpPr>
        <p:spPr>
          <a:xfrm>
            <a:off x="1675965" y="4526473"/>
            <a:ext cx="9915300" cy="58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 bespoke strategy designed to achieve your financial objectives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 range of top quality tools with which to take action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Peace of mind that comes from knowing where you are today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000"/>
              <a:buFont typeface="Arial"/>
              <a:buChar char="•"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 partnership with a quality firm working on your behalf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5" name="Google Shape;1775;p196"/>
          <p:cNvSpPr txBox="1"/>
          <p:nvPr/>
        </p:nvSpPr>
        <p:spPr>
          <a:xfrm>
            <a:off x="1675965" y="2921849"/>
            <a:ext cx="111543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b="1" i="1" lang="en-US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results: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6" name="Google Shape;1776;p196"/>
          <p:cNvSpPr txBox="1"/>
          <p:nvPr/>
        </p:nvSpPr>
        <p:spPr>
          <a:xfrm>
            <a:off x="14576839" y="5593977"/>
            <a:ext cx="7799400" cy="34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“Access to cutting edge strategies that truly deliver”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0" name="Shape 1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1" name="Google Shape;1781;p197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782" name="Google Shape;1782;p1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1783" name="Google Shape;1783;p197"/>
          <p:cNvSpPr/>
          <p:nvPr/>
        </p:nvSpPr>
        <p:spPr>
          <a:xfrm flipH="1">
            <a:off x="4955420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84" name="Google Shape;1784;p197"/>
          <p:cNvSpPr txBox="1"/>
          <p:nvPr/>
        </p:nvSpPr>
        <p:spPr>
          <a:xfrm>
            <a:off x="4835759" y="5801748"/>
            <a:ext cx="14554800" cy="150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0" i="1" lang="en-US" sz="115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Any </a:t>
            </a: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questions?</a:t>
            </a:r>
            <a:endParaRPr b="1" i="1" sz="115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8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9" name="Google Shape;1789;p198"/>
          <p:cNvPicPr preferRelativeResize="0"/>
          <p:nvPr/>
        </p:nvPicPr>
        <p:blipFill rotWithShape="1">
          <a:blip r:embed="rId3">
            <a:alphaModFix/>
          </a:blip>
          <a:srcRect b="0" l="0" r="7766" t="0"/>
          <a:stretch/>
        </p:blipFill>
        <p:spPr>
          <a:xfrm>
            <a:off x="1887818" y="0"/>
            <a:ext cx="2248983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0" name="Google Shape;1790;p198"/>
          <p:cNvSpPr/>
          <p:nvPr/>
        </p:nvSpPr>
        <p:spPr>
          <a:xfrm>
            <a:off x="865843" y="0"/>
            <a:ext cx="16050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91" name="Google Shape;1791;p198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next step is up to you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92" name="Google Shape;1792;p1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3" name="Google Shape;1793;p198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794" name="Google Shape;1794;p198"/>
          <p:cNvSpPr txBox="1"/>
          <p:nvPr/>
        </p:nvSpPr>
        <p:spPr>
          <a:xfrm>
            <a:off x="1675965" y="3235556"/>
            <a:ext cx="8500500" cy="58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1	:	First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Step 2	:	Discovery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3	:	Plan Presentation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4	:	Checkpoint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5	:	Implementation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Step 6	: 	Ongoing Review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8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9" name="Google Shape;1799;p1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5700" y="0"/>
            <a:ext cx="19866302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00" name="Google Shape;1800;p199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lt1">
              <a:alpha val="851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01" name="Google Shape;1801;p19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802" name="Google Shape;1802;p1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03" name="Google Shape;1803;p199"/>
          <p:cNvGrpSpPr/>
          <p:nvPr/>
        </p:nvGrpSpPr>
        <p:grpSpPr>
          <a:xfrm>
            <a:off x="5922583" y="5322867"/>
            <a:ext cx="12532500" cy="3070200"/>
            <a:chOff x="5759423" y="4856260"/>
            <a:chExt cx="12532500" cy="3070200"/>
          </a:xfrm>
        </p:grpSpPr>
        <p:sp>
          <p:nvSpPr>
            <p:cNvPr id="1804" name="Google Shape;1804;p199"/>
            <p:cNvSpPr/>
            <p:nvPr/>
          </p:nvSpPr>
          <p:spPr>
            <a:xfrm flipH="1">
              <a:off x="5759423" y="4856260"/>
              <a:ext cx="12532500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05" name="Google Shape;1805;p199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8800"/>
                <a:buFont typeface="Lato"/>
                <a:buNone/>
              </a:pPr>
              <a:r>
                <a:rPr b="1" i="1" lang="en-US" sz="88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Let’s understand what we just did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9" name="Shape 1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0" name="Google Shape;1810;p2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5700" y="0"/>
            <a:ext cx="19866302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1" name="Google Shape;1811;p200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lt1">
              <a:alpha val="851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812" name="Google Shape;1812;p20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1813" name="Google Shape;1813;p2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4" name="Google Shape;1814;p200"/>
          <p:cNvGrpSpPr/>
          <p:nvPr/>
        </p:nvGrpSpPr>
        <p:grpSpPr>
          <a:xfrm>
            <a:off x="5922583" y="5322867"/>
            <a:ext cx="12532500" cy="3070200"/>
            <a:chOff x="5759423" y="4856260"/>
            <a:chExt cx="12532500" cy="3070200"/>
          </a:xfrm>
        </p:grpSpPr>
        <p:sp>
          <p:nvSpPr>
            <p:cNvPr id="1815" name="Google Shape;1815;p200"/>
            <p:cNvSpPr/>
            <p:nvPr/>
          </p:nvSpPr>
          <p:spPr>
            <a:xfrm flipH="1">
              <a:off x="5759423" y="4856260"/>
              <a:ext cx="12532500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16" name="Google Shape;1816;p200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8800"/>
                <a:buFont typeface="Lato"/>
                <a:buNone/>
              </a:pPr>
              <a:r>
                <a:rPr b="1" i="1" lang="en-US" sz="88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Let’s practice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75"/>
          <p:cNvPicPr preferRelativeResize="0"/>
          <p:nvPr/>
        </p:nvPicPr>
        <p:blipFill rotWithShape="1">
          <a:blip r:embed="rId3">
            <a:alphaModFix/>
          </a:blip>
          <a:srcRect b="0" l="5544" r="0" t="0"/>
          <a:stretch/>
        </p:blipFill>
        <p:spPr>
          <a:xfrm flipH="1">
            <a:off x="7103650" y="0"/>
            <a:ext cx="17274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75"/>
          <p:cNvSpPr/>
          <p:nvPr/>
        </p:nvSpPr>
        <p:spPr>
          <a:xfrm>
            <a:off x="6708821" y="0"/>
            <a:ext cx="12511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2" name="Google Shape;392;p75"/>
          <p:cNvSpPr txBox="1"/>
          <p:nvPr/>
        </p:nvSpPr>
        <p:spPr>
          <a:xfrm>
            <a:off x="1675965" y="1434003"/>
            <a:ext cx="175449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Lato"/>
              <a:buNone/>
            </a:pPr>
            <a:r>
              <a:rPr b="0" i="0" lang="en-US" sz="8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What’s in this </a:t>
            </a:r>
            <a:r>
              <a:rPr b="1" i="0" lang="en-US" sz="80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for you?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p7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p7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395" name="Google Shape;395;p75"/>
          <p:cNvSpPr txBox="1"/>
          <p:nvPr/>
        </p:nvSpPr>
        <p:spPr>
          <a:xfrm>
            <a:off x="1675964" y="3607407"/>
            <a:ext cx="16317000" cy="592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6350" lvl="0" marL="107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5400"/>
              <a:buFont typeface="Lato"/>
              <a:buNone/>
            </a:pPr>
            <a:r>
              <a:rPr b="1" i="1" lang="en-US" sz="5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Major benefits: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6350" lvl="0" marL="1079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Lato"/>
              <a:buNone/>
            </a:pPr>
            <a:r>
              <a:t/>
            </a:r>
            <a:endParaRPr b="1" i="1" sz="54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920750" lvl="0" marL="10223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5400"/>
              <a:buFont typeface="Lato"/>
              <a:buAutoNum type="arabicPeriod"/>
            </a:pPr>
            <a:r>
              <a:rPr b="0" i="1" lang="en-US" sz="5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Greater financial rewards</a:t>
            </a:r>
            <a:endParaRPr b="0" i="1" sz="54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920750" lvl="0" marL="10223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5400"/>
              <a:buFont typeface="Lato"/>
              <a:buAutoNum type="arabicPeriod"/>
            </a:pPr>
            <a:r>
              <a:rPr b="0" i="1" lang="en-US" sz="5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More consistent financial rewards</a:t>
            </a:r>
            <a:endParaRPr b="0" i="1" sz="54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920750" lvl="0" marL="10223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5400"/>
              <a:buFont typeface="Lato"/>
              <a:buAutoNum type="arabicPeriod"/>
            </a:pPr>
            <a:r>
              <a:rPr b="0" i="1" lang="en-US" sz="5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Personal and professional fulfillment</a:t>
            </a:r>
            <a:endParaRPr b="0" i="1" sz="54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920750" lvl="0" marL="10223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5400"/>
              <a:buFont typeface="Lato"/>
              <a:buAutoNum type="arabicPeriod"/>
            </a:pPr>
            <a:r>
              <a:rPr b="0" i="1" lang="en-US" sz="5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Personal growth</a:t>
            </a:r>
            <a:endParaRPr b="0" i="1" sz="54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920750" lvl="0" marL="102235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5400"/>
              <a:buFont typeface="Lato"/>
              <a:buAutoNum type="arabicPeriod"/>
            </a:pPr>
            <a:r>
              <a:rPr b="0" i="1" lang="en-US" sz="5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Interests 100% aligned with the client</a:t>
            </a:r>
            <a:endParaRPr b="0" i="1" sz="54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" name="Google Shape;1822;p201"/>
          <p:cNvPicPr preferRelativeResize="0"/>
          <p:nvPr/>
        </p:nvPicPr>
        <p:blipFill rotWithShape="1">
          <a:blip r:embed="rId3">
            <a:alphaModFix/>
          </a:blip>
          <a:srcRect b="3280" l="0" r="556" t="13254"/>
          <a:stretch/>
        </p:blipFill>
        <p:spPr>
          <a:xfrm>
            <a:off x="0" y="0"/>
            <a:ext cx="243777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3" name="Google Shape;1823;p201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lt1">
              <a:alpha val="4157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24" name="Google Shape;1824;p2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0607" y="4644733"/>
            <a:ext cx="9436502" cy="4426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76"/>
          <p:cNvPicPr preferRelativeResize="0"/>
          <p:nvPr/>
        </p:nvPicPr>
        <p:blipFill rotWithShape="1">
          <a:blip r:embed="rId3">
            <a:alphaModFix/>
          </a:blip>
          <a:srcRect b="0" l="0" r="11816" t="0"/>
          <a:stretch/>
        </p:blipFill>
        <p:spPr>
          <a:xfrm>
            <a:off x="6228121" y="0"/>
            <a:ext cx="18149399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76"/>
          <p:cNvSpPr/>
          <p:nvPr/>
        </p:nvSpPr>
        <p:spPr>
          <a:xfrm>
            <a:off x="560439" y="0"/>
            <a:ext cx="187599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02" name="Google Shape;402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3" name="Google Shape;403;p7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04" name="Google Shape;404;p76"/>
          <p:cNvSpPr txBox="1"/>
          <p:nvPr/>
        </p:nvSpPr>
        <p:spPr>
          <a:xfrm>
            <a:off x="2935723" y="3258012"/>
            <a:ext cx="12992400" cy="3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1400"/>
              <a:buFont typeface="Lato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8800"/>
              <a:buFont typeface="Lato"/>
              <a:buNone/>
            </a:pPr>
            <a:r>
              <a:rPr b="0" i="1" lang="en-US" sz="8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What does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B00000"/>
              </a:buClr>
              <a:buSzPts val="11500"/>
              <a:buFont typeface="Lato"/>
              <a:buNone/>
            </a:pPr>
            <a:r>
              <a:rPr b="1" i="1" lang="en-US" sz="115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the client journey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8800"/>
              <a:buFont typeface="Lato"/>
              <a:buNone/>
            </a:pPr>
            <a:r>
              <a:rPr b="0" i="1" lang="en-US" sz="8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look like for your business?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7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Font typeface="Lato"/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i="0" lang="en-US" sz="72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Client Experience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0" name="Google Shape;410;p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1" name="Google Shape;411;p7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412" name="Google Shape;412;p77"/>
          <p:cNvSpPr/>
          <p:nvPr/>
        </p:nvSpPr>
        <p:spPr>
          <a:xfrm rot="5400000">
            <a:off x="9959317" y="2597200"/>
            <a:ext cx="643200" cy="2441100"/>
          </a:xfrm>
          <a:custGeom>
            <a:rect b="b" l="l" r="r" t="t"/>
            <a:pathLst>
              <a:path extrusionOk="0" h="120000" w="120000">
                <a:moveTo>
                  <a:pt x="0" y="120000"/>
                </a:moveTo>
                <a:lnTo>
                  <a:pt x="0" y="33716"/>
                </a:lnTo>
                <a:cubicBezTo>
                  <a:pt x="0" y="20300"/>
                  <a:pt x="23505" y="9422"/>
                  <a:pt x="52500" y="9422"/>
                </a:cubicBezTo>
                <a:lnTo>
                  <a:pt x="90000" y="9422"/>
                </a:lnTo>
                <a:lnTo>
                  <a:pt x="90000" y="0"/>
                </a:lnTo>
                <a:lnTo>
                  <a:pt x="120000" y="16361"/>
                </a:lnTo>
                <a:lnTo>
                  <a:pt x="90000" y="32727"/>
                </a:lnTo>
                <a:lnTo>
                  <a:pt x="90000" y="23305"/>
                </a:lnTo>
                <a:lnTo>
                  <a:pt x="52500" y="23305"/>
                </a:lnTo>
                <a:cubicBezTo>
                  <a:pt x="40072" y="23305"/>
                  <a:pt x="30000" y="27966"/>
                  <a:pt x="30000" y="33716"/>
                </a:cubicBezTo>
                <a:lnTo>
                  <a:pt x="30000" y="120000"/>
                </a:lnTo>
                <a:close/>
              </a:path>
            </a:pathLst>
          </a:custGeom>
          <a:solidFill>
            <a:srgbClr val="C8051B"/>
          </a:solidFill>
          <a:ln cap="flat" cmpd="sng" w="9525">
            <a:solidFill>
              <a:srgbClr val="C8051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Lato"/>
              <a:buNone/>
            </a:pPr>
            <a:r>
              <a:t/>
            </a:r>
            <a:endParaRPr b="0" i="0" sz="54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413" name="Google Shape;413;p77"/>
          <p:cNvGrpSpPr/>
          <p:nvPr/>
        </p:nvGrpSpPr>
        <p:grpSpPr>
          <a:xfrm>
            <a:off x="5378078" y="3043371"/>
            <a:ext cx="3577386" cy="1154387"/>
            <a:chOff x="0" y="0"/>
            <a:chExt cx="3788400" cy="1197000"/>
          </a:xfrm>
        </p:grpSpPr>
        <p:sp>
          <p:nvSpPr>
            <p:cNvPr id="414" name="Google Shape;414;p77"/>
            <p:cNvSpPr/>
            <p:nvPr/>
          </p:nvSpPr>
          <p:spPr>
            <a:xfrm>
              <a:off x="0" y="0"/>
              <a:ext cx="3788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5" name="Google Shape;415;p77"/>
            <p:cNvSpPr/>
            <p:nvPr/>
          </p:nvSpPr>
          <p:spPr>
            <a:xfrm>
              <a:off x="58431" y="234029"/>
              <a:ext cx="36717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Is it mind blowing?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6" name="Google Shape;416;p77"/>
          <p:cNvGrpSpPr/>
          <p:nvPr/>
        </p:nvGrpSpPr>
        <p:grpSpPr>
          <a:xfrm>
            <a:off x="9262672" y="4210286"/>
            <a:ext cx="3764358" cy="1154387"/>
            <a:chOff x="0" y="0"/>
            <a:chExt cx="3986400" cy="1197000"/>
          </a:xfrm>
        </p:grpSpPr>
        <p:sp>
          <p:nvSpPr>
            <p:cNvPr id="417" name="Google Shape;417;p7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8" name="Google Shape;418;p7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Initial Contact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19" name="Google Shape;419;p77"/>
          <p:cNvGrpSpPr/>
          <p:nvPr/>
        </p:nvGrpSpPr>
        <p:grpSpPr>
          <a:xfrm>
            <a:off x="7797637" y="4461742"/>
            <a:ext cx="1241996" cy="1394812"/>
            <a:chOff x="0" y="0"/>
            <a:chExt cx="1315256" cy="1446300"/>
          </a:xfrm>
        </p:grpSpPr>
        <p:sp>
          <p:nvSpPr>
            <p:cNvPr id="420" name="Google Shape;420;p7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1" name="Google Shape;421;p7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2" name="Google Shape;422;p77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23" name="Google Shape;423;p77"/>
          <p:cNvSpPr/>
          <p:nvPr/>
        </p:nvSpPr>
        <p:spPr>
          <a:xfrm>
            <a:off x="13169014" y="10694916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Referral Opportunity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get all steps right and here’s your next client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4" name="Google Shape;424;p77"/>
          <p:cNvGrpSpPr/>
          <p:nvPr/>
        </p:nvGrpSpPr>
        <p:grpSpPr>
          <a:xfrm>
            <a:off x="9262672" y="5499716"/>
            <a:ext cx="3764358" cy="1154387"/>
            <a:chOff x="0" y="0"/>
            <a:chExt cx="3986400" cy="1197000"/>
          </a:xfrm>
        </p:grpSpPr>
        <p:sp>
          <p:nvSpPr>
            <p:cNvPr id="425" name="Google Shape;425;p7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6" name="Google Shape;426;p7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First Meeting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7" name="Google Shape;427;p77"/>
          <p:cNvGrpSpPr/>
          <p:nvPr/>
        </p:nvGrpSpPr>
        <p:grpSpPr>
          <a:xfrm>
            <a:off x="9262672" y="6789148"/>
            <a:ext cx="3764358" cy="1154387"/>
            <a:chOff x="0" y="0"/>
            <a:chExt cx="3986400" cy="1197000"/>
          </a:xfrm>
        </p:grpSpPr>
        <p:sp>
          <p:nvSpPr>
            <p:cNvPr id="428" name="Google Shape;428;p7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9" name="Google Shape;429;p7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Discovery/Fact Find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77"/>
          <p:cNvGrpSpPr/>
          <p:nvPr/>
        </p:nvGrpSpPr>
        <p:grpSpPr>
          <a:xfrm>
            <a:off x="9262672" y="8040946"/>
            <a:ext cx="3764358" cy="1229610"/>
            <a:chOff x="0" y="0"/>
            <a:chExt cx="3986400" cy="1275000"/>
          </a:xfrm>
        </p:grpSpPr>
        <p:sp>
          <p:nvSpPr>
            <p:cNvPr id="431" name="Google Shape;431;p77"/>
            <p:cNvSpPr/>
            <p:nvPr/>
          </p:nvSpPr>
          <p:spPr>
            <a:xfrm>
              <a:off x="0" y="39018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2" name="Google Shape;432;p77"/>
            <p:cNvSpPr/>
            <p:nvPr/>
          </p:nvSpPr>
          <p:spPr>
            <a:xfrm>
              <a:off x="58433" y="0"/>
              <a:ext cx="3869400" cy="127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Strategy Presentation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3" name="Google Shape;433;p77"/>
          <p:cNvGrpSpPr/>
          <p:nvPr/>
        </p:nvGrpSpPr>
        <p:grpSpPr>
          <a:xfrm>
            <a:off x="9262672" y="9368008"/>
            <a:ext cx="3764358" cy="1154387"/>
            <a:chOff x="0" y="0"/>
            <a:chExt cx="3986400" cy="1197000"/>
          </a:xfrm>
        </p:grpSpPr>
        <p:sp>
          <p:nvSpPr>
            <p:cNvPr id="434" name="Google Shape;434;p7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5" name="Google Shape;435;p7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Onboarding -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Implementation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6" name="Google Shape;436;p77"/>
          <p:cNvGrpSpPr/>
          <p:nvPr/>
        </p:nvGrpSpPr>
        <p:grpSpPr>
          <a:xfrm>
            <a:off x="9262672" y="10657438"/>
            <a:ext cx="3764358" cy="1154387"/>
            <a:chOff x="0" y="0"/>
            <a:chExt cx="3986400" cy="1197000"/>
          </a:xfrm>
        </p:grpSpPr>
        <p:sp>
          <p:nvSpPr>
            <p:cNvPr id="437" name="Google Shape;437;p77"/>
            <p:cNvSpPr/>
            <p:nvPr/>
          </p:nvSpPr>
          <p:spPr>
            <a:xfrm>
              <a:off x="0" y="0"/>
              <a:ext cx="3986400" cy="1197000"/>
            </a:xfrm>
            <a:prstGeom prst="roundRect">
              <a:avLst>
                <a:gd fmla="val 16667" name="adj"/>
              </a:avLst>
            </a:prstGeom>
            <a:solidFill>
              <a:srgbClr val="F68600"/>
            </a:solidFill>
            <a:ln cap="flat" cmpd="sng" w="9525">
              <a:solidFill>
                <a:srgbClr val="F686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3200"/>
                <a:buFont typeface="Lato"/>
                <a:buNone/>
              </a:pPr>
              <a:r>
                <a:t/>
              </a:r>
              <a:endParaRPr b="0" i="0" sz="32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38" name="Google Shape;438;p77"/>
            <p:cNvSpPr/>
            <p:nvPr/>
          </p:nvSpPr>
          <p:spPr>
            <a:xfrm>
              <a:off x="58433" y="234029"/>
              <a:ext cx="3869400" cy="72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38100" lIns="38100" spcFirstLastPara="1" rIns="38100" wrap="square" tIns="381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200"/>
                <a:buFont typeface="Lato"/>
                <a:buNone/>
              </a:pPr>
              <a:r>
                <a:rPr b="0" i="0" lang="en-US" sz="3200" u="none" cap="none" strike="noStrike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Referral Opportunity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9" name="Google Shape;439;p77"/>
          <p:cNvGrpSpPr/>
          <p:nvPr/>
        </p:nvGrpSpPr>
        <p:grpSpPr>
          <a:xfrm>
            <a:off x="7797637" y="5880115"/>
            <a:ext cx="1241996" cy="1394812"/>
            <a:chOff x="0" y="0"/>
            <a:chExt cx="1315256" cy="1446300"/>
          </a:xfrm>
        </p:grpSpPr>
        <p:sp>
          <p:nvSpPr>
            <p:cNvPr id="440" name="Google Shape;440;p7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1" name="Google Shape;441;p7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2" name="Google Shape;442;p77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43" name="Google Shape;443;p77"/>
          <p:cNvGrpSpPr/>
          <p:nvPr/>
        </p:nvGrpSpPr>
        <p:grpSpPr>
          <a:xfrm>
            <a:off x="7797637" y="7298489"/>
            <a:ext cx="1241996" cy="1394812"/>
            <a:chOff x="0" y="0"/>
            <a:chExt cx="1315256" cy="1446300"/>
          </a:xfrm>
        </p:grpSpPr>
        <p:sp>
          <p:nvSpPr>
            <p:cNvPr id="444" name="Google Shape;444;p7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5" name="Google Shape;445;p7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6" name="Google Shape;446;p77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447" name="Google Shape;447;p77"/>
          <p:cNvGrpSpPr/>
          <p:nvPr/>
        </p:nvGrpSpPr>
        <p:grpSpPr>
          <a:xfrm>
            <a:off x="7797637" y="8716860"/>
            <a:ext cx="1241996" cy="1394812"/>
            <a:chOff x="0" y="0"/>
            <a:chExt cx="1315256" cy="1446300"/>
          </a:xfrm>
        </p:grpSpPr>
        <p:sp>
          <p:nvSpPr>
            <p:cNvPr id="448" name="Google Shape;448;p7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49" name="Google Shape;449;p7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0" name="Google Shape;450;p77"/>
            <p:cNvSpPr/>
            <p:nvPr/>
          </p:nvSpPr>
          <p:spPr>
            <a:xfrm>
              <a:off x="356" y="0"/>
              <a:ext cx="1314900" cy="1446300"/>
            </a:xfrm>
            <a:custGeom>
              <a:rect b="b" l="l" r="r" t="t"/>
              <a:pathLst>
                <a:path extrusionOk="0" h="120000" w="120000">
                  <a:moveTo>
                    <a:pt x="0" y="40183"/>
                  </a:moveTo>
                  <a:cubicBezTo>
                    <a:pt x="0" y="58505"/>
                    <a:pt x="37016" y="74511"/>
                    <a:pt x="90000" y="79088"/>
                  </a:cubicBezTo>
                  <a:lnTo>
                    <a:pt x="90000" y="65455"/>
                  </a:lnTo>
                  <a:lnTo>
                    <a:pt x="120000" y="94005"/>
                  </a:lnTo>
                  <a:lnTo>
                    <a:pt x="90000" y="120000"/>
                  </a:lnTo>
                  <a:lnTo>
                    <a:pt x="90000" y="106361"/>
                  </a:lnTo>
                  <a:lnTo>
                    <a:pt x="90000" y="106361"/>
                  </a:lnTo>
                  <a:cubicBezTo>
                    <a:pt x="37016" y="101783"/>
                    <a:pt x="0" y="85777"/>
                    <a:pt x="0" y="67455"/>
                  </a:cubicBezTo>
                  <a:lnTo>
                    <a:pt x="0" y="40183"/>
                  </a:lnTo>
                  <a:cubicBezTo>
                    <a:pt x="0" y="17988"/>
                    <a:pt x="53727" y="0"/>
                    <a:pt x="120000" y="0"/>
                  </a:cubicBezTo>
                  <a:lnTo>
                    <a:pt x="120000" y="27272"/>
                  </a:lnTo>
                  <a:cubicBezTo>
                    <a:pt x="69427" y="27272"/>
                    <a:pt x="24283" y="37888"/>
                    <a:pt x="7122" y="53822"/>
                  </a:cubicBezTo>
                </a:path>
              </a:pathLst>
            </a:custGeom>
            <a:noFill/>
            <a:ln cap="flat" cmpd="sng" w="9525">
              <a:solidFill>
                <a:srgbClr val="C8051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51" name="Google Shape;451;p77"/>
          <p:cNvSpPr/>
          <p:nvPr/>
        </p:nvSpPr>
        <p:spPr>
          <a:xfrm>
            <a:off x="13169014" y="4247768"/>
            <a:ext cx="62943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Initial Contact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do you make a strong first impression?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77"/>
          <p:cNvSpPr/>
          <p:nvPr/>
        </p:nvSpPr>
        <p:spPr>
          <a:xfrm>
            <a:off x="13169014" y="5789255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is it amazing? or just ok?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53" name="Google Shape;453;p77"/>
          <p:cNvGrpSpPr/>
          <p:nvPr/>
        </p:nvGrpSpPr>
        <p:grpSpPr>
          <a:xfrm>
            <a:off x="7797637" y="10135234"/>
            <a:ext cx="1241943" cy="1394812"/>
            <a:chOff x="0" y="0"/>
            <a:chExt cx="1315200" cy="1446300"/>
          </a:xfrm>
        </p:grpSpPr>
        <p:sp>
          <p:nvSpPr>
            <p:cNvPr id="454" name="Google Shape;454;p77"/>
            <p:cNvSpPr/>
            <p:nvPr/>
          </p:nvSpPr>
          <p:spPr>
            <a:xfrm>
              <a:off x="0" y="0"/>
              <a:ext cx="1315200" cy="1446300"/>
            </a:xfrm>
            <a:custGeom>
              <a:rect b="b" l="l" r="r" t="t"/>
              <a:pathLst>
                <a:path extrusionOk="0" h="120000" w="120000">
                  <a:moveTo>
                    <a:pt x="31" y="40183"/>
                  </a:moveTo>
                  <a:cubicBezTo>
                    <a:pt x="31" y="58505"/>
                    <a:pt x="37040" y="74511"/>
                    <a:pt x="90007" y="79088"/>
                  </a:cubicBezTo>
                  <a:lnTo>
                    <a:pt x="90007" y="65455"/>
                  </a:lnTo>
                  <a:lnTo>
                    <a:pt x="119999" y="94005"/>
                  </a:lnTo>
                  <a:lnTo>
                    <a:pt x="90007" y="120000"/>
                  </a:lnTo>
                  <a:lnTo>
                    <a:pt x="90007" y="106361"/>
                  </a:lnTo>
                  <a:lnTo>
                    <a:pt x="90007" y="106361"/>
                  </a:lnTo>
                  <a:cubicBezTo>
                    <a:pt x="37040" y="101783"/>
                    <a:pt x="31" y="85777"/>
                    <a:pt x="31" y="67455"/>
                  </a:cubicBezTo>
                  <a:close/>
                  <a:moveTo>
                    <a:pt x="119999" y="27272"/>
                  </a:moveTo>
                  <a:cubicBezTo>
                    <a:pt x="69438" y="27272"/>
                    <a:pt x="24309" y="37888"/>
                    <a:pt x="7155" y="53822"/>
                  </a:cubicBezTo>
                  <a:lnTo>
                    <a:pt x="7155" y="53822"/>
                  </a:lnTo>
                  <a:cubicBezTo>
                    <a:pt x="-15331" y="32944"/>
                    <a:pt x="16966" y="9916"/>
                    <a:pt x="79287" y="2383"/>
                  </a:cubicBezTo>
                  <a:cubicBezTo>
                    <a:pt x="92344" y="805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C8051B"/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55" name="Google Shape;455;p77"/>
            <p:cNvSpPr/>
            <p:nvPr/>
          </p:nvSpPr>
          <p:spPr>
            <a:xfrm>
              <a:off x="0" y="0"/>
              <a:ext cx="1315200" cy="648600"/>
            </a:xfrm>
            <a:custGeom>
              <a:rect b="b" l="l" r="r" t="t"/>
              <a:pathLst>
                <a:path extrusionOk="0" h="120000" w="120000">
                  <a:moveTo>
                    <a:pt x="119999" y="60811"/>
                  </a:moveTo>
                  <a:cubicBezTo>
                    <a:pt x="69438" y="60811"/>
                    <a:pt x="24309" y="84483"/>
                    <a:pt x="7155" y="120000"/>
                  </a:cubicBezTo>
                  <a:lnTo>
                    <a:pt x="7155" y="120000"/>
                  </a:lnTo>
                  <a:cubicBezTo>
                    <a:pt x="-15331" y="73455"/>
                    <a:pt x="16966" y="22111"/>
                    <a:pt x="79287" y="5316"/>
                  </a:cubicBezTo>
                  <a:cubicBezTo>
                    <a:pt x="92344" y="1800"/>
                    <a:pt x="106122" y="0"/>
                    <a:pt x="119999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>
              <a:noFill/>
            </a:ln>
          </p:spPr>
          <p:txBody>
            <a:bodyPr anchorCtr="0" anchor="ctr" bIns="19050" lIns="19050" spcFirstLastPara="1" rIns="19050" wrap="square" tIns="1905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37572"/>
                </a:buClr>
                <a:buSzPts val="5400"/>
                <a:buFont typeface="Lato"/>
                <a:buNone/>
              </a:pPr>
              <a:r>
                <a:t/>
              </a:r>
              <a:endParaRPr b="0" i="0" sz="54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456" name="Google Shape;456;p77"/>
          <p:cNvSpPr/>
          <p:nvPr/>
        </p:nvSpPr>
        <p:spPr>
          <a:xfrm>
            <a:off x="13169014" y="682662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Discovery/Fact Find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collecting the  hard 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77"/>
          <p:cNvSpPr/>
          <p:nvPr/>
        </p:nvSpPr>
        <p:spPr>
          <a:xfrm>
            <a:off x="13169014" y="8116058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Strategy Presentation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showing me how to live happily ever after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77"/>
          <p:cNvSpPr/>
          <p:nvPr/>
        </p:nvSpPr>
        <p:spPr>
          <a:xfrm>
            <a:off x="13169014" y="9405487"/>
            <a:ext cx="6294300" cy="10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68600"/>
              </a:buClr>
              <a:buSzPts val="2800"/>
              <a:buFont typeface="Lato"/>
              <a:buNone/>
            </a:pPr>
            <a:r>
              <a:rPr b="0" i="0" lang="en-US" sz="2800" u="none" cap="none" strike="noStrike">
                <a:solidFill>
                  <a:srgbClr val="F68600"/>
                </a:solidFill>
                <a:latin typeface="Lato"/>
                <a:ea typeface="Lato"/>
                <a:cs typeface="Lato"/>
                <a:sym typeface="Lato"/>
              </a:rPr>
              <a:t>Onboarding/Implementation </a:t>
            </a:r>
            <a:r>
              <a:rPr b="0" i="0" lang="en-US" sz="2800" u="none" cap="none" strike="noStrike">
                <a:solidFill>
                  <a:srgbClr val="737572"/>
                </a:solidFill>
                <a:latin typeface="Lato"/>
                <a:ea typeface="Lato"/>
                <a:cs typeface="Lato"/>
                <a:sym typeface="Lato"/>
              </a:rPr>
              <a:t>- slick, efficient, with great communication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78"/>
          <p:cNvSpPr/>
          <p:nvPr/>
        </p:nvSpPr>
        <p:spPr>
          <a:xfrm>
            <a:off x="0" y="11020373"/>
            <a:ext cx="24377649" cy="2695627"/>
          </a:xfrm>
          <a:prstGeom prst="rect">
            <a:avLst/>
          </a:prstGeom>
          <a:solidFill>
            <a:srgbClr val="C7C7C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4" name="Google Shape;464;p78"/>
          <p:cNvSpPr txBox="1"/>
          <p:nvPr/>
        </p:nvSpPr>
        <p:spPr>
          <a:xfrm>
            <a:off x="1675965" y="937614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1" i="0" lang="en-US" sz="72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Skills</a:t>
            </a:r>
            <a:endParaRPr b="1" i="0" sz="34400" u="none" cap="none" strike="noStrik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65" name="Google Shape;465;p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6" name="Google Shape;466;p78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467" name="Google Shape;467;p78"/>
          <p:cNvGrpSpPr/>
          <p:nvPr/>
        </p:nvGrpSpPr>
        <p:grpSpPr>
          <a:xfrm>
            <a:off x="2447371" y="1595089"/>
            <a:ext cx="19060222" cy="9425284"/>
            <a:chOff x="4572001" y="1595089"/>
            <a:chExt cx="19060222" cy="9425284"/>
          </a:xfrm>
        </p:grpSpPr>
        <p:sp>
          <p:nvSpPr>
            <p:cNvPr id="468" name="Google Shape;468;p78"/>
            <p:cNvSpPr/>
            <p:nvPr/>
          </p:nvSpPr>
          <p:spPr>
            <a:xfrm>
              <a:off x="4572001" y="7151419"/>
              <a:ext cx="3814353" cy="38689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69" name="Google Shape;469;p78"/>
            <p:cNvSpPr txBox="1"/>
            <p:nvPr/>
          </p:nvSpPr>
          <p:spPr>
            <a:xfrm>
              <a:off x="4755737" y="7955579"/>
              <a:ext cx="3446879" cy="28032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0160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32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The first meeting blows people away – so you can charge for your initial work</a:t>
              </a:r>
              <a:endParaRPr/>
            </a:p>
          </p:txBody>
        </p:sp>
        <p:sp>
          <p:nvSpPr>
            <p:cNvPr id="470" name="Google Shape;470;p78"/>
            <p:cNvSpPr/>
            <p:nvPr/>
          </p:nvSpPr>
          <p:spPr>
            <a:xfrm>
              <a:off x="5865222" y="6459617"/>
              <a:ext cx="1227908" cy="1227908"/>
            </a:xfrm>
            <a:prstGeom prst="ellipse">
              <a:avLst/>
            </a:prstGeom>
            <a:solidFill>
              <a:schemeClr val="accent1"/>
            </a:solidFill>
            <a:ln cap="flat" cmpd="sng" w="571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/>
            </a:p>
          </p:txBody>
        </p:sp>
        <p:sp>
          <p:nvSpPr>
            <p:cNvPr id="471" name="Google Shape;471;p78"/>
            <p:cNvSpPr/>
            <p:nvPr/>
          </p:nvSpPr>
          <p:spPr>
            <a:xfrm>
              <a:off x="8386351" y="5677530"/>
              <a:ext cx="3814353" cy="5342843"/>
            </a:xfrm>
            <a:prstGeom prst="rect">
              <a:avLst/>
            </a:prstGeom>
            <a:solidFill>
              <a:srgbClr val="CB23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2" name="Google Shape;472;p78"/>
            <p:cNvSpPr txBox="1"/>
            <p:nvPr/>
          </p:nvSpPr>
          <p:spPr>
            <a:xfrm>
              <a:off x="8570087" y="6481691"/>
              <a:ext cx="3446879" cy="3525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0160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32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When clients call, you’re skilled at getting them to see you at your office</a:t>
              </a:r>
              <a:endParaRPr/>
            </a:p>
          </p:txBody>
        </p:sp>
        <p:sp>
          <p:nvSpPr>
            <p:cNvPr id="473" name="Google Shape;473;p78"/>
            <p:cNvSpPr/>
            <p:nvPr/>
          </p:nvSpPr>
          <p:spPr>
            <a:xfrm>
              <a:off x="9679572" y="4985729"/>
              <a:ext cx="1227908" cy="1227908"/>
            </a:xfrm>
            <a:prstGeom prst="ellipse">
              <a:avLst/>
            </a:prstGeom>
            <a:solidFill>
              <a:srgbClr val="CB2327"/>
            </a:solidFill>
            <a:ln cap="flat" cmpd="sng" w="571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2</a:t>
              </a:r>
              <a:endParaRPr/>
            </a:p>
          </p:txBody>
        </p:sp>
        <p:sp>
          <p:nvSpPr>
            <p:cNvPr id="474" name="Google Shape;474;p78"/>
            <p:cNvSpPr/>
            <p:nvPr/>
          </p:nvSpPr>
          <p:spPr>
            <a:xfrm>
              <a:off x="12200704" y="4448805"/>
              <a:ext cx="3814353" cy="6571568"/>
            </a:xfrm>
            <a:prstGeom prst="rect">
              <a:avLst/>
            </a:prstGeom>
            <a:solidFill>
              <a:srgbClr val="D6710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5" name="Google Shape;475;p78"/>
            <p:cNvSpPr txBox="1"/>
            <p:nvPr/>
          </p:nvSpPr>
          <p:spPr>
            <a:xfrm>
              <a:off x="12384440" y="5252966"/>
              <a:ext cx="3446879" cy="3525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0160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32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If you work with a couple you only see them together – never (or very rarely) separately</a:t>
              </a:r>
              <a:endParaRPr/>
            </a:p>
          </p:txBody>
        </p:sp>
        <p:sp>
          <p:nvSpPr>
            <p:cNvPr id="476" name="Google Shape;476;p78"/>
            <p:cNvSpPr/>
            <p:nvPr/>
          </p:nvSpPr>
          <p:spPr>
            <a:xfrm>
              <a:off x="13493925" y="3757004"/>
              <a:ext cx="1227908" cy="1227908"/>
            </a:xfrm>
            <a:prstGeom prst="ellipse">
              <a:avLst/>
            </a:prstGeom>
            <a:solidFill>
              <a:srgbClr val="D6710C"/>
            </a:solidFill>
            <a:ln cap="flat" cmpd="sng" w="571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3</a:t>
              </a:r>
              <a:endParaRPr/>
            </a:p>
          </p:txBody>
        </p:sp>
        <p:sp>
          <p:nvSpPr>
            <p:cNvPr id="477" name="Google Shape;477;p78"/>
            <p:cNvSpPr/>
            <p:nvPr/>
          </p:nvSpPr>
          <p:spPr>
            <a:xfrm>
              <a:off x="16015055" y="3399451"/>
              <a:ext cx="3814353" cy="7620921"/>
            </a:xfrm>
            <a:prstGeom prst="rect">
              <a:avLst/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78" name="Google Shape;478;p78"/>
            <p:cNvSpPr txBox="1"/>
            <p:nvPr/>
          </p:nvSpPr>
          <p:spPr>
            <a:xfrm>
              <a:off x="16198791" y="4203613"/>
              <a:ext cx="3446879" cy="3525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0160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32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At the first meeting you hardly do any talking – the clients do all the work</a:t>
              </a:r>
              <a:endParaRPr/>
            </a:p>
          </p:txBody>
        </p:sp>
        <p:sp>
          <p:nvSpPr>
            <p:cNvPr id="479" name="Google Shape;479;p78"/>
            <p:cNvSpPr/>
            <p:nvPr/>
          </p:nvSpPr>
          <p:spPr>
            <a:xfrm>
              <a:off x="17308275" y="2707651"/>
              <a:ext cx="1227908" cy="1227908"/>
            </a:xfrm>
            <a:prstGeom prst="ellipse">
              <a:avLst/>
            </a:prstGeom>
            <a:solidFill>
              <a:srgbClr val="F38B1F"/>
            </a:solidFill>
            <a:ln cap="flat" cmpd="sng" w="571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4</a:t>
              </a:r>
              <a:endParaRPr/>
            </a:p>
          </p:txBody>
        </p:sp>
        <p:sp>
          <p:nvSpPr>
            <p:cNvPr id="480" name="Google Shape;480;p78"/>
            <p:cNvSpPr/>
            <p:nvPr/>
          </p:nvSpPr>
          <p:spPr>
            <a:xfrm>
              <a:off x="19817870" y="2393576"/>
              <a:ext cx="3814353" cy="8626797"/>
            </a:xfrm>
            <a:prstGeom prst="rect">
              <a:avLst/>
            </a:prstGeom>
            <a:solidFill>
              <a:srgbClr val="CA97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1" name="Google Shape;481;p78"/>
            <p:cNvSpPr txBox="1"/>
            <p:nvPr/>
          </p:nvSpPr>
          <p:spPr>
            <a:xfrm>
              <a:off x="20013141" y="3060087"/>
              <a:ext cx="3446879" cy="21928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0160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32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You don’t use a written fact finder at the first meeting</a:t>
              </a:r>
              <a:endParaRPr/>
            </a:p>
          </p:txBody>
        </p:sp>
        <p:sp>
          <p:nvSpPr>
            <p:cNvPr id="482" name="Google Shape;482;p78"/>
            <p:cNvSpPr/>
            <p:nvPr/>
          </p:nvSpPr>
          <p:spPr>
            <a:xfrm>
              <a:off x="21111091" y="1595089"/>
              <a:ext cx="1227908" cy="1227908"/>
            </a:xfrm>
            <a:prstGeom prst="ellipse">
              <a:avLst/>
            </a:prstGeom>
            <a:solidFill>
              <a:srgbClr val="CA9700"/>
            </a:solidFill>
            <a:ln cap="flat" cmpd="sng" w="571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5</a:t>
              </a:r>
              <a:endParaRPr/>
            </a:p>
          </p:txBody>
        </p:sp>
      </p:grpSp>
      <p:sp>
        <p:nvSpPr>
          <p:cNvPr id="483" name="Google Shape;483;p78"/>
          <p:cNvSpPr txBox="1"/>
          <p:nvPr/>
        </p:nvSpPr>
        <p:spPr>
          <a:xfrm>
            <a:off x="1675965" y="1933364"/>
            <a:ext cx="1056085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You know your process really works when: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9"/>
          <p:cNvSpPr/>
          <p:nvPr/>
        </p:nvSpPr>
        <p:spPr>
          <a:xfrm>
            <a:off x="0" y="11020373"/>
            <a:ext cx="24377649" cy="2695627"/>
          </a:xfrm>
          <a:prstGeom prst="rect">
            <a:avLst/>
          </a:prstGeom>
          <a:solidFill>
            <a:srgbClr val="C7C7C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89" name="Google Shape;489;p79"/>
          <p:cNvSpPr txBox="1"/>
          <p:nvPr/>
        </p:nvSpPr>
        <p:spPr>
          <a:xfrm>
            <a:off x="1675965" y="937614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First Meeting </a:t>
            </a:r>
            <a:r>
              <a:rPr b="1" i="0" lang="en-US" sz="72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Skills</a:t>
            </a:r>
            <a:endParaRPr b="1" i="0" sz="34400" u="none" cap="none" strike="noStrike">
              <a:solidFill>
                <a:srgbClr val="C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90" name="Google Shape;490;p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p79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492" name="Google Shape;492;p79"/>
          <p:cNvGrpSpPr/>
          <p:nvPr/>
        </p:nvGrpSpPr>
        <p:grpSpPr>
          <a:xfrm>
            <a:off x="2447371" y="1595089"/>
            <a:ext cx="19060222" cy="9425284"/>
            <a:chOff x="4572001" y="1595089"/>
            <a:chExt cx="19060222" cy="9425284"/>
          </a:xfrm>
        </p:grpSpPr>
        <p:sp>
          <p:nvSpPr>
            <p:cNvPr id="493" name="Google Shape;493;p79"/>
            <p:cNvSpPr/>
            <p:nvPr/>
          </p:nvSpPr>
          <p:spPr>
            <a:xfrm>
              <a:off x="4572001" y="7151419"/>
              <a:ext cx="3814353" cy="38689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4" name="Google Shape;494;p79"/>
            <p:cNvSpPr txBox="1"/>
            <p:nvPr/>
          </p:nvSpPr>
          <p:spPr>
            <a:xfrm>
              <a:off x="4755737" y="7955579"/>
              <a:ext cx="3446879" cy="28032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0160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32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You capture all the work that the client needs doing</a:t>
              </a:r>
              <a:endParaRPr/>
            </a:p>
          </p:txBody>
        </p:sp>
        <p:sp>
          <p:nvSpPr>
            <p:cNvPr id="495" name="Google Shape;495;p79"/>
            <p:cNvSpPr/>
            <p:nvPr/>
          </p:nvSpPr>
          <p:spPr>
            <a:xfrm>
              <a:off x="5865222" y="6459617"/>
              <a:ext cx="1227908" cy="1227908"/>
            </a:xfrm>
            <a:prstGeom prst="ellipse">
              <a:avLst/>
            </a:prstGeom>
            <a:solidFill>
              <a:schemeClr val="accent1"/>
            </a:solidFill>
            <a:ln cap="flat" cmpd="sng" w="571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6</a:t>
              </a:r>
              <a:endParaRPr/>
            </a:p>
          </p:txBody>
        </p:sp>
        <p:sp>
          <p:nvSpPr>
            <p:cNvPr id="496" name="Google Shape;496;p79"/>
            <p:cNvSpPr/>
            <p:nvPr/>
          </p:nvSpPr>
          <p:spPr>
            <a:xfrm>
              <a:off x="8386351" y="5677530"/>
              <a:ext cx="3814353" cy="5342843"/>
            </a:xfrm>
            <a:prstGeom prst="rect">
              <a:avLst/>
            </a:prstGeom>
            <a:solidFill>
              <a:srgbClr val="CB23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7" name="Google Shape;497;p79"/>
            <p:cNvSpPr txBox="1"/>
            <p:nvPr/>
          </p:nvSpPr>
          <p:spPr>
            <a:xfrm>
              <a:off x="8570087" y="6481691"/>
              <a:ext cx="3446879" cy="3525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0160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32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You charge a premium price for your service and clients love you for it</a:t>
              </a:r>
              <a:endParaRPr/>
            </a:p>
          </p:txBody>
        </p:sp>
        <p:sp>
          <p:nvSpPr>
            <p:cNvPr id="498" name="Google Shape;498;p79"/>
            <p:cNvSpPr/>
            <p:nvPr/>
          </p:nvSpPr>
          <p:spPr>
            <a:xfrm>
              <a:off x="9679572" y="4985729"/>
              <a:ext cx="1227908" cy="1227908"/>
            </a:xfrm>
            <a:prstGeom prst="ellipse">
              <a:avLst/>
            </a:prstGeom>
            <a:solidFill>
              <a:srgbClr val="CB2327"/>
            </a:solidFill>
            <a:ln cap="flat" cmpd="sng" w="571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7</a:t>
              </a:r>
              <a:endParaRPr/>
            </a:p>
          </p:txBody>
        </p:sp>
        <p:sp>
          <p:nvSpPr>
            <p:cNvPr id="499" name="Google Shape;499;p79"/>
            <p:cNvSpPr/>
            <p:nvPr/>
          </p:nvSpPr>
          <p:spPr>
            <a:xfrm>
              <a:off x="12200704" y="4448805"/>
              <a:ext cx="3814353" cy="6571568"/>
            </a:xfrm>
            <a:prstGeom prst="rect">
              <a:avLst/>
            </a:prstGeom>
            <a:solidFill>
              <a:srgbClr val="D6710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0" name="Google Shape;500;p79"/>
            <p:cNvSpPr txBox="1"/>
            <p:nvPr/>
          </p:nvSpPr>
          <p:spPr>
            <a:xfrm>
              <a:off x="12384440" y="5252966"/>
              <a:ext cx="3446879" cy="3525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0160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32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You receive loads of unsolicited referrals from your clients</a:t>
              </a:r>
              <a:endParaRPr/>
            </a:p>
          </p:txBody>
        </p:sp>
        <p:sp>
          <p:nvSpPr>
            <p:cNvPr id="501" name="Google Shape;501;p79"/>
            <p:cNvSpPr/>
            <p:nvPr/>
          </p:nvSpPr>
          <p:spPr>
            <a:xfrm>
              <a:off x="13493925" y="3757004"/>
              <a:ext cx="1227908" cy="1227908"/>
            </a:xfrm>
            <a:prstGeom prst="ellipse">
              <a:avLst/>
            </a:prstGeom>
            <a:solidFill>
              <a:srgbClr val="D6710C"/>
            </a:solidFill>
            <a:ln cap="flat" cmpd="sng" w="571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8</a:t>
              </a:r>
              <a:endParaRPr/>
            </a:p>
          </p:txBody>
        </p:sp>
        <p:sp>
          <p:nvSpPr>
            <p:cNvPr id="502" name="Google Shape;502;p79"/>
            <p:cNvSpPr/>
            <p:nvPr/>
          </p:nvSpPr>
          <p:spPr>
            <a:xfrm>
              <a:off x="16015055" y="3399451"/>
              <a:ext cx="3814353" cy="7620921"/>
            </a:xfrm>
            <a:prstGeom prst="rect">
              <a:avLst/>
            </a:prstGeom>
            <a:solidFill>
              <a:srgbClr val="F38B1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3" name="Google Shape;503;p79"/>
            <p:cNvSpPr txBox="1"/>
            <p:nvPr/>
          </p:nvSpPr>
          <p:spPr>
            <a:xfrm>
              <a:off x="16198791" y="4203613"/>
              <a:ext cx="3446879" cy="3525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0160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32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You have a process that’s mapped out step by step</a:t>
              </a:r>
              <a:endParaRPr/>
            </a:p>
          </p:txBody>
        </p:sp>
        <p:sp>
          <p:nvSpPr>
            <p:cNvPr id="504" name="Google Shape;504;p79"/>
            <p:cNvSpPr/>
            <p:nvPr/>
          </p:nvSpPr>
          <p:spPr>
            <a:xfrm>
              <a:off x="17308275" y="2707651"/>
              <a:ext cx="1227908" cy="1227908"/>
            </a:xfrm>
            <a:prstGeom prst="ellipse">
              <a:avLst/>
            </a:prstGeom>
            <a:solidFill>
              <a:srgbClr val="F38B1F"/>
            </a:solidFill>
            <a:ln cap="flat" cmpd="sng" w="571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9</a:t>
              </a:r>
              <a:endParaRPr/>
            </a:p>
          </p:txBody>
        </p:sp>
        <p:sp>
          <p:nvSpPr>
            <p:cNvPr id="505" name="Google Shape;505;p79"/>
            <p:cNvSpPr/>
            <p:nvPr/>
          </p:nvSpPr>
          <p:spPr>
            <a:xfrm>
              <a:off x="19817870" y="2393576"/>
              <a:ext cx="3814353" cy="8626797"/>
            </a:xfrm>
            <a:prstGeom prst="rect">
              <a:avLst/>
            </a:prstGeom>
            <a:solidFill>
              <a:srgbClr val="CA97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6" name="Google Shape;506;p79"/>
            <p:cNvSpPr txBox="1"/>
            <p:nvPr/>
          </p:nvSpPr>
          <p:spPr>
            <a:xfrm>
              <a:off x="20013141" y="3060087"/>
              <a:ext cx="3446879" cy="21928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10160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1" lang="en-US" sz="32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You confidently turn away work that isn’t right in your sweet spot</a:t>
              </a:r>
              <a:endParaRPr/>
            </a:p>
          </p:txBody>
        </p:sp>
        <p:sp>
          <p:nvSpPr>
            <p:cNvPr id="507" name="Google Shape;507;p79"/>
            <p:cNvSpPr/>
            <p:nvPr/>
          </p:nvSpPr>
          <p:spPr>
            <a:xfrm>
              <a:off x="21111091" y="1595089"/>
              <a:ext cx="1227908" cy="1227908"/>
            </a:xfrm>
            <a:prstGeom prst="ellipse">
              <a:avLst/>
            </a:prstGeom>
            <a:solidFill>
              <a:srgbClr val="CA9700"/>
            </a:solidFill>
            <a:ln cap="flat" cmpd="sng" w="57150">
              <a:solidFill>
                <a:schemeClr val="lt1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4000" u="none" cap="none" strike="noStrik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10</a:t>
              </a:r>
              <a:endParaRPr/>
            </a:p>
          </p:txBody>
        </p:sp>
      </p:grpSp>
      <p:sp>
        <p:nvSpPr>
          <p:cNvPr id="508" name="Google Shape;508;p79"/>
          <p:cNvSpPr txBox="1"/>
          <p:nvPr/>
        </p:nvSpPr>
        <p:spPr>
          <a:xfrm>
            <a:off x="1675965" y="1933364"/>
            <a:ext cx="10560859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40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You know your process really works when: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Google Shape;513;p80"/>
          <p:cNvPicPr preferRelativeResize="0"/>
          <p:nvPr/>
        </p:nvPicPr>
        <p:blipFill rotWithShape="1">
          <a:blip r:embed="rId3">
            <a:alphaModFix/>
          </a:blip>
          <a:srcRect b="0" l="11477" r="6068" t="0"/>
          <a:stretch/>
        </p:blipFill>
        <p:spPr>
          <a:xfrm>
            <a:off x="0" y="0"/>
            <a:ext cx="2437764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80"/>
          <p:cNvSpPr/>
          <p:nvPr/>
        </p:nvSpPr>
        <p:spPr>
          <a:xfrm>
            <a:off x="0" y="0"/>
            <a:ext cx="18435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rgbClr val="FFFFFF">
                  <a:alpha val="71372"/>
                </a:srgbClr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15" name="Google Shape;515;p8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6" name="Google Shape;516;p8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17" name="Google Shape;517;p80"/>
          <p:cNvSpPr/>
          <p:nvPr/>
        </p:nvSpPr>
        <p:spPr>
          <a:xfrm flipH="1">
            <a:off x="3784793" y="5450164"/>
            <a:ext cx="1828200" cy="1828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80"/>
          <p:cNvSpPr/>
          <p:nvPr/>
        </p:nvSpPr>
        <p:spPr>
          <a:xfrm>
            <a:off x="5612994" y="5450164"/>
            <a:ext cx="12085200" cy="1828200"/>
          </a:xfrm>
          <a:prstGeom prst="rect">
            <a:avLst/>
          </a:prstGeom>
          <a:solidFill>
            <a:srgbClr val="E3E3E1">
              <a:alpha val="4118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9" name="Google Shape;519;p80"/>
          <p:cNvSpPr txBox="1"/>
          <p:nvPr/>
        </p:nvSpPr>
        <p:spPr>
          <a:xfrm>
            <a:off x="5920346" y="5727157"/>
            <a:ext cx="11777700" cy="127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B0F10"/>
              </a:buClr>
              <a:buSzPts val="9600"/>
              <a:buFont typeface="Lato"/>
              <a:buNone/>
            </a:pPr>
            <a:r>
              <a:rPr b="1" i="1" lang="en-US" sz="9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 Initial </a:t>
            </a:r>
            <a:r>
              <a:rPr b="1" i="1" lang="en-US" sz="9600" u="none" cap="none" strike="noStrike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Contact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77700" cy="137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3"/>
          <p:cNvSpPr txBox="1"/>
          <p:nvPr/>
        </p:nvSpPr>
        <p:spPr>
          <a:xfrm>
            <a:off x="2708324" y="1311600"/>
            <a:ext cx="12626400" cy="277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 typeface="Lato"/>
              <a:buNone/>
            </a:pPr>
            <a:r>
              <a:rPr b="1" i="0" lang="en-US" sz="13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Review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r>
              <a:rPr b="0" i="1" lang="en-US" sz="8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Of Days 1, 2, 3</a:t>
            </a:r>
            <a:r>
              <a:rPr i="1" lang="en-US" sz="8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b="0" i="1" lang="en-US" sz="8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4, 5,</a:t>
            </a:r>
            <a:r>
              <a:rPr b="0" i="1" lang="en-US" sz="8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0" i="1" lang="en-US" sz="8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6, 7 &amp; 8</a:t>
            </a:r>
            <a:endParaRPr/>
          </a:p>
        </p:txBody>
      </p:sp>
      <p:cxnSp>
        <p:nvCxnSpPr>
          <p:cNvPr id="274" name="Google Shape;274;p6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275" name="Google Shape;275;p6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4" name="Google Shape;524;p81"/>
          <p:cNvPicPr preferRelativeResize="0"/>
          <p:nvPr/>
        </p:nvPicPr>
        <p:blipFill rotWithShape="1">
          <a:blip r:embed="rId3">
            <a:alphaModFix/>
          </a:blip>
          <a:srcRect b="0" l="0" r="10546" t="0"/>
          <a:stretch/>
        </p:blipFill>
        <p:spPr>
          <a:xfrm>
            <a:off x="6034850" y="0"/>
            <a:ext cx="18342801" cy="13697947"/>
          </a:xfrm>
          <a:prstGeom prst="rect">
            <a:avLst/>
          </a:prstGeom>
          <a:noFill/>
          <a:ln>
            <a:noFill/>
          </a:ln>
        </p:spPr>
      </p:pic>
      <p:sp>
        <p:nvSpPr>
          <p:cNvPr id="525" name="Google Shape;525;p81"/>
          <p:cNvSpPr/>
          <p:nvPr/>
        </p:nvSpPr>
        <p:spPr>
          <a:xfrm>
            <a:off x="4329954" y="0"/>
            <a:ext cx="13931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6" name="Google Shape;526;p81"/>
          <p:cNvSpPr/>
          <p:nvPr/>
        </p:nvSpPr>
        <p:spPr>
          <a:xfrm flipH="1">
            <a:off x="0" y="3045834"/>
            <a:ext cx="13258800" cy="14244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7" name="Google Shape;527;p81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First Contact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8" name="Google Shape;528;p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9" name="Google Shape;529;p81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530" name="Google Shape;530;p81"/>
          <p:cNvSpPr txBox="1"/>
          <p:nvPr/>
        </p:nvSpPr>
        <p:spPr>
          <a:xfrm>
            <a:off x="1675965" y="4725102"/>
            <a:ext cx="10749000" cy="4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To ascertain if the prospect meets your minimum criteria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If they do meet your minimum, to get them into your office for a first meeting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81"/>
          <p:cNvSpPr txBox="1"/>
          <p:nvPr/>
        </p:nvSpPr>
        <p:spPr>
          <a:xfrm>
            <a:off x="1675965" y="3248328"/>
            <a:ext cx="111543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What’s the purpose of the call?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6" name="Google Shape;536;p82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537" name="Google Shape;537;p8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538" name="Google Shape;538;p82"/>
          <p:cNvSpPr/>
          <p:nvPr/>
        </p:nvSpPr>
        <p:spPr>
          <a:xfrm flipH="1">
            <a:off x="4955420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9" name="Google Shape;539;p82"/>
          <p:cNvSpPr txBox="1"/>
          <p:nvPr/>
        </p:nvSpPr>
        <p:spPr>
          <a:xfrm>
            <a:off x="4835759" y="5093861"/>
            <a:ext cx="14554800" cy="292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0" i="1" lang="en-US" sz="115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First Contact </a:t>
            </a: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Screening</a:t>
            </a:r>
            <a:endParaRPr b="1" i="1" sz="115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0" name="Google Shape;540;p82"/>
          <p:cNvSpPr txBox="1"/>
          <p:nvPr/>
        </p:nvSpPr>
        <p:spPr>
          <a:xfrm>
            <a:off x="5775581" y="8695670"/>
            <a:ext cx="12794700" cy="90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0" i="1" lang="en-US" sz="6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&amp; New Client Screening Template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83"/>
          <p:cNvPicPr preferRelativeResize="0"/>
          <p:nvPr/>
        </p:nvPicPr>
        <p:blipFill rotWithShape="1">
          <a:blip r:embed="rId3">
            <a:alphaModFix/>
          </a:blip>
          <a:srcRect b="0" l="0" r="17985" t="0"/>
          <a:stretch/>
        </p:blipFill>
        <p:spPr>
          <a:xfrm>
            <a:off x="7500185" y="0"/>
            <a:ext cx="16877466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83"/>
          <p:cNvSpPr/>
          <p:nvPr/>
        </p:nvSpPr>
        <p:spPr>
          <a:xfrm>
            <a:off x="6120230" y="0"/>
            <a:ext cx="12997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7" name="Google Shape;547;p83"/>
          <p:cNvSpPr txBox="1"/>
          <p:nvPr/>
        </p:nvSpPr>
        <p:spPr>
          <a:xfrm>
            <a:off x="2392463" y="4808351"/>
            <a:ext cx="14192400" cy="24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0" i="1" lang="en-US" sz="9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What if they ask you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Arial"/>
              <a:buNone/>
            </a:pPr>
            <a:r>
              <a:rPr b="1" i="1" lang="en-US" sz="9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 fee question?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8" name="Google Shape;548;p83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549" name="Google Shape;549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83"/>
          <p:cNvSpPr/>
          <p:nvPr/>
        </p:nvSpPr>
        <p:spPr>
          <a:xfrm>
            <a:off x="2392463" y="7862976"/>
            <a:ext cx="11027700" cy="6666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0" i="1" lang="en-US" sz="5400" u="none" cap="none" strike="noStrike">
                <a:solidFill>
                  <a:srgbClr val="3A3B39"/>
                </a:solidFill>
                <a:latin typeface="Lato"/>
                <a:ea typeface="Lato"/>
                <a:cs typeface="Lato"/>
                <a:sym typeface="Lato"/>
              </a:rPr>
              <a:t>(The Question Of Fees doc)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5" name="Google Shape;555;p84"/>
          <p:cNvPicPr preferRelativeResize="0"/>
          <p:nvPr/>
        </p:nvPicPr>
        <p:blipFill rotWithShape="1">
          <a:blip r:embed="rId3">
            <a:alphaModFix/>
          </a:blip>
          <a:srcRect b="0" l="0" r="14994" t="0"/>
          <a:stretch/>
        </p:blipFill>
        <p:spPr>
          <a:xfrm>
            <a:off x="8451738" y="0"/>
            <a:ext cx="1594381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84"/>
          <p:cNvSpPr/>
          <p:nvPr/>
        </p:nvSpPr>
        <p:spPr>
          <a:xfrm>
            <a:off x="4222376" y="0"/>
            <a:ext cx="167013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7" name="Google Shape;557;p84"/>
          <p:cNvSpPr/>
          <p:nvPr/>
        </p:nvSpPr>
        <p:spPr>
          <a:xfrm>
            <a:off x="5633897" y="4338429"/>
            <a:ext cx="10771500" cy="51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0" i="0" lang="en-US" sz="7400" u="none" cap="none" strike="noStrike">
                <a:solidFill>
                  <a:srgbClr val="3A3B39"/>
                </a:solidFill>
                <a:latin typeface="Lato"/>
                <a:ea typeface="Lato"/>
                <a:cs typeface="Lato"/>
                <a:sym typeface="Lato"/>
              </a:rPr>
              <a:t>The aim is not to be deceptive,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1" i="0" lang="en-US" sz="7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but you don’t have enough information yet</a:t>
            </a:r>
            <a:br>
              <a:rPr b="1" i="0" lang="en-US" sz="7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</a:br>
            <a:endParaRPr b="1" i="0" sz="74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8" name="Google Shape;558;p84"/>
          <p:cNvSpPr/>
          <p:nvPr/>
        </p:nvSpPr>
        <p:spPr>
          <a:xfrm flipH="1">
            <a:off x="3114887" y="4312340"/>
            <a:ext cx="1819800" cy="1774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59" name="Google Shape;559;p84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560" name="Google Shape;560;p8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85"/>
          <p:cNvPicPr preferRelativeResize="0"/>
          <p:nvPr/>
        </p:nvPicPr>
        <p:blipFill rotWithShape="1">
          <a:blip r:embed="rId3">
            <a:alphaModFix/>
          </a:blip>
          <a:srcRect b="0" l="0" r="43722" t="0"/>
          <a:stretch/>
        </p:blipFill>
        <p:spPr>
          <a:xfrm>
            <a:off x="10664732" y="0"/>
            <a:ext cx="1371291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85"/>
          <p:cNvSpPr/>
          <p:nvPr/>
        </p:nvSpPr>
        <p:spPr>
          <a:xfrm>
            <a:off x="6120230" y="0"/>
            <a:ext cx="12997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7" name="Google Shape;567;p85"/>
          <p:cNvSpPr/>
          <p:nvPr/>
        </p:nvSpPr>
        <p:spPr>
          <a:xfrm>
            <a:off x="5633896" y="4338429"/>
            <a:ext cx="7759500" cy="51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0" i="0" lang="en-US" sz="7400" u="none" cap="none" strike="noStrike">
                <a:solidFill>
                  <a:srgbClr val="3A3B39"/>
                </a:solidFill>
                <a:latin typeface="Lato"/>
                <a:ea typeface="Lato"/>
                <a:cs typeface="Lato"/>
                <a:sym typeface="Lato"/>
              </a:rPr>
              <a:t>The aim of the first meeting is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1" i="0" lang="en-US" sz="7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to broaden the discussion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8" name="Google Shape;568;p85"/>
          <p:cNvSpPr/>
          <p:nvPr/>
        </p:nvSpPr>
        <p:spPr>
          <a:xfrm flipH="1">
            <a:off x="3114887" y="4312340"/>
            <a:ext cx="1819800" cy="1774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69" name="Google Shape;569;p85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570" name="Google Shape;570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Google Shape;575;p86"/>
          <p:cNvPicPr preferRelativeResize="0"/>
          <p:nvPr/>
        </p:nvPicPr>
        <p:blipFill rotWithShape="1">
          <a:blip r:embed="rId3">
            <a:alphaModFix/>
          </a:blip>
          <a:srcRect b="0" l="0" r="29333" t="0"/>
          <a:stretch/>
        </p:blipFill>
        <p:spPr>
          <a:xfrm>
            <a:off x="9833104" y="44578"/>
            <a:ext cx="14544547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86"/>
          <p:cNvSpPr/>
          <p:nvPr/>
        </p:nvSpPr>
        <p:spPr>
          <a:xfrm>
            <a:off x="7125416" y="0"/>
            <a:ext cx="12997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7" name="Google Shape;577;p86"/>
          <p:cNvSpPr/>
          <p:nvPr/>
        </p:nvSpPr>
        <p:spPr>
          <a:xfrm>
            <a:off x="5633895" y="4338429"/>
            <a:ext cx="10260600" cy="51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8100" lIns="38100" spcFirstLastPara="1" rIns="38100" wrap="square" tIns="381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0" i="0" lang="en-US" sz="7400" u="none" cap="none" strike="noStrike">
                <a:solidFill>
                  <a:srgbClr val="3A3B39"/>
                </a:solidFill>
                <a:latin typeface="Lato"/>
                <a:ea typeface="Lato"/>
                <a:cs typeface="Lato"/>
                <a:sym typeface="Lato"/>
              </a:rPr>
              <a:t>Prospective clients are not yet in a position to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400"/>
              <a:buFont typeface="Arial"/>
              <a:buNone/>
            </a:pPr>
            <a:r>
              <a:rPr b="1" i="0" lang="en-US" sz="74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understand anything of your value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8" name="Google Shape;578;p86"/>
          <p:cNvSpPr/>
          <p:nvPr/>
        </p:nvSpPr>
        <p:spPr>
          <a:xfrm flipH="1">
            <a:off x="3114887" y="4312340"/>
            <a:ext cx="1819800" cy="1774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n-US" sz="6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79" name="Google Shape;579;p86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580" name="Google Shape;580;p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87"/>
          <p:cNvPicPr preferRelativeResize="0"/>
          <p:nvPr/>
        </p:nvPicPr>
        <p:blipFill rotWithShape="1">
          <a:blip r:embed="rId3">
            <a:alphaModFix/>
          </a:blip>
          <a:srcRect b="0" l="0" r="6690" t="0"/>
          <a:stretch/>
        </p:blipFill>
        <p:spPr>
          <a:xfrm>
            <a:off x="5202658" y="-10484"/>
            <a:ext cx="1917499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6" name="Google Shape;586;p87"/>
          <p:cNvSpPr/>
          <p:nvPr/>
        </p:nvSpPr>
        <p:spPr>
          <a:xfrm>
            <a:off x="1979701" y="10482"/>
            <a:ext cx="200895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7" name="Google Shape;587;p87"/>
          <p:cNvSpPr/>
          <p:nvPr/>
        </p:nvSpPr>
        <p:spPr>
          <a:xfrm>
            <a:off x="1821617" y="-1"/>
            <a:ext cx="13149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88" name="Google Shape;588;p87"/>
          <p:cNvSpPr txBox="1"/>
          <p:nvPr/>
        </p:nvSpPr>
        <p:spPr>
          <a:xfrm>
            <a:off x="3123984" y="3452693"/>
            <a:ext cx="11640900" cy="57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0" i="1" lang="en-US" sz="8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There are </a:t>
            </a:r>
            <a:r>
              <a:rPr b="1" i="1" lang="en-US" sz="138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5%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b="0" i="1" lang="en-US" sz="80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of prospective clients that just have to know your fee before they come in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9" name="Google Shape;589;p87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590" name="Google Shape;590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5" name="Google Shape;595;p88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596" name="Google Shape;596;p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597" name="Google Shape;597;p88"/>
          <p:cNvSpPr/>
          <p:nvPr/>
        </p:nvSpPr>
        <p:spPr>
          <a:xfrm flipH="1">
            <a:off x="4955420" y="4787612"/>
            <a:ext cx="14435100" cy="3536400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98" name="Google Shape;598;p88"/>
          <p:cNvSpPr txBox="1"/>
          <p:nvPr/>
        </p:nvSpPr>
        <p:spPr>
          <a:xfrm>
            <a:off x="4835759" y="5487816"/>
            <a:ext cx="14554800" cy="213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600"/>
              <a:buFont typeface="Arial"/>
              <a:buNone/>
            </a:pPr>
            <a:r>
              <a:rPr b="0" i="1" lang="en-US" sz="16600" u="none" cap="none" strike="noStrike">
                <a:solidFill>
                  <a:srgbClr val="1B1B1A"/>
                </a:solidFill>
                <a:latin typeface="Lato"/>
                <a:ea typeface="Lato"/>
                <a:cs typeface="Lato"/>
                <a:sym typeface="Lato"/>
              </a:rPr>
              <a:t>Saying </a:t>
            </a:r>
            <a:r>
              <a:rPr b="1" i="1" lang="en-US" sz="166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‘No’</a:t>
            </a:r>
            <a:endParaRPr b="1" i="1" sz="16600" u="none" cap="none" strike="noStrike">
              <a:solidFill>
                <a:srgbClr val="CF2A2B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3" name="Google Shape;603;p89"/>
          <p:cNvPicPr preferRelativeResize="0"/>
          <p:nvPr/>
        </p:nvPicPr>
        <p:blipFill rotWithShape="1">
          <a:blip r:embed="rId3">
            <a:alphaModFix/>
          </a:blip>
          <a:srcRect b="0" l="0" r="15002" t="0"/>
          <a:stretch/>
        </p:blipFill>
        <p:spPr>
          <a:xfrm>
            <a:off x="7957178" y="164671"/>
            <a:ext cx="16439270" cy="1355133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p89"/>
          <p:cNvSpPr/>
          <p:nvPr/>
        </p:nvSpPr>
        <p:spPr>
          <a:xfrm>
            <a:off x="6316943" y="0"/>
            <a:ext cx="13931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5" name="Google Shape;605;p89"/>
          <p:cNvSpPr/>
          <p:nvPr/>
        </p:nvSpPr>
        <p:spPr>
          <a:xfrm flipH="1">
            <a:off x="0" y="3045834"/>
            <a:ext cx="132588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6" name="Google Shape;606;p89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First Meeting Skills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07" name="Google Shape;607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8" name="Google Shape;608;p89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09" name="Google Shape;609;p89"/>
          <p:cNvSpPr txBox="1"/>
          <p:nvPr/>
        </p:nvSpPr>
        <p:spPr>
          <a:xfrm>
            <a:off x="1675965" y="5516993"/>
            <a:ext cx="10749000" cy="455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Saves huge amounts of time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Helps with your positioning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Means you have your ‘tools of trade’ to hand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Lato"/>
              <a:buAutoNum type="arabicPeriod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You make more money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89"/>
          <p:cNvSpPr txBox="1"/>
          <p:nvPr/>
        </p:nvSpPr>
        <p:spPr>
          <a:xfrm>
            <a:off x="1675965" y="3490125"/>
            <a:ext cx="111543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Getting clients to come and see you in your office: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90"/>
          <p:cNvPicPr preferRelativeResize="0"/>
          <p:nvPr/>
        </p:nvPicPr>
        <p:blipFill rotWithShape="1">
          <a:blip r:embed="rId3">
            <a:alphaModFix/>
          </a:blip>
          <a:srcRect b="0" l="0" r="19987" t="0"/>
          <a:stretch/>
        </p:blipFill>
        <p:spPr>
          <a:xfrm>
            <a:off x="5127124" y="0"/>
            <a:ext cx="19250525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p90"/>
          <p:cNvSpPr/>
          <p:nvPr/>
        </p:nvSpPr>
        <p:spPr>
          <a:xfrm>
            <a:off x="4732156" y="0"/>
            <a:ext cx="171864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7" name="Google Shape;617;p90"/>
          <p:cNvSpPr/>
          <p:nvPr/>
        </p:nvSpPr>
        <p:spPr>
          <a:xfrm flipH="1">
            <a:off x="0" y="3045834"/>
            <a:ext cx="132588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18" name="Google Shape;618;p90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First Meeting Skills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9" name="Google Shape;619;p9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0" name="Google Shape;620;p90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21" name="Google Shape;621;p90"/>
          <p:cNvSpPr txBox="1"/>
          <p:nvPr/>
        </p:nvSpPr>
        <p:spPr>
          <a:xfrm>
            <a:off x="1675966" y="5162552"/>
            <a:ext cx="10372500" cy="58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Technology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Data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Research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Modelling tools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Paraplanners and administrators (your smart team)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90"/>
          <p:cNvSpPr txBox="1"/>
          <p:nvPr/>
        </p:nvSpPr>
        <p:spPr>
          <a:xfrm>
            <a:off x="1675965" y="3490125"/>
            <a:ext cx="111543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Your tools of trade are things like: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" name="Google Shape;280;p64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281" name="Google Shape;281;p64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64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283;p64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84" name="Google Shape;284;p6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64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Who do you serve? Why?</a:t>
            </a:r>
            <a:endParaRPr b="1" i="1" sz="8800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8800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What decisions flow from that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1" lang="en-US" sz="8800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clarity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and </a:t>
            </a:r>
            <a:r>
              <a:rPr b="1" i="1" lang="en-US" sz="8800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focus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b="1" i="1" sz="4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91"/>
          <p:cNvSpPr/>
          <p:nvPr/>
        </p:nvSpPr>
        <p:spPr>
          <a:xfrm>
            <a:off x="6316943" y="0"/>
            <a:ext cx="139311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8" name="Google Shape;628;p91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Effect On Profitability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29" name="Google Shape;629;p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30" name="Google Shape;630;p91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31" name="Google Shape;631;p91"/>
          <p:cNvSpPr txBox="1"/>
          <p:nvPr/>
        </p:nvSpPr>
        <p:spPr>
          <a:xfrm>
            <a:off x="1675965" y="10394850"/>
            <a:ext cx="13626900" cy="83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1" lang="en-US" sz="32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Source: FP Advance Business Fitness Report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32" name="Google Shape;632;p91"/>
          <p:cNvGraphicFramePr/>
          <p:nvPr/>
        </p:nvGraphicFramePr>
        <p:xfrm>
          <a:off x="2637187" y="43018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{20C9170D-4284-45B4-B448-DCA5BB4C6D3B}</a:tableStyleId>
              </a:tblPr>
              <a:tblGrid>
                <a:gridCol w="10719150"/>
                <a:gridCol w="4203575"/>
                <a:gridCol w="3993425"/>
              </a:tblGrid>
              <a:tr h="1319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lt1"/>
                          </a:solidFill>
                        </a:rPr>
                        <a:t>KEY VALUE DRIVER</a:t>
                      </a:r>
                      <a:endParaRPr sz="1400" u="none" cap="none" strike="noStrike"/>
                    </a:p>
                  </a:txBody>
                  <a:tcPr marT="91450" marB="91450" marR="121900" marL="121900" anchor="ctr">
                    <a:solidFill>
                      <a:srgbClr val="CF2A2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lt1"/>
                          </a:solidFill>
                        </a:rPr>
                        <a:t>PROFIT PER PRINCIPAL</a:t>
                      </a:r>
                      <a:endParaRPr sz="1400" u="none" cap="none" strike="noStrike"/>
                    </a:p>
                  </a:txBody>
                  <a:tcPr marT="91450" marB="91450" marR="121900" marL="121900" anchor="ctr">
                    <a:solidFill>
                      <a:srgbClr val="CF2A2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b="1" lang="en-US" sz="3600" u="none" cap="none" strike="noStrike">
                          <a:solidFill>
                            <a:schemeClr val="lt1"/>
                          </a:solidFill>
                        </a:rPr>
                        <a:t>INCREASE IN PROFIT</a:t>
                      </a:r>
                      <a:endParaRPr sz="1400" u="none" cap="none" strike="noStrike"/>
                    </a:p>
                  </a:txBody>
                  <a:tcPr marT="91450" marB="91450" marR="121900" marL="121900" anchor="ctr">
                    <a:solidFill>
                      <a:srgbClr val="CF2A2B"/>
                    </a:solidFill>
                  </a:tcPr>
                </a:tc>
              </a:tr>
              <a:tr h="30900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b="1" i="0" lang="en-US" sz="3600" u="none" cap="none" strike="noStrike">
                          <a:solidFill>
                            <a:srgbClr val="000000"/>
                          </a:solidFill>
                        </a:rPr>
                        <a:t>USE YOUR OFFICES</a:t>
                      </a:r>
                      <a:endParaRPr b="1" i="0" sz="3600" u="none" cap="none" strike="noStrike">
                        <a:solidFill>
                          <a:srgbClr val="000000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t/>
                      </a:r>
                      <a:endParaRPr b="1" sz="3600" u="none" cap="none" strike="noStrike"/>
                    </a:p>
                    <a:p>
                      <a:pPr indent="-457200" lvl="0" marL="457200" marR="0" rtl="0"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</a:rPr>
                        <a:t>Less than 50% of meetings on-site</a:t>
                      </a:r>
                      <a:endParaRPr sz="1400" u="none" cap="none" strike="noStrike"/>
                    </a:p>
                    <a:p>
                      <a:pPr indent="-400050" lvl="0" marL="457200" marR="0" rtl="0"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None/>
                      </a:pPr>
                      <a:r>
                        <a:t/>
                      </a:r>
                      <a:endParaRPr b="0" i="0" sz="3600" u="none" cap="none" strike="noStrike">
                        <a:solidFill>
                          <a:srgbClr val="000000"/>
                        </a:solidFill>
                      </a:endParaRPr>
                    </a:p>
                    <a:p>
                      <a:pPr indent="-457200" lvl="0" marL="457200" marR="0" rtl="0" algn="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900"/>
                        <a:buFont typeface="Arial"/>
                        <a:buChar char="•"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</a:rPr>
                        <a:t>More than 50% of meetings on-site</a:t>
                      </a:r>
                      <a:endParaRPr sz="1400" u="none" cap="none" strike="noStrike"/>
                    </a:p>
                  </a:txBody>
                  <a:tcPr marT="91450" marB="91450" marR="121900" marL="121900">
                    <a:solidFill>
                      <a:srgbClr val="FFF2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</a:rPr>
                        <a:t>£78,841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t/>
                      </a:r>
                      <a:endParaRPr b="0" i="0" sz="3600" u="none" cap="none" strike="noStrike">
                        <a:solidFill>
                          <a:srgbClr val="000000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</a:rPr>
                        <a:t>£128,717</a:t>
                      </a:r>
                      <a:endParaRPr sz="1400" u="none" cap="none" strike="noStrike"/>
                    </a:p>
                  </a:txBody>
                  <a:tcPr marT="91450" marB="91450" marR="121900" marL="121900">
                    <a:solidFill>
                      <a:srgbClr val="FFF2C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t/>
                      </a:r>
                      <a:endParaRPr sz="36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</a:rPr>
                        <a:t>-</a:t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t/>
                      </a:r>
                      <a:endParaRPr b="0" i="0" sz="3600" u="none" cap="none" strike="noStrike">
                        <a:solidFill>
                          <a:srgbClr val="000000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3600"/>
                        <a:buFont typeface="Helvetica Neue"/>
                        <a:buNone/>
                      </a:pPr>
                      <a:r>
                        <a:rPr b="0" i="0" lang="en-US" sz="3600" u="none" cap="none" strike="noStrike">
                          <a:solidFill>
                            <a:srgbClr val="000000"/>
                          </a:solidFill>
                        </a:rPr>
                        <a:t>63%</a:t>
                      </a:r>
                      <a:endParaRPr sz="1400" u="none" cap="none" strike="noStrike"/>
                    </a:p>
                  </a:txBody>
                  <a:tcPr marT="91450" marB="91450" marR="121900" marL="121900">
                    <a:solidFill>
                      <a:srgbClr val="FFF2C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Google Shape;637;p9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77650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92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rgbClr val="000000">
              <a:alpha val="603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39" name="Google Shape;639;p92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640" name="Google Shape;640;p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92"/>
          <p:cNvSpPr txBox="1"/>
          <p:nvPr/>
        </p:nvSpPr>
        <p:spPr>
          <a:xfrm>
            <a:off x="4895569" y="3606061"/>
            <a:ext cx="14554800" cy="60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1" lang="en-US" sz="7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How do I get people to come and see me when I’ve always gone to them?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t/>
            </a:r>
            <a:endParaRPr b="0" i="1" sz="6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Surely they’ll just say ‘no’, dump me and go to another adviser.</a:t>
            </a:r>
            <a:br>
              <a:rPr b="0" i="1" lang="en-US" sz="6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endParaRPr b="1" i="1" sz="6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2" name="Google Shape;642;p92"/>
          <p:cNvSpPr txBox="1"/>
          <p:nvPr/>
        </p:nvSpPr>
        <p:spPr>
          <a:xfrm>
            <a:off x="15455759" y="8493417"/>
            <a:ext cx="1968300" cy="36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700"/>
              <a:buFont typeface="Arial"/>
              <a:buNone/>
            </a:pPr>
            <a:r>
              <a:rPr b="0" i="1" lang="en-US" sz="28700" u="none" cap="none" strike="noStrike">
                <a:solidFill>
                  <a:srgbClr val="565755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b="0" i="1" sz="23900" u="none" cap="none" strike="noStrike">
              <a:solidFill>
                <a:srgbClr val="565755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3" name="Google Shape;643;p92"/>
          <p:cNvSpPr txBox="1"/>
          <p:nvPr/>
        </p:nvSpPr>
        <p:spPr>
          <a:xfrm>
            <a:off x="2698188" y="2654658"/>
            <a:ext cx="1968300" cy="36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700"/>
              <a:buFont typeface="Arial"/>
              <a:buNone/>
            </a:pPr>
            <a:r>
              <a:rPr b="0" i="1" lang="en-US" sz="28700" u="none" cap="none" strike="noStrike">
                <a:solidFill>
                  <a:srgbClr val="565755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endParaRPr b="0" i="1" sz="23900" u="none" cap="none" strike="noStrike">
              <a:solidFill>
                <a:srgbClr val="565755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8" name="Google Shape;648;p93"/>
          <p:cNvPicPr preferRelativeResize="0"/>
          <p:nvPr/>
        </p:nvPicPr>
        <p:blipFill rotWithShape="1">
          <a:blip r:embed="rId3">
            <a:alphaModFix/>
          </a:blip>
          <a:srcRect b="0" l="0" r="0" t="15994"/>
          <a:stretch/>
        </p:blipFill>
        <p:spPr>
          <a:xfrm>
            <a:off x="-138301" y="0"/>
            <a:ext cx="24515949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93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rgbClr val="000000">
              <a:alpha val="603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50" name="Google Shape;650;p93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651" name="Google Shape;651;p9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93"/>
          <p:cNvSpPr txBox="1"/>
          <p:nvPr/>
        </p:nvSpPr>
        <p:spPr>
          <a:xfrm>
            <a:off x="4666479" y="3126796"/>
            <a:ext cx="14554800" cy="600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1" lang="en-US" sz="7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Have you seen my office?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1" lang="en-US" sz="7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It’s not quite fit for purpose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t/>
            </a:r>
            <a:endParaRPr b="0" i="1" sz="60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0" i="1" lang="en-US" sz="6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it’s alright for me and my staff to work somewhere pretty average, but I wouldn’t want my clients coming in here.</a:t>
            </a:r>
            <a:endParaRPr b="0" i="1" sz="54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3" name="Google Shape;653;p93"/>
          <p:cNvSpPr txBox="1"/>
          <p:nvPr/>
        </p:nvSpPr>
        <p:spPr>
          <a:xfrm>
            <a:off x="17252948" y="8629627"/>
            <a:ext cx="1968300" cy="36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700"/>
              <a:buFont typeface="Arial"/>
              <a:buNone/>
            </a:pPr>
            <a:r>
              <a:rPr b="0" i="1" lang="en-US" sz="28700" u="none" cap="none" strike="noStrike">
                <a:solidFill>
                  <a:srgbClr val="ABACA9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b="0" i="1" sz="23900" u="none" cap="none" strike="noStrike">
              <a:solidFill>
                <a:srgbClr val="ABACA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54" name="Google Shape;654;p93"/>
          <p:cNvSpPr txBox="1"/>
          <p:nvPr/>
        </p:nvSpPr>
        <p:spPr>
          <a:xfrm>
            <a:off x="3587855" y="2604216"/>
            <a:ext cx="1968300" cy="36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700"/>
              <a:buFont typeface="Arial"/>
              <a:buNone/>
            </a:pPr>
            <a:r>
              <a:rPr b="0" i="1" lang="en-US" sz="28700" u="none" cap="none" strike="noStrike">
                <a:solidFill>
                  <a:srgbClr val="ABACA9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endParaRPr b="0" i="1" sz="23900" u="none" cap="none" strike="noStrike">
              <a:solidFill>
                <a:srgbClr val="ABACA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9" name="Google Shape;659;p94"/>
          <p:cNvPicPr preferRelativeResize="0"/>
          <p:nvPr/>
        </p:nvPicPr>
        <p:blipFill rotWithShape="1">
          <a:blip r:embed="rId3">
            <a:alphaModFix/>
          </a:blip>
          <a:srcRect b="6078" l="0" r="0" t="9618"/>
          <a:stretch/>
        </p:blipFill>
        <p:spPr>
          <a:xfrm>
            <a:off x="0" y="-10381"/>
            <a:ext cx="24377647" cy="13688281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94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rgbClr val="000000">
              <a:alpha val="6039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661" name="Google Shape;661;p94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662" name="Google Shape;662;p9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94"/>
          <p:cNvSpPr txBox="1"/>
          <p:nvPr/>
        </p:nvSpPr>
        <p:spPr>
          <a:xfrm>
            <a:off x="4666479" y="3911628"/>
            <a:ext cx="14554800" cy="4431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0" i="1" lang="en-US" sz="7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 like driving all over the countryside</a:t>
            </a:r>
            <a:r>
              <a:rPr b="1" i="1" lang="en-US" sz="7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.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</a:pPr>
            <a:r>
              <a:rPr b="1" i="1" lang="en-US" sz="13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It’s fun.</a:t>
            </a:r>
            <a:endParaRPr b="0" i="1" sz="8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4" name="Google Shape;664;p94"/>
          <p:cNvSpPr txBox="1"/>
          <p:nvPr/>
        </p:nvSpPr>
        <p:spPr>
          <a:xfrm>
            <a:off x="14776448" y="6466619"/>
            <a:ext cx="1968300" cy="36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700"/>
              <a:buFont typeface="Arial"/>
              <a:buNone/>
            </a:pPr>
            <a:r>
              <a:rPr b="0" i="1" lang="en-US" sz="28700" u="none" cap="none" strike="noStrike">
                <a:solidFill>
                  <a:srgbClr val="ABACA9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b="0" i="1" sz="23900" u="none" cap="none" strike="noStrike">
              <a:solidFill>
                <a:srgbClr val="ABACA9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65" name="Google Shape;665;p94"/>
          <p:cNvSpPr txBox="1"/>
          <p:nvPr/>
        </p:nvSpPr>
        <p:spPr>
          <a:xfrm>
            <a:off x="2990079" y="3417941"/>
            <a:ext cx="1968300" cy="362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700"/>
              <a:buFont typeface="Arial"/>
              <a:buNone/>
            </a:pPr>
            <a:r>
              <a:rPr b="0" i="1" lang="en-US" sz="28700" u="none" cap="none" strike="noStrike">
                <a:solidFill>
                  <a:srgbClr val="ABACA9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endParaRPr b="0" i="1" sz="23900" u="none" cap="none" strike="noStrike">
              <a:solidFill>
                <a:srgbClr val="ABACA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95"/>
          <p:cNvPicPr preferRelativeResize="0"/>
          <p:nvPr/>
        </p:nvPicPr>
        <p:blipFill rotWithShape="1">
          <a:blip r:embed="rId3">
            <a:alphaModFix/>
          </a:blip>
          <a:srcRect b="0" l="0" r="11205" t="0"/>
          <a:stretch/>
        </p:blipFill>
        <p:spPr>
          <a:xfrm>
            <a:off x="8029975" y="0"/>
            <a:ext cx="16347676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95"/>
          <p:cNvSpPr/>
          <p:nvPr/>
        </p:nvSpPr>
        <p:spPr>
          <a:xfrm>
            <a:off x="8029975" y="0"/>
            <a:ext cx="94338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72" name="Google Shape;672;p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3" name="Google Shape;673;p9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74" name="Google Shape;674;p95"/>
          <p:cNvSpPr txBox="1"/>
          <p:nvPr/>
        </p:nvSpPr>
        <p:spPr>
          <a:xfrm>
            <a:off x="2935723" y="4049714"/>
            <a:ext cx="14133000" cy="36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0" i="1" lang="en-US" sz="8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How do you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get clients to come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0" i="1" lang="en-US" sz="8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and see you in your office?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9" name="Google Shape;679;p96"/>
          <p:cNvPicPr preferRelativeResize="0"/>
          <p:nvPr/>
        </p:nvPicPr>
        <p:blipFill rotWithShape="1">
          <a:blip r:embed="rId3">
            <a:alphaModFix/>
          </a:blip>
          <a:srcRect b="0" l="0" r="16457" t="0"/>
          <a:stretch/>
        </p:blipFill>
        <p:spPr>
          <a:xfrm>
            <a:off x="8275902" y="0"/>
            <a:ext cx="1610174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96"/>
          <p:cNvSpPr/>
          <p:nvPr/>
        </p:nvSpPr>
        <p:spPr>
          <a:xfrm>
            <a:off x="4192011" y="0"/>
            <a:ext cx="116205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81" name="Google Shape;681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2" name="Google Shape;682;p9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83" name="Google Shape;683;p96"/>
          <p:cNvSpPr txBox="1"/>
          <p:nvPr/>
        </p:nvSpPr>
        <p:spPr>
          <a:xfrm>
            <a:off x="2935723" y="4049714"/>
            <a:ext cx="14133000" cy="36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500"/>
              <a:buFont typeface="Arial"/>
              <a:buNone/>
            </a:pPr>
            <a:r>
              <a:rPr b="1" i="1" lang="en-US" sz="11500" u="none" cap="none" strike="noStrike">
                <a:solidFill>
                  <a:srgbClr val="CF2A2B"/>
                </a:solidFill>
                <a:latin typeface="Lato"/>
                <a:ea typeface="Lato"/>
                <a:cs typeface="Lato"/>
                <a:sym typeface="Lato"/>
              </a:rPr>
              <a:t>By asking them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b="0" i="1" lang="en-US" sz="8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to come and see you.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8" name="Google Shape;688;p9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63128" y="0"/>
            <a:ext cx="1948928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97"/>
          <p:cNvSpPr/>
          <p:nvPr/>
        </p:nvSpPr>
        <p:spPr>
          <a:xfrm>
            <a:off x="4732155" y="0"/>
            <a:ext cx="1520760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176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0" name="Google Shape;690;p97"/>
          <p:cNvSpPr/>
          <p:nvPr/>
        </p:nvSpPr>
        <p:spPr>
          <a:xfrm flipH="1">
            <a:off x="0" y="3045834"/>
            <a:ext cx="13258800" cy="19002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1" name="Google Shape;691;p97"/>
          <p:cNvSpPr txBox="1"/>
          <p:nvPr/>
        </p:nvSpPr>
        <p:spPr>
          <a:xfrm>
            <a:off x="1675965" y="1434003"/>
            <a:ext cx="17544900" cy="9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First Meeting Skills</a:t>
            </a:r>
            <a:endParaRPr b="1" i="0" sz="34400" u="none" cap="none" strike="noStrike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92" name="Google Shape;692;p9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93" name="Google Shape;693;p97"/>
          <p:cNvCxnSpPr/>
          <p:nvPr/>
        </p:nvCxnSpPr>
        <p:spPr>
          <a:xfrm>
            <a:off x="4966969" y="12917512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694" name="Google Shape;694;p97"/>
          <p:cNvSpPr txBox="1"/>
          <p:nvPr/>
        </p:nvSpPr>
        <p:spPr>
          <a:xfrm>
            <a:off x="1675966" y="5162552"/>
            <a:ext cx="10372500" cy="58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91440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Rent some by-the-hour or by-the-day office space in London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Alternatively, get clients to come to you and make a day of it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914400" lvl="0" marL="914400" marR="0" rtl="0" algn="l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For your best clients maybe take them to lunch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5" name="Google Shape;695;p97"/>
          <p:cNvSpPr txBox="1"/>
          <p:nvPr/>
        </p:nvSpPr>
        <p:spPr>
          <a:xfrm>
            <a:off x="1675965" y="3490125"/>
            <a:ext cx="11154300" cy="101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If you have clients in multiple cities: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98"/>
          <p:cNvSpPr/>
          <p:nvPr/>
        </p:nvSpPr>
        <p:spPr>
          <a:xfrm>
            <a:off x="6607276" y="0"/>
            <a:ext cx="1286594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1" name="Google Shape;701;p98"/>
          <p:cNvSpPr txBox="1"/>
          <p:nvPr/>
        </p:nvSpPr>
        <p:spPr>
          <a:xfrm>
            <a:off x="1675965" y="1434003"/>
            <a:ext cx="17544800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First Meeting Skills</a:t>
            </a:r>
            <a:endParaRPr/>
          </a:p>
        </p:txBody>
      </p:sp>
      <p:pic>
        <p:nvPicPr>
          <p:cNvPr id="702" name="Google Shape;702;p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3" name="Google Shape;703;p98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04" name="Google Shape;704;p98"/>
          <p:cNvSpPr txBox="1"/>
          <p:nvPr/>
        </p:nvSpPr>
        <p:spPr>
          <a:xfrm>
            <a:off x="5329442" y="8228307"/>
            <a:ext cx="3708117" cy="907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George Kinder</a:t>
            </a:r>
            <a:endParaRPr/>
          </a:p>
        </p:txBody>
      </p:sp>
      <p:sp>
        <p:nvSpPr>
          <p:cNvPr id="705" name="Google Shape;705;p98"/>
          <p:cNvSpPr/>
          <p:nvPr/>
        </p:nvSpPr>
        <p:spPr>
          <a:xfrm flipH="1">
            <a:off x="0" y="2831359"/>
            <a:ext cx="11779625" cy="1591894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6" name="Google Shape;706;p98"/>
          <p:cNvSpPr/>
          <p:nvPr/>
        </p:nvSpPr>
        <p:spPr>
          <a:xfrm>
            <a:off x="1675965" y="2970620"/>
            <a:ext cx="11015073" cy="1313372"/>
          </a:xfrm>
          <a:prstGeom prst="rect">
            <a:avLst/>
          </a:prstGeom>
          <a:noFill/>
          <a:ln>
            <a:noFill/>
          </a:ln>
        </p:spPr>
        <p:txBody>
          <a:bodyPr anchorCtr="0" anchor="ctr" bIns="38100" lIns="38100" spcFirstLastPara="1" rIns="38100" wrap="square" tIns="381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4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Check out the gurus:</a:t>
            </a:r>
            <a:endParaRPr/>
          </a:p>
        </p:txBody>
      </p:sp>
      <p:pic>
        <p:nvPicPr>
          <p:cNvPr id="707" name="Google Shape;707;p98"/>
          <p:cNvPicPr preferRelativeResize="0"/>
          <p:nvPr/>
        </p:nvPicPr>
        <p:blipFill rotWithShape="1">
          <a:blip r:embed="rId4">
            <a:alphaModFix/>
          </a:blip>
          <a:srcRect b="0" l="32389" r="13166" t="0"/>
          <a:stretch/>
        </p:blipFill>
        <p:spPr>
          <a:xfrm>
            <a:off x="5845830" y="5425246"/>
            <a:ext cx="2351469" cy="23754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327372" y="5465605"/>
            <a:ext cx="2238375" cy="2371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76473" y="5465605"/>
            <a:ext cx="2371725" cy="2371725"/>
          </a:xfrm>
          <a:prstGeom prst="rect">
            <a:avLst/>
          </a:prstGeom>
          <a:noFill/>
          <a:ln>
            <a:noFill/>
          </a:ln>
        </p:spPr>
      </p:pic>
      <p:sp>
        <p:nvSpPr>
          <p:cNvPr id="710" name="Google Shape;710;p98"/>
          <p:cNvSpPr txBox="1"/>
          <p:nvPr/>
        </p:nvSpPr>
        <p:spPr>
          <a:xfrm>
            <a:off x="9908278" y="8228307"/>
            <a:ext cx="3708117" cy="907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Bill Bachrach</a:t>
            </a:r>
            <a:endParaRPr b="0" i="1" sz="40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11" name="Google Shape;711;p98"/>
          <p:cNvSpPr txBox="1"/>
          <p:nvPr/>
        </p:nvSpPr>
        <p:spPr>
          <a:xfrm>
            <a:off x="14592500" y="8228307"/>
            <a:ext cx="3708117" cy="90776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0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Maria Nemeth</a:t>
            </a: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" name="Google Shape;716;p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55700" y="0"/>
            <a:ext cx="19866302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717" name="Google Shape;717;p99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lt1">
              <a:alpha val="851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718" name="Google Shape;718;p9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719" name="Google Shape;719;p9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0" name="Google Shape;720;p99"/>
          <p:cNvGrpSpPr/>
          <p:nvPr/>
        </p:nvGrpSpPr>
        <p:grpSpPr>
          <a:xfrm>
            <a:off x="5922583" y="5322867"/>
            <a:ext cx="12532500" cy="3070200"/>
            <a:chOff x="5759423" y="4856260"/>
            <a:chExt cx="12532500" cy="3070200"/>
          </a:xfrm>
        </p:grpSpPr>
        <p:sp>
          <p:nvSpPr>
            <p:cNvPr id="721" name="Google Shape;721;p99"/>
            <p:cNvSpPr/>
            <p:nvPr/>
          </p:nvSpPr>
          <p:spPr>
            <a:xfrm flipH="1">
              <a:off x="5759423" y="4856260"/>
              <a:ext cx="12532500" cy="3070200"/>
            </a:xfrm>
            <a:custGeom>
              <a:rect b="b" l="l" r="r" t="t"/>
              <a:pathLst>
                <a:path extrusionOk="0" h="120000" w="120000">
                  <a:moveTo>
                    <a:pt x="118926" y="4642"/>
                  </a:moveTo>
                  <a:lnTo>
                    <a:pt x="118926" y="59857"/>
                  </a:lnTo>
                  <a:lnTo>
                    <a:pt x="118926" y="115073"/>
                  </a:lnTo>
                  <a:lnTo>
                    <a:pt x="1073" y="115073"/>
                  </a:lnTo>
                  <a:lnTo>
                    <a:pt x="1073" y="4642"/>
                  </a:lnTo>
                  <a:close/>
                  <a:moveTo>
                    <a:pt x="119999" y="0"/>
                  </a:moveTo>
                  <a:lnTo>
                    <a:pt x="0" y="0"/>
                  </a:lnTo>
                  <a:lnTo>
                    <a:pt x="0" y="120000"/>
                  </a:lnTo>
                  <a:lnTo>
                    <a:pt x="119999" y="120000"/>
                  </a:lnTo>
                  <a:lnTo>
                    <a:pt x="119999" y="60000"/>
                  </a:lnTo>
                  <a:close/>
                </a:path>
              </a:pathLst>
            </a:custGeom>
            <a:gradFill>
              <a:gsLst>
                <a:gs pos="0">
                  <a:srgbClr val="F08420"/>
                </a:gs>
                <a:gs pos="46000">
                  <a:srgbClr val="DB4927"/>
                </a:gs>
                <a:gs pos="100000">
                  <a:srgbClr val="CD252C"/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Lato"/>
                <a:buNone/>
              </a:pPr>
              <a:r>
                <a:t/>
              </a:r>
              <a:endParaRPr b="1" i="0" sz="4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722" name="Google Shape;722;p99"/>
            <p:cNvSpPr txBox="1"/>
            <p:nvPr/>
          </p:nvSpPr>
          <p:spPr>
            <a:xfrm>
              <a:off x="5906691" y="5668117"/>
              <a:ext cx="12237900" cy="144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8800"/>
                <a:buFont typeface="Lato"/>
                <a:buNone/>
              </a:pPr>
              <a:r>
                <a:rPr b="1" i="1" lang="en-US" sz="8800" u="none" cap="none" strike="noStrike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What’s the aim of the First Meeting?</a:t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6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p100"/>
          <p:cNvPicPr preferRelativeResize="0"/>
          <p:nvPr/>
        </p:nvPicPr>
        <p:blipFill rotWithShape="1">
          <a:blip r:embed="rId3">
            <a:alphaModFix/>
          </a:blip>
          <a:srcRect b="0" l="0" r="0" t="12687"/>
          <a:stretch/>
        </p:blipFill>
        <p:spPr>
          <a:xfrm>
            <a:off x="11936797" y="0"/>
            <a:ext cx="1244085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00"/>
          <p:cNvSpPr/>
          <p:nvPr/>
        </p:nvSpPr>
        <p:spPr>
          <a:xfrm>
            <a:off x="2906335" y="0"/>
            <a:ext cx="1806592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29" name="Google Shape;729;p10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0" name="Google Shape;730;p100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31" name="Google Shape;731;p100"/>
          <p:cNvSpPr/>
          <p:nvPr/>
        </p:nvSpPr>
        <p:spPr>
          <a:xfrm flipH="1">
            <a:off x="3138790" y="5194140"/>
            <a:ext cx="2439641" cy="2439641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/>
          </a:p>
        </p:txBody>
      </p:sp>
      <p:sp>
        <p:nvSpPr>
          <p:cNvPr id="732" name="Google Shape;732;p100"/>
          <p:cNvSpPr/>
          <p:nvPr/>
        </p:nvSpPr>
        <p:spPr>
          <a:xfrm>
            <a:off x="5578431" y="5194140"/>
            <a:ext cx="12237621" cy="2439641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33" name="Google Shape;733;p100"/>
          <p:cNvSpPr txBox="1"/>
          <p:nvPr/>
        </p:nvSpPr>
        <p:spPr>
          <a:xfrm>
            <a:off x="5810887" y="5194141"/>
            <a:ext cx="11415230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For you to understand something of the client’s issues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5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291" name="Google Shape;291;p65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292;p65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293;p65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4" name="Google Shape;294;p6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65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Have you refined or tweaked your </a:t>
            </a:r>
            <a:r>
              <a:rPr b="1" i="1" lang="en-US" sz="8800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service proposition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? To what effect?</a:t>
            </a:r>
            <a:endParaRPr b="1" i="1" sz="4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01"/>
          <p:cNvPicPr preferRelativeResize="0"/>
          <p:nvPr/>
        </p:nvPicPr>
        <p:blipFill rotWithShape="1">
          <a:blip r:embed="rId3">
            <a:alphaModFix/>
          </a:blip>
          <a:srcRect b="0" l="17834" r="0" t="0"/>
          <a:stretch/>
        </p:blipFill>
        <p:spPr>
          <a:xfrm flipH="1">
            <a:off x="7073898" y="46313"/>
            <a:ext cx="17259796" cy="13669687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101"/>
          <p:cNvSpPr/>
          <p:nvPr/>
        </p:nvSpPr>
        <p:spPr>
          <a:xfrm>
            <a:off x="2906335" y="0"/>
            <a:ext cx="13936323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40" name="Google Shape;740;p1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1" name="Google Shape;741;p101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42" name="Google Shape;742;p101"/>
          <p:cNvSpPr/>
          <p:nvPr/>
        </p:nvSpPr>
        <p:spPr>
          <a:xfrm flipH="1">
            <a:off x="3138790" y="5194140"/>
            <a:ext cx="2439641" cy="2439641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2</a:t>
            </a:r>
            <a:endParaRPr/>
          </a:p>
        </p:txBody>
      </p:sp>
      <p:sp>
        <p:nvSpPr>
          <p:cNvPr id="743" name="Google Shape;743;p101"/>
          <p:cNvSpPr/>
          <p:nvPr/>
        </p:nvSpPr>
        <p:spPr>
          <a:xfrm>
            <a:off x="5578431" y="5194140"/>
            <a:ext cx="13467989" cy="2439641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4" name="Google Shape;744;p101"/>
          <p:cNvSpPr txBox="1"/>
          <p:nvPr/>
        </p:nvSpPr>
        <p:spPr>
          <a:xfrm>
            <a:off x="5810886" y="5194141"/>
            <a:ext cx="13235536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For the client to understand what the real issues are that they face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5" name="Google Shape;745;p101"/>
          <p:cNvSpPr txBox="1"/>
          <p:nvPr/>
        </p:nvSpPr>
        <p:spPr>
          <a:xfrm>
            <a:off x="5810886" y="7869755"/>
            <a:ext cx="9763412" cy="1421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(which may not be what they came to see you about in the first place)</a:t>
            </a:r>
            <a:endParaRPr b="0" i="1" sz="44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0" name="Google Shape;750;p102"/>
          <p:cNvPicPr preferRelativeResize="0"/>
          <p:nvPr/>
        </p:nvPicPr>
        <p:blipFill rotWithShape="1">
          <a:blip r:embed="rId3">
            <a:alphaModFix/>
          </a:blip>
          <a:srcRect b="0" l="0" r="30165" t="0"/>
          <a:stretch/>
        </p:blipFill>
        <p:spPr>
          <a:xfrm>
            <a:off x="10026712" y="0"/>
            <a:ext cx="1435093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51" name="Google Shape;751;p102"/>
          <p:cNvSpPr/>
          <p:nvPr/>
        </p:nvSpPr>
        <p:spPr>
          <a:xfrm>
            <a:off x="2906335" y="0"/>
            <a:ext cx="1965869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52" name="Google Shape;752;p1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3" name="Google Shape;753;p102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54" name="Google Shape;754;p102"/>
          <p:cNvSpPr/>
          <p:nvPr/>
        </p:nvSpPr>
        <p:spPr>
          <a:xfrm flipH="1">
            <a:off x="3138790" y="5194140"/>
            <a:ext cx="2439641" cy="2439641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endParaRPr/>
          </a:p>
        </p:txBody>
      </p:sp>
      <p:sp>
        <p:nvSpPr>
          <p:cNvPr id="755" name="Google Shape;755;p102"/>
          <p:cNvSpPr/>
          <p:nvPr/>
        </p:nvSpPr>
        <p:spPr>
          <a:xfrm>
            <a:off x="5578431" y="5194140"/>
            <a:ext cx="13467989" cy="2439641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56" name="Google Shape;756;p102"/>
          <p:cNvSpPr txBox="1"/>
          <p:nvPr/>
        </p:nvSpPr>
        <p:spPr>
          <a:xfrm>
            <a:off x="5810887" y="5194141"/>
            <a:ext cx="11798688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To demonstrate to the client they’ve come to the right place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103"/>
          <p:cNvPicPr preferRelativeResize="0"/>
          <p:nvPr/>
        </p:nvPicPr>
        <p:blipFill rotWithShape="1">
          <a:blip r:embed="rId3">
            <a:alphaModFix/>
          </a:blip>
          <a:srcRect b="0" l="0" r="26156" t="0"/>
          <a:stretch/>
        </p:blipFill>
        <p:spPr>
          <a:xfrm>
            <a:off x="8198793" y="0"/>
            <a:ext cx="1617941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2" name="Google Shape;762;p103"/>
          <p:cNvSpPr/>
          <p:nvPr/>
        </p:nvSpPr>
        <p:spPr>
          <a:xfrm>
            <a:off x="7492181" y="0"/>
            <a:ext cx="102088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63" name="Google Shape;763;p10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4" name="Google Shape;764;p103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65" name="Google Shape;765;p103"/>
          <p:cNvSpPr/>
          <p:nvPr/>
        </p:nvSpPr>
        <p:spPr>
          <a:xfrm flipH="1">
            <a:off x="3138790" y="5194140"/>
            <a:ext cx="2439641" cy="2439641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4</a:t>
            </a:r>
            <a:endParaRPr/>
          </a:p>
        </p:txBody>
      </p:sp>
      <p:sp>
        <p:nvSpPr>
          <p:cNvPr id="766" name="Google Shape;766;p103"/>
          <p:cNvSpPr/>
          <p:nvPr/>
        </p:nvSpPr>
        <p:spPr>
          <a:xfrm>
            <a:off x="5578431" y="5194140"/>
            <a:ext cx="13467989" cy="2439641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7" name="Google Shape;767;p103"/>
          <p:cNvSpPr txBox="1"/>
          <p:nvPr/>
        </p:nvSpPr>
        <p:spPr>
          <a:xfrm>
            <a:off x="5810886" y="5194141"/>
            <a:ext cx="13235536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To set up the terms on which you will do business – strongly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68" name="Google Shape;768;p103"/>
          <p:cNvSpPr txBox="1"/>
          <p:nvPr/>
        </p:nvSpPr>
        <p:spPr>
          <a:xfrm>
            <a:off x="5810886" y="7633781"/>
            <a:ext cx="12034661" cy="14217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48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(so you can get paid fairly for your expertise)</a:t>
            </a:r>
            <a:endParaRPr b="0" i="1" sz="44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04"/>
          <p:cNvSpPr/>
          <p:nvPr/>
        </p:nvSpPr>
        <p:spPr>
          <a:xfrm flipH="1">
            <a:off x="-1" y="0"/>
            <a:ext cx="24377649" cy="1371600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4" name="Google Shape;774;p104"/>
          <p:cNvSpPr/>
          <p:nvPr/>
        </p:nvSpPr>
        <p:spPr>
          <a:xfrm flipH="1">
            <a:off x="4955381" y="4787612"/>
            <a:ext cx="14435140" cy="3536374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0" sz="4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75" name="Google Shape;775;p104"/>
          <p:cNvSpPr txBox="1"/>
          <p:nvPr/>
        </p:nvSpPr>
        <p:spPr>
          <a:xfrm>
            <a:off x="4608629" y="5069239"/>
            <a:ext cx="15128642" cy="2973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Top 10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First Meeting Mistakes</a:t>
            </a:r>
            <a:endParaRPr b="1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76" name="Google Shape;776;p1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7" name="Google Shape;777;p10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2" name="Google Shape;782;p105"/>
          <p:cNvPicPr preferRelativeResize="0"/>
          <p:nvPr/>
        </p:nvPicPr>
        <p:blipFill rotWithShape="1">
          <a:blip r:embed="rId3">
            <a:alphaModFix/>
          </a:blip>
          <a:srcRect b="0" l="0" r="20687" t="0"/>
          <a:stretch/>
        </p:blipFill>
        <p:spPr>
          <a:xfrm>
            <a:off x="8067567" y="0"/>
            <a:ext cx="1631008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p105"/>
          <p:cNvSpPr/>
          <p:nvPr/>
        </p:nvSpPr>
        <p:spPr>
          <a:xfrm>
            <a:off x="7492182" y="0"/>
            <a:ext cx="785765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84" name="Google Shape;784;p10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5" name="Google Shape;785;p105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86" name="Google Shape;786;p105"/>
          <p:cNvSpPr/>
          <p:nvPr/>
        </p:nvSpPr>
        <p:spPr>
          <a:xfrm flipH="1">
            <a:off x="3758219" y="5731281"/>
            <a:ext cx="11196643" cy="2091563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7" name="Google Shape;787;p105"/>
          <p:cNvSpPr/>
          <p:nvPr/>
        </p:nvSpPr>
        <p:spPr>
          <a:xfrm>
            <a:off x="3758222" y="4292454"/>
            <a:ext cx="5267791" cy="1438827"/>
          </a:xfrm>
          <a:prstGeom prst="rect">
            <a:avLst/>
          </a:prstGeom>
          <a:solidFill>
            <a:schemeClr val="dk2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8" name="Google Shape;788;p105"/>
          <p:cNvSpPr txBox="1"/>
          <p:nvPr/>
        </p:nvSpPr>
        <p:spPr>
          <a:xfrm>
            <a:off x="4080875" y="6268422"/>
            <a:ext cx="10551330" cy="101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Talking too much</a:t>
            </a:r>
            <a:endParaRPr b="1" i="1" sz="8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89" name="Google Shape;789;p105"/>
          <p:cNvSpPr txBox="1"/>
          <p:nvPr/>
        </p:nvSpPr>
        <p:spPr>
          <a:xfrm>
            <a:off x="4079070" y="4740068"/>
            <a:ext cx="13235536" cy="790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Mistake 1: 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4" name="Google Shape;794;p106"/>
          <p:cNvPicPr preferRelativeResize="0"/>
          <p:nvPr/>
        </p:nvPicPr>
        <p:blipFill rotWithShape="1">
          <a:blip r:embed="rId3">
            <a:alphaModFix/>
          </a:blip>
          <a:srcRect b="0" l="0" r="20687" t="0"/>
          <a:stretch/>
        </p:blipFill>
        <p:spPr>
          <a:xfrm>
            <a:off x="8067567" y="0"/>
            <a:ext cx="1631008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p106"/>
          <p:cNvSpPr/>
          <p:nvPr/>
        </p:nvSpPr>
        <p:spPr>
          <a:xfrm>
            <a:off x="7226712" y="0"/>
            <a:ext cx="1199405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96" name="Google Shape;796;p10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7" name="Google Shape;797;p106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798" name="Google Shape;798;p106"/>
          <p:cNvSpPr txBox="1"/>
          <p:nvPr/>
        </p:nvSpPr>
        <p:spPr>
          <a:xfrm>
            <a:off x="1675965" y="3037033"/>
            <a:ext cx="15845119" cy="7641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1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“Two ears and one mouth – use them in that proportion”</a:t>
            </a:r>
            <a:endParaRPr/>
          </a:p>
          <a:p>
            <a:pPr indent="-831850" lvl="0" marL="1327150" marR="0" rtl="0" algn="l"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Noto Sans Symbols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Shssshhh</a:t>
            </a:r>
            <a:endParaRPr b="0" i="1" sz="44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552450" lvl="0" marL="1327150" marR="0" rtl="0" algn="l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Noto Sans Symbols"/>
              <a:buNone/>
            </a:pPr>
            <a:r>
              <a:t/>
            </a:r>
            <a:endParaRPr b="0" i="1" sz="44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  <a:p>
            <a:pPr indent="-571500" lvl="0" marL="571500" marR="0" rtl="0" algn="l"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1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“If you say it the client can disbelieve you, but if they say it it’s true”</a:t>
            </a:r>
            <a:endParaRPr/>
          </a:p>
          <a:p>
            <a:pPr indent="-831850" lvl="0" marL="1327150" marR="0" rtl="0" algn="l"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Noto Sans Symbols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Control with questions</a:t>
            </a:r>
            <a:endParaRPr/>
          </a:p>
          <a:p>
            <a:pPr indent="-831850" lvl="0" marL="1327150" marR="0" rtl="0" algn="l"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Noto Sans Symbols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 person asking the questions is in charge</a:t>
            </a:r>
            <a:endParaRPr/>
          </a:p>
          <a:p>
            <a:pPr indent="-831850" lvl="0" marL="1327150" marR="0" rtl="0" algn="l"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Noto Sans Symbols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“What brought you in to see me today?”</a:t>
            </a:r>
            <a:endParaRPr/>
          </a:p>
          <a:p>
            <a:pPr indent="-831850" lvl="0" marL="1327150" marR="0" rtl="0" algn="l"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Noto Sans Symbols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“Before we get started can you tell me how much you charge?”</a:t>
            </a:r>
            <a:endParaRPr/>
          </a:p>
          <a:p>
            <a:pPr indent="-831850" lvl="0" marL="1327150" marR="0" rtl="0" algn="l"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Noto Sans Symbols"/>
              <a:buChar char="•"/>
            </a:pPr>
            <a:r>
              <a:rPr b="0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Get back in control with a question</a:t>
            </a:r>
            <a:endParaRPr/>
          </a:p>
        </p:txBody>
      </p:sp>
      <p:sp>
        <p:nvSpPr>
          <p:cNvPr id="799" name="Google Shape;799;p106"/>
          <p:cNvSpPr/>
          <p:nvPr/>
        </p:nvSpPr>
        <p:spPr>
          <a:xfrm flipH="1">
            <a:off x="0" y="1195343"/>
            <a:ext cx="6229170" cy="1456048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0" name="Google Shape;800;p106"/>
          <p:cNvSpPr txBox="1"/>
          <p:nvPr/>
        </p:nvSpPr>
        <p:spPr>
          <a:xfrm>
            <a:off x="1675965" y="1434003"/>
            <a:ext cx="4553205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Mistake 1:</a:t>
            </a:r>
            <a:endParaRPr b="1" i="0" sz="72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1" name="Google Shape;801;p106"/>
          <p:cNvSpPr/>
          <p:nvPr/>
        </p:nvSpPr>
        <p:spPr>
          <a:xfrm>
            <a:off x="6229170" y="1195343"/>
            <a:ext cx="8047269" cy="1456048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02" name="Google Shape;802;p106"/>
          <p:cNvSpPr txBox="1"/>
          <p:nvPr/>
        </p:nvSpPr>
        <p:spPr>
          <a:xfrm>
            <a:off x="6607278" y="1434003"/>
            <a:ext cx="9114503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Talking too much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107"/>
          <p:cNvPicPr preferRelativeResize="0"/>
          <p:nvPr/>
        </p:nvPicPr>
        <p:blipFill rotWithShape="1">
          <a:blip r:embed="rId3">
            <a:alphaModFix/>
          </a:blip>
          <a:srcRect b="0" l="0" r="13455" t="0"/>
          <a:stretch/>
        </p:blipFill>
        <p:spPr>
          <a:xfrm>
            <a:off x="6597693" y="19856"/>
            <a:ext cx="17779957" cy="13696145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107"/>
          <p:cNvSpPr/>
          <p:nvPr/>
        </p:nvSpPr>
        <p:spPr>
          <a:xfrm>
            <a:off x="6247966" y="0"/>
            <a:ext cx="1287521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09" name="Google Shape;809;p10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10" name="Google Shape;810;p107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11" name="Google Shape;811;p107"/>
          <p:cNvSpPr txBox="1"/>
          <p:nvPr/>
        </p:nvSpPr>
        <p:spPr>
          <a:xfrm>
            <a:off x="1675965" y="4897514"/>
            <a:ext cx="15845119" cy="466804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“Telling is </a:t>
            </a:r>
            <a:r>
              <a:rPr b="1" i="1" lang="en-US" sz="11500" u="none" cap="none" strike="noStrike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not selling</a:t>
            </a:r>
            <a:r>
              <a:rPr b="1" i="1" lang="en-US" sz="115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/>
          </a:p>
          <a:p>
            <a:pPr indent="-571500" lvl="0" marL="571500" marR="0" rtl="0" algn="l"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1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There are no truly killer sentences</a:t>
            </a:r>
            <a:endParaRPr/>
          </a:p>
          <a:p>
            <a:pPr indent="-571500" lvl="0" marL="571500" marR="0" rtl="0" algn="l"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1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Don’t tell them, have them tell you</a:t>
            </a:r>
            <a:endParaRPr/>
          </a:p>
          <a:p>
            <a:pPr indent="-571500" lvl="0" marL="571500" marR="0" rtl="0" algn="l">
              <a:spcBef>
                <a:spcPts val="1200"/>
              </a:spcBef>
              <a:spcAft>
                <a:spcPts val="0"/>
              </a:spcAft>
              <a:buClr>
                <a:srgbClr val="282927"/>
              </a:buClr>
              <a:buSzPts val="4400"/>
              <a:buFont typeface="Arial"/>
              <a:buChar char="•"/>
            </a:pPr>
            <a:r>
              <a:rPr b="1" i="1" lang="en-US" sz="44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Ask better questions</a:t>
            </a:r>
            <a:endParaRPr/>
          </a:p>
        </p:txBody>
      </p:sp>
      <p:sp>
        <p:nvSpPr>
          <p:cNvPr id="812" name="Google Shape;812;p107"/>
          <p:cNvSpPr/>
          <p:nvPr/>
        </p:nvSpPr>
        <p:spPr>
          <a:xfrm flipH="1">
            <a:off x="0" y="1195343"/>
            <a:ext cx="6229170" cy="1456048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3" name="Google Shape;813;p107"/>
          <p:cNvSpPr txBox="1"/>
          <p:nvPr/>
        </p:nvSpPr>
        <p:spPr>
          <a:xfrm>
            <a:off x="1675965" y="1434003"/>
            <a:ext cx="4553205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Mistake 1:</a:t>
            </a:r>
            <a:endParaRPr b="1" i="0" sz="72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4" name="Google Shape;814;p107"/>
          <p:cNvSpPr/>
          <p:nvPr/>
        </p:nvSpPr>
        <p:spPr>
          <a:xfrm>
            <a:off x="6229170" y="1195343"/>
            <a:ext cx="8047269" cy="1456048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15" name="Google Shape;815;p107"/>
          <p:cNvSpPr txBox="1"/>
          <p:nvPr/>
        </p:nvSpPr>
        <p:spPr>
          <a:xfrm>
            <a:off x="6607278" y="1434003"/>
            <a:ext cx="9114503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Talking too much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1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4057649" y="0"/>
            <a:ext cx="20320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108"/>
          <p:cNvSpPr/>
          <p:nvPr/>
        </p:nvSpPr>
        <p:spPr>
          <a:xfrm>
            <a:off x="3573388" y="0"/>
            <a:ext cx="1530457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22" name="Google Shape;822;p10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23" name="Google Shape;823;p10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24" name="Google Shape;824;p108"/>
          <p:cNvSpPr txBox="1"/>
          <p:nvPr/>
        </p:nvSpPr>
        <p:spPr>
          <a:xfrm>
            <a:off x="2935723" y="4248612"/>
            <a:ext cx="13052422" cy="3273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What value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can I add?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" name="Google Shape;829;p109"/>
          <p:cNvPicPr preferRelativeResize="0"/>
          <p:nvPr/>
        </p:nvPicPr>
        <p:blipFill rotWithShape="1">
          <a:blip r:embed="rId3">
            <a:alphaModFix/>
          </a:blip>
          <a:srcRect b="0" l="13753" r="0" t="0"/>
          <a:stretch/>
        </p:blipFill>
        <p:spPr>
          <a:xfrm flipH="1">
            <a:off x="6839362" y="15286"/>
            <a:ext cx="17538288" cy="13700714"/>
          </a:xfrm>
          <a:prstGeom prst="rect">
            <a:avLst/>
          </a:prstGeom>
          <a:noFill/>
          <a:ln>
            <a:noFill/>
          </a:ln>
        </p:spPr>
      </p:pic>
      <p:sp>
        <p:nvSpPr>
          <p:cNvPr id="830" name="Google Shape;830;p109"/>
          <p:cNvSpPr/>
          <p:nvPr/>
        </p:nvSpPr>
        <p:spPr>
          <a:xfrm>
            <a:off x="4966969" y="0"/>
            <a:ext cx="1181669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31" name="Google Shape;831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2" name="Google Shape;832;p10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33" name="Google Shape;833;p109"/>
          <p:cNvSpPr txBox="1"/>
          <p:nvPr/>
        </p:nvSpPr>
        <p:spPr>
          <a:xfrm>
            <a:off x="2935723" y="4248612"/>
            <a:ext cx="13052422" cy="3273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What does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good look like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as an outcome here?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8" name="Google Shape;838;p1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570725" y="0"/>
            <a:ext cx="1480692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110"/>
          <p:cNvSpPr/>
          <p:nvPr/>
        </p:nvSpPr>
        <p:spPr>
          <a:xfrm>
            <a:off x="8229599" y="0"/>
            <a:ext cx="13421033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0" name="Google Shape;840;p1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41" name="Google Shape;841;p11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42" name="Google Shape;842;p110"/>
          <p:cNvSpPr txBox="1"/>
          <p:nvPr/>
        </p:nvSpPr>
        <p:spPr>
          <a:xfrm>
            <a:off x="2935723" y="4248612"/>
            <a:ext cx="13052422" cy="3656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Is there anything </a:t>
            </a:r>
            <a:r>
              <a:rPr b="0" i="1" lang="en-US" sz="8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we can’t do?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0" name="Google Shape;300;p66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301" name="Google Shape;301;p66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66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66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4" name="Google Shape;304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66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What about your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i="1" lang="en-US" sz="8800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investment proposition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? </a:t>
            </a:r>
            <a:endParaRPr b="1" i="1" sz="4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Google Shape;847;p1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852293" y="0"/>
            <a:ext cx="1852535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111"/>
          <p:cNvSpPr/>
          <p:nvPr/>
        </p:nvSpPr>
        <p:spPr>
          <a:xfrm>
            <a:off x="5220928" y="0"/>
            <a:ext cx="1566278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49" name="Google Shape;849;p1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0" name="Google Shape;850;p11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51" name="Google Shape;851;p111"/>
          <p:cNvSpPr txBox="1"/>
          <p:nvPr/>
        </p:nvSpPr>
        <p:spPr>
          <a:xfrm>
            <a:off x="2935723" y="4248612"/>
            <a:ext cx="13052422" cy="36565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What are the implications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of doing nothing?</a:t>
            </a: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12930"/>
        </a:solidFill>
      </p:bgPr>
    </p:bg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oogle Shape;856;p112"/>
          <p:cNvPicPr preferRelativeResize="0"/>
          <p:nvPr/>
        </p:nvPicPr>
        <p:blipFill rotWithShape="1">
          <a:blip r:embed="rId3">
            <a:alphaModFix/>
          </a:blip>
          <a:srcRect b="0" l="0" r="7792" t="0"/>
          <a:stretch/>
        </p:blipFill>
        <p:spPr>
          <a:xfrm>
            <a:off x="5407067" y="0"/>
            <a:ext cx="1897058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7" name="Google Shape;857;p112"/>
          <p:cNvSpPr/>
          <p:nvPr/>
        </p:nvSpPr>
        <p:spPr>
          <a:xfrm>
            <a:off x="0" y="0"/>
            <a:ext cx="17462090" cy="13716000"/>
          </a:xfrm>
          <a:prstGeom prst="rect">
            <a:avLst/>
          </a:prstGeom>
          <a:gradFill>
            <a:gsLst>
              <a:gs pos="0">
                <a:srgbClr val="020202">
                  <a:alpha val="0"/>
                </a:srgbClr>
              </a:gs>
              <a:gs pos="74000">
                <a:srgbClr val="020202">
                  <a:alpha val="98823"/>
                </a:srgbClr>
              </a:gs>
              <a:gs pos="100000">
                <a:srgbClr val="020202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58" name="Google Shape;858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59" name="Google Shape;859;p11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60" name="Google Shape;860;p112"/>
          <p:cNvSpPr txBox="1"/>
          <p:nvPr/>
        </p:nvSpPr>
        <p:spPr>
          <a:xfrm>
            <a:off x="2935724" y="4012636"/>
            <a:ext cx="10190342" cy="57212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 u="none" cap="none" strike="noStrike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What have you thought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of already?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5" name="Google Shape;865;p113"/>
          <p:cNvPicPr preferRelativeResize="0"/>
          <p:nvPr/>
        </p:nvPicPr>
        <p:blipFill rotWithShape="1">
          <a:blip r:embed="rId3">
            <a:alphaModFix/>
          </a:blip>
          <a:srcRect b="0" l="0" r="17537" t="0"/>
          <a:stretch/>
        </p:blipFill>
        <p:spPr>
          <a:xfrm>
            <a:off x="7412016" y="0"/>
            <a:ext cx="1696563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113"/>
          <p:cNvSpPr/>
          <p:nvPr/>
        </p:nvSpPr>
        <p:spPr>
          <a:xfrm>
            <a:off x="6636774" y="0"/>
            <a:ext cx="14246942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67" name="Google Shape;867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68" name="Google Shape;868;p11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69" name="Google Shape;869;p113"/>
          <p:cNvSpPr txBox="1"/>
          <p:nvPr/>
        </p:nvSpPr>
        <p:spPr>
          <a:xfrm>
            <a:off x="2935723" y="4248612"/>
            <a:ext cx="13052422" cy="6764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What concerns do you have</a:t>
            </a:r>
            <a:r>
              <a:rPr b="0" i="1" lang="en-US" sz="8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about resolving this issue?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114"/>
          <p:cNvPicPr preferRelativeResize="0"/>
          <p:nvPr/>
        </p:nvPicPr>
        <p:blipFill rotWithShape="1">
          <a:blip r:embed="rId3">
            <a:alphaModFix/>
          </a:blip>
          <a:srcRect b="0" l="11943" r="0" t="0"/>
          <a:stretch/>
        </p:blipFill>
        <p:spPr>
          <a:xfrm flipH="1">
            <a:off x="6255414" y="0"/>
            <a:ext cx="1812223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114"/>
          <p:cNvSpPr/>
          <p:nvPr/>
        </p:nvSpPr>
        <p:spPr>
          <a:xfrm>
            <a:off x="4571866" y="0"/>
            <a:ext cx="11416278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76" name="Google Shape;876;p1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77" name="Google Shape;877;p11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78" name="Google Shape;878;p114"/>
          <p:cNvSpPr txBox="1"/>
          <p:nvPr/>
        </p:nvSpPr>
        <p:spPr>
          <a:xfrm>
            <a:off x="2935723" y="4248612"/>
            <a:ext cx="13052422" cy="67645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How will you measure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our performance?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2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Google Shape;883;p1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24377649" cy="13716002"/>
          </a:xfrm>
          <a:prstGeom prst="rect">
            <a:avLst/>
          </a:prstGeom>
          <a:noFill/>
          <a:ln>
            <a:noFill/>
          </a:ln>
        </p:spPr>
      </p:pic>
      <p:sp>
        <p:nvSpPr>
          <p:cNvPr id="884" name="Google Shape;884;p115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5568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85" name="Google Shape;885;p1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6" name="Google Shape;886;p11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87" name="Google Shape;887;p115"/>
          <p:cNvSpPr txBox="1"/>
          <p:nvPr/>
        </p:nvSpPr>
        <p:spPr>
          <a:xfrm>
            <a:off x="4062080" y="4572538"/>
            <a:ext cx="16253489" cy="45709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These types of questions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88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will elicit many of the things you are dying to “tell” your prospect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2" name="Google Shape;892;p1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4250" y="0"/>
            <a:ext cx="2056339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3" name="Google Shape;893;p116"/>
          <p:cNvSpPr/>
          <p:nvPr/>
        </p:nvSpPr>
        <p:spPr>
          <a:xfrm>
            <a:off x="3009900" y="0"/>
            <a:ext cx="1626870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4" name="Google Shape;894;p1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95" name="Google Shape;895;p116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896" name="Google Shape;896;p116"/>
          <p:cNvSpPr/>
          <p:nvPr/>
        </p:nvSpPr>
        <p:spPr>
          <a:xfrm flipH="1">
            <a:off x="3758217" y="5731281"/>
            <a:ext cx="11591614" cy="2822784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7" name="Google Shape;897;p116"/>
          <p:cNvSpPr/>
          <p:nvPr/>
        </p:nvSpPr>
        <p:spPr>
          <a:xfrm>
            <a:off x="3758222" y="4292454"/>
            <a:ext cx="5267791" cy="1438827"/>
          </a:xfrm>
          <a:prstGeom prst="rect">
            <a:avLst/>
          </a:prstGeom>
          <a:solidFill>
            <a:schemeClr val="dk2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8" name="Google Shape;898;p116"/>
          <p:cNvSpPr txBox="1"/>
          <p:nvPr/>
        </p:nvSpPr>
        <p:spPr>
          <a:xfrm>
            <a:off x="4080875" y="6661468"/>
            <a:ext cx="10551330" cy="101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Using a fact finder at the first meeting</a:t>
            </a:r>
            <a:endParaRPr b="1" i="1" sz="8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9" name="Google Shape;899;p116"/>
          <p:cNvSpPr txBox="1"/>
          <p:nvPr/>
        </p:nvSpPr>
        <p:spPr>
          <a:xfrm>
            <a:off x="4079070" y="4740068"/>
            <a:ext cx="13235536" cy="790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Mistake 2: 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4" name="Google Shape;904;p1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243777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5" name="Google Shape;905;p117"/>
          <p:cNvSpPr/>
          <p:nvPr/>
        </p:nvSpPr>
        <p:spPr>
          <a:xfrm>
            <a:off x="0" y="0"/>
            <a:ext cx="24377700" cy="13716000"/>
          </a:xfrm>
          <a:prstGeom prst="rect">
            <a:avLst/>
          </a:prstGeom>
          <a:solidFill>
            <a:schemeClr val="dk2">
              <a:alpha val="5569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06" name="Google Shape;906;p1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07" name="Google Shape;907;p11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08" name="Google Shape;908;p117"/>
          <p:cNvSpPr txBox="1"/>
          <p:nvPr/>
        </p:nvSpPr>
        <p:spPr>
          <a:xfrm>
            <a:off x="4062080" y="4572538"/>
            <a:ext cx="16253400" cy="45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The First D</a:t>
            </a:r>
            <a:r>
              <a:rPr b="1" i="1" lang="en-US" sz="1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ate</a:t>
            </a:r>
            <a:endParaRPr b="1" i="1" sz="115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p1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9136147" y="0"/>
            <a:ext cx="152415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118"/>
          <p:cNvSpPr/>
          <p:nvPr/>
        </p:nvSpPr>
        <p:spPr>
          <a:xfrm>
            <a:off x="8741178" y="0"/>
            <a:ext cx="10479587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15" name="Google Shape;915;p1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6" name="Google Shape;916;p118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17" name="Google Shape;917;p118"/>
          <p:cNvSpPr txBox="1"/>
          <p:nvPr/>
        </p:nvSpPr>
        <p:spPr>
          <a:xfrm>
            <a:off x="1675965" y="3037033"/>
            <a:ext cx="15845119" cy="7641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What’s your full name?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What’s your address?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What’s your date of birth?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What do you do for a living?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How much money do you make?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What are your hobbies?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Are you good in bed?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Etc, etc</a:t>
            </a:r>
            <a:endParaRPr b="1" i="1" sz="4800" u="none" cap="none" strike="noStrike">
              <a:solidFill>
                <a:srgbClr val="2829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18" name="Google Shape;918;p118"/>
          <p:cNvSpPr txBox="1"/>
          <p:nvPr/>
        </p:nvSpPr>
        <p:spPr>
          <a:xfrm>
            <a:off x="1675966" y="1434003"/>
            <a:ext cx="14045816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The First Date Fact Finder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p119"/>
          <p:cNvPicPr preferRelativeResize="0"/>
          <p:nvPr/>
        </p:nvPicPr>
        <p:blipFill rotWithShape="1">
          <a:blip r:embed="rId3">
            <a:alphaModFix/>
          </a:blip>
          <a:srcRect b="9883" l="0" r="0" t="6102"/>
          <a:stretch/>
        </p:blipFill>
        <p:spPr>
          <a:xfrm>
            <a:off x="0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19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5568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25" name="Google Shape;925;p1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26" name="Google Shape;926;p11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27" name="Google Shape;927;p119"/>
          <p:cNvSpPr txBox="1"/>
          <p:nvPr/>
        </p:nvSpPr>
        <p:spPr>
          <a:xfrm>
            <a:off x="4592157" y="5562868"/>
            <a:ext cx="15193335" cy="259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From your point of view </a:t>
            </a:r>
            <a:r>
              <a:rPr b="1" i="1" lang="en-US" sz="115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it’s a perfect process</a:t>
            </a: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Google Shape;932;p1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3" name="Google Shape;933;p120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55686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34" name="Google Shape;934;p1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35" name="Google Shape;935;p12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36" name="Google Shape;936;p120"/>
          <p:cNvSpPr txBox="1"/>
          <p:nvPr/>
        </p:nvSpPr>
        <p:spPr>
          <a:xfrm>
            <a:off x="4592157" y="5562868"/>
            <a:ext cx="15193335" cy="25902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But it won’t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be a very long first date</a:t>
            </a:r>
            <a:endParaRPr b="1" i="1" sz="11500" u="none" cap="none" strike="noStrik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Google Shape;310;p67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311" name="Google Shape;311;p67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312;p67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313;p67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14" name="Google Shape;314;p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67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What changes have you made to your </a:t>
            </a:r>
            <a:r>
              <a:rPr b="1" i="1" lang="en-US" sz="8800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pricing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 if any?</a:t>
            </a:r>
            <a:endParaRPr b="1" i="1" sz="4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121"/>
          <p:cNvPicPr preferRelativeResize="0"/>
          <p:nvPr/>
        </p:nvPicPr>
        <p:blipFill rotWithShape="1">
          <a:blip r:embed="rId3">
            <a:alphaModFix/>
          </a:blip>
          <a:srcRect b="0" l="13869" r="5286" t="0"/>
          <a:stretch/>
        </p:blipFill>
        <p:spPr>
          <a:xfrm flipH="1">
            <a:off x="7842251" y="88900"/>
            <a:ext cx="16535399" cy="136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42" name="Google Shape;942;p121"/>
          <p:cNvSpPr/>
          <p:nvPr/>
        </p:nvSpPr>
        <p:spPr>
          <a:xfrm>
            <a:off x="5220928" y="0"/>
            <a:ext cx="1203837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43" name="Google Shape;943;p1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4" name="Google Shape;944;p12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45" name="Google Shape;945;p121"/>
          <p:cNvSpPr txBox="1"/>
          <p:nvPr/>
        </p:nvSpPr>
        <p:spPr>
          <a:xfrm>
            <a:off x="2935723" y="4248612"/>
            <a:ext cx="12570977" cy="42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 u="none" cap="none" strike="noStrike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If it’s a bad idea </a:t>
            </a:r>
            <a:r>
              <a:rPr b="0" i="1" lang="en-US" sz="8800" u="none" cap="none" strike="noStrik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 a date, why do it to your clients?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" name="Google Shape;950;p122"/>
          <p:cNvPicPr preferRelativeResize="0"/>
          <p:nvPr/>
        </p:nvPicPr>
        <p:blipFill rotWithShape="1">
          <a:blip r:embed="rId3">
            <a:alphaModFix/>
          </a:blip>
          <a:srcRect b="0" l="0" r="42843" t="16112"/>
          <a:stretch/>
        </p:blipFill>
        <p:spPr>
          <a:xfrm>
            <a:off x="10332180" y="0"/>
            <a:ext cx="1402670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51" name="Google Shape;951;p122"/>
          <p:cNvSpPr/>
          <p:nvPr/>
        </p:nvSpPr>
        <p:spPr>
          <a:xfrm>
            <a:off x="7226712" y="0"/>
            <a:ext cx="1199405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52" name="Google Shape;952;p1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53" name="Google Shape;953;p122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54" name="Google Shape;954;p122"/>
          <p:cNvSpPr txBox="1"/>
          <p:nvPr/>
        </p:nvSpPr>
        <p:spPr>
          <a:xfrm>
            <a:off x="1675965" y="3371260"/>
            <a:ext cx="16497736" cy="7641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Make the first meeting a conversation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By all means have a list of “Interesting Questions”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Don’t fill out a fact finder (record the meeting if you need to)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Make the meeting flow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Most advisers are using a fact finder to save time – why?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In reality it is costing you short and long term value</a:t>
            </a:r>
            <a:endParaRPr/>
          </a:p>
        </p:txBody>
      </p:sp>
      <p:sp>
        <p:nvSpPr>
          <p:cNvPr id="955" name="Google Shape;955;p122"/>
          <p:cNvSpPr/>
          <p:nvPr/>
        </p:nvSpPr>
        <p:spPr>
          <a:xfrm flipH="1">
            <a:off x="0" y="1195343"/>
            <a:ext cx="6229170" cy="1456048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6" name="Google Shape;956;p122"/>
          <p:cNvSpPr txBox="1"/>
          <p:nvPr/>
        </p:nvSpPr>
        <p:spPr>
          <a:xfrm>
            <a:off x="1675965" y="1434003"/>
            <a:ext cx="4553205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Mistake 2:</a:t>
            </a:r>
            <a:endParaRPr b="1" i="0" sz="72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7" name="Google Shape;957;p122"/>
          <p:cNvSpPr/>
          <p:nvPr/>
        </p:nvSpPr>
        <p:spPr>
          <a:xfrm>
            <a:off x="6229170" y="1195343"/>
            <a:ext cx="9492611" cy="1456048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58" name="Google Shape;958;p122"/>
          <p:cNvSpPr txBox="1"/>
          <p:nvPr/>
        </p:nvSpPr>
        <p:spPr>
          <a:xfrm>
            <a:off x="6607278" y="1434003"/>
            <a:ext cx="9114503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Using A Fact Finder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123"/>
          <p:cNvPicPr preferRelativeResize="0"/>
          <p:nvPr/>
        </p:nvPicPr>
        <p:blipFill rotWithShape="1">
          <a:blip r:embed="rId3">
            <a:alphaModFix/>
          </a:blip>
          <a:srcRect b="0" l="14463" r="0" t="0"/>
          <a:stretch/>
        </p:blipFill>
        <p:spPr>
          <a:xfrm flipH="1">
            <a:off x="2287442" y="0"/>
            <a:ext cx="2204258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23"/>
          <p:cNvSpPr/>
          <p:nvPr/>
        </p:nvSpPr>
        <p:spPr>
          <a:xfrm>
            <a:off x="1675965" y="0"/>
            <a:ext cx="1760263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65" name="Google Shape;965;p1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66" name="Google Shape;966;p123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67" name="Google Shape;967;p123"/>
          <p:cNvSpPr/>
          <p:nvPr/>
        </p:nvSpPr>
        <p:spPr>
          <a:xfrm flipH="1">
            <a:off x="3758217" y="5731281"/>
            <a:ext cx="11591614" cy="1947467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8" name="Google Shape;968;p123"/>
          <p:cNvSpPr/>
          <p:nvPr/>
        </p:nvSpPr>
        <p:spPr>
          <a:xfrm>
            <a:off x="3758222" y="4292454"/>
            <a:ext cx="5267791" cy="1438827"/>
          </a:xfrm>
          <a:prstGeom prst="rect">
            <a:avLst/>
          </a:prstGeom>
          <a:solidFill>
            <a:schemeClr val="dk2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69" name="Google Shape;969;p123"/>
          <p:cNvSpPr txBox="1"/>
          <p:nvPr/>
        </p:nvSpPr>
        <p:spPr>
          <a:xfrm>
            <a:off x="4080874" y="6178895"/>
            <a:ext cx="12602890" cy="101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Going for the jugular</a:t>
            </a:r>
            <a:endParaRPr b="1" i="1" sz="88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70" name="Google Shape;970;p123"/>
          <p:cNvSpPr txBox="1"/>
          <p:nvPr/>
        </p:nvSpPr>
        <p:spPr>
          <a:xfrm>
            <a:off x="4079070" y="4740068"/>
            <a:ext cx="13235536" cy="790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 u="none" cap="none" strike="noStrike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Mistake 3: </a:t>
            </a:r>
            <a:endParaRPr b="1" i="1" sz="60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4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" name="Google Shape;975;p124"/>
          <p:cNvPicPr preferRelativeResize="0"/>
          <p:nvPr/>
        </p:nvPicPr>
        <p:blipFill rotWithShape="1">
          <a:blip r:embed="rId3">
            <a:alphaModFix/>
          </a:blip>
          <a:srcRect b="0" l="5432" r="16599" t="0"/>
          <a:stretch/>
        </p:blipFill>
        <p:spPr>
          <a:xfrm>
            <a:off x="0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6" name="Google Shape;976;p124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8274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77" name="Google Shape;977;p1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8" name="Google Shape;978;p12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79" name="Google Shape;979;p124"/>
          <p:cNvSpPr txBox="1"/>
          <p:nvPr/>
        </p:nvSpPr>
        <p:spPr>
          <a:xfrm>
            <a:off x="3097888" y="4154780"/>
            <a:ext cx="18181874" cy="4609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15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The vampire adviser™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asks one or two questions then goes straight to the product solution</a:t>
            </a:r>
            <a:endParaRPr b="1" i="1" sz="11500" u="none" cap="none" strike="noStrik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25"/>
          <p:cNvSpPr/>
          <p:nvPr/>
        </p:nvSpPr>
        <p:spPr>
          <a:xfrm>
            <a:off x="7226712" y="0"/>
            <a:ext cx="1199405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85" name="Google Shape;985;p1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6" name="Google Shape;986;p125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pic>
        <p:nvPicPr>
          <p:cNvPr id="987" name="Google Shape;987;p1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810001" y="3322302"/>
            <a:ext cx="16362968" cy="6272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Google Shape;992;p1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566933" y="3048000"/>
            <a:ext cx="11684908" cy="8763681"/>
          </a:xfrm>
          <a:prstGeom prst="rect">
            <a:avLst/>
          </a:prstGeom>
          <a:noFill/>
          <a:ln>
            <a:noFill/>
          </a:ln>
        </p:spPr>
      </p:pic>
      <p:sp>
        <p:nvSpPr>
          <p:cNvPr id="993" name="Google Shape;993;p126"/>
          <p:cNvSpPr/>
          <p:nvPr/>
        </p:nvSpPr>
        <p:spPr>
          <a:xfrm>
            <a:off x="7226712" y="0"/>
            <a:ext cx="1199405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94" name="Google Shape;994;p1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5" name="Google Shape;995;p126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996" name="Google Shape;996;p126"/>
          <p:cNvSpPr txBox="1"/>
          <p:nvPr/>
        </p:nvSpPr>
        <p:spPr>
          <a:xfrm>
            <a:off x="1675965" y="3371260"/>
            <a:ext cx="16497736" cy="7641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Comes from direct sales training (disturb)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Copied other advisers who do it badly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Some believe it’s better to make any sale now…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… rather than get all the client’s business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 u="none" cap="none" strike="noStrike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It keeps them in their comfort zone (the technical)</a:t>
            </a:r>
            <a:endParaRPr/>
          </a:p>
        </p:txBody>
      </p:sp>
      <p:sp>
        <p:nvSpPr>
          <p:cNvPr id="997" name="Google Shape;997;p126"/>
          <p:cNvSpPr/>
          <p:nvPr/>
        </p:nvSpPr>
        <p:spPr>
          <a:xfrm flipH="1">
            <a:off x="0" y="1195343"/>
            <a:ext cx="6229170" cy="1456048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1" sz="9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8" name="Google Shape;998;p126"/>
          <p:cNvSpPr txBox="1"/>
          <p:nvPr/>
        </p:nvSpPr>
        <p:spPr>
          <a:xfrm>
            <a:off x="1675965" y="1434003"/>
            <a:ext cx="4553205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2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Mistake 3:</a:t>
            </a:r>
            <a:endParaRPr b="1" i="0" sz="7200" u="none" cap="none" strike="noStrike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99" name="Google Shape;999;p126"/>
          <p:cNvSpPr/>
          <p:nvPr/>
        </p:nvSpPr>
        <p:spPr>
          <a:xfrm>
            <a:off x="6229170" y="1195343"/>
            <a:ext cx="9492611" cy="1456048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00" name="Google Shape;1000;p126"/>
          <p:cNvSpPr txBox="1"/>
          <p:nvPr/>
        </p:nvSpPr>
        <p:spPr>
          <a:xfrm>
            <a:off x="6607278" y="1434003"/>
            <a:ext cx="9114503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200" u="none" cap="none" strike="noStrike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Going for the jugular</a:t>
            </a: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5" name="Google Shape;1005;p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24377649" cy="1371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06" name="Google Shape;1006;p127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8274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b="0" i="0" sz="36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07" name="Google Shape;1007;p1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08" name="Google Shape;1008;p12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09" name="Google Shape;1009;p127"/>
          <p:cNvSpPr txBox="1"/>
          <p:nvPr/>
        </p:nvSpPr>
        <p:spPr>
          <a:xfrm>
            <a:off x="3097888" y="4154780"/>
            <a:ext cx="18181874" cy="4609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Write this phrase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on a small card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15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and take it into your meetings…</a:t>
            </a:r>
            <a:endParaRPr b="1" i="1" sz="11500" u="none" cap="none" strike="noStrik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3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4" name="Google Shape;1014;p128"/>
          <p:cNvPicPr preferRelativeResize="0"/>
          <p:nvPr/>
        </p:nvPicPr>
        <p:blipFill rotWithShape="1">
          <a:blip r:embed="rId3">
            <a:alphaModFix/>
          </a:blip>
          <a:srcRect b="0" l="0" r="24509" t="0"/>
          <a:stretch/>
        </p:blipFill>
        <p:spPr>
          <a:xfrm>
            <a:off x="8720231" y="0"/>
            <a:ext cx="15657419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5" name="Google Shape;1015;p1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6" name="Google Shape;1016;p128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grpSp>
        <p:nvGrpSpPr>
          <p:cNvPr id="1017" name="Google Shape;1017;p128"/>
          <p:cNvGrpSpPr/>
          <p:nvPr/>
        </p:nvGrpSpPr>
        <p:grpSpPr>
          <a:xfrm>
            <a:off x="4236291" y="2717652"/>
            <a:ext cx="4819650" cy="7305675"/>
            <a:chOff x="3416300" y="1700088"/>
            <a:chExt cx="4819650" cy="7305675"/>
          </a:xfrm>
        </p:grpSpPr>
        <p:pic>
          <p:nvPicPr>
            <p:cNvPr id="1018" name="Google Shape;1018;p12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3416300" y="1700088"/>
              <a:ext cx="4819650" cy="7305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19" name="Google Shape;1019;p128"/>
            <p:cNvSpPr/>
            <p:nvPr/>
          </p:nvSpPr>
          <p:spPr>
            <a:xfrm>
              <a:off x="6720114" y="8215086"/>
              <a:ext cx="609600" cy="79067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36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020" name="Google Shape;1020;p128"/>
          <p:cNvSpPr txBox="1"/>
          <p:nvPr/>
        </p:nvSpPr>
        <p:spPr>
          <a:xfrm>
            <a:off x="7632153" y="5515396"/>
            <a:ext cx="1423788" cy="53860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4400" u="none" cap="none" strike="noStrik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!</a:t>
            </a:r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4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Google Shape;1025;p1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"/>
            <a:ext cx="24377649" cy="1371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6" name="Google Shape;1026;p129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8274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27" name="Google Shape;1027;p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28" name="Google Shape;1028;p12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29" name="Google Shape;1029;p129"/>
          <p:cNvSpPr txBox="1"/>
          <p:nvPr/>
        </p:nvSpPr>
        <p:spPr>
          <a:xfrm>
            <a:off x="3097888" y="4154780"/>
            <a:ext cx="18181874" cy="4609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Just hold fire,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ask another question and let the client do all the work</a:t>
            </a:r>
            <a:endParaRPr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3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Google Shape;1034;p130"/>
          <p:cNvPicPr preferRelativeResize="0"/>
          <p:nvPr/>
        </p:nvPicPr>
        <p:blipFill rotWithShape="1">
          <a:blip r:embed="rId3">
            <a:alphaModFix/>
          </a:blip>
          <a:srcRect b="0" l="6522" r="0" t="0"/>
          <a:stretch/>
        </p:blipFill>
        <p:spPr>
          <a:xfrm flipH="1">
            <a:off x="5211165" y="0"/>
            <a:ext cx="1919372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5" name="Google Shape;1035;p130"/>
          <p:cNvSpPr/>
          <p:nvPr/>
        </p:nvSpPr>
        <p:spPr>
          <a:xfrm>
            <a:off x="3008671" y="0"/>
            <a:ext cx="1626992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36" name="Google Shape;1036;p1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37" name="Google Shape;1037;p130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38" name="Google Shape;1038;p130"/>
          <p:cNvSpPr/>
          <p:nvPr/>
        </p:nvSpPr>
        <p:spPr>
          <a:xfrm flipH="1">
            <a:off x="3758217" y="5731281"/>
            <a:ext cx="13202428" cy="2527816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39" name="Google Shape;1039;p130"/>
          <p:cNvSpPr/>
          <p:nvPr/>
        </p:nvSpPr>
        <p:spPr>
          <a:xfrm>
            <a:off x="3758222" y="4292454"/>
            <a:ext cx="5267791" cy="1438827"/>
          </a:xfrm>
          <a:prstGeom prst="rect">
            <a:avLst/>
          </a:prstGeom>
          <a:solidFill>
            <a:schemeClr val="dk2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0" name="Google Shape;1040;p130"/>
          <p:cNvSpPr txBox="1"/>
          <p:nvPr/>
        </p:nvSpPr>
        <p:spPr>
          <a:xfrm>
            <a:off x="4080874" y="6460784"/>
            <a:ext cx="12602890" cy="101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Not giving them enough </a:t>
            </a:r>
            <a:r>
              <a:rPr i="1" lang="en-US" sz="6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(at the right time)</a:t>
            </a:r>
            <a:endParaRPr i="1" sz="8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41" name="Google Shape;1041;p130"/>
          <p:cNvSpPr txBox="1"/>
          <p:nvPr/>
        </p:nvSpPr>
        <p:spPr>
          <a:xfrm>
            <a:off x="4079070" y="4740068"/>
            <a:ext cx="13235536" cy="790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Mistake 4: </a:t>
            </a:r>
            <a:endParaRPr b="1" i="1" sz="6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68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321" name="Google Shape;321;p68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322;p68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323;p68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4" name="Google Shape;324;p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8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How is the whole </a:t>
            </a:r>
            <a:r>
              <a:rPr b="1" i="1" lang="en-US" sz="8800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proposition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 and </a:t>
            </a:r>
            <a:r>
              <a:rPr b="1" i="1" lang="en-US" sz="8800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business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 hanging together?</a:t>
            </a:r>
            <a:endParaRPr b="1" i="1" sz="8800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5000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50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(What’s working better? What still needs work?)</a:t>
            </a:r>
            <a:endParaRPr b="1" i="1" sz="5000">
              <a:solidFill>
                <a:srgbClr val="393A39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5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" name="Google Shape;1046;p131"/>
          <p:cNvPicPr preferRelativeResize="0"/>
          <p:nvPr/>
        </p:nvPicPr>
        <p:blipFill rotWithShape="1">
          <a:blip r:embed="rId3">
            <a:alphaModFix/>
          </a:blip>
          <a:srcRect b="7741" l="0" r="325" t="0"/>
          <a:stretch/>
        </p:blipFill>
        <p:spPr>
          <a:xfrm>
            <a:off x="1707145" y="0"/>
            <a:ext cx="22627695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7" name="Google Shape;1047;p131"/>
          <p:cNvSpPr/>
          <p:nvPr/>
        </p:nvSpPr>
        <p:spPr>
          <a:xfrm>
            <a:off x="1150374" y="0"/>
            <a:ext cx="20824722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48" name="Google Shape;1048;p1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49" name="Google Shape;1049;p131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50" name="Google Shape;1050;p131"/>
          <p:cNvSpPr txBox="1"/>
          <p:nvPr/>
        </p:nvSpPr>
        <p:spPr>
          <a:xfrm>
            <a:off x="1675965" y="4046420"/>
            <a:ext cx="16497736" cy="7641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Assuming you’ve asked great questions…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… and discovered lots about the client’s situation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Feed back what you’ve heard…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… and dangle some carrots (ideas, wins, or strategies)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To show the client they’ve come to the right place</a:t>
            </a:r>
            <a:endParaRPr/>
          </a:p>
        </p:txBody>
      </p:sp>
      <p:sp>
        <p:nvSpPr>
          <p:cNvPr id="1051" name="Google Shape;1051;p131"/>
          <p:cNvSpPr/>
          <p:nvPr/>
        </p:nvSpPr>
        <p:spPr>
          <a:xfrm flipH="1">
            <a:off x="0" y="1195342"/>
            <a:ext cx="6229170" cy="2175917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2" name="Google Shape;1052;p131"/>
          <p:cNvSpPr txBox="1"/>
          <p:nvPr/>
        </p:nvSpPr>
        <p:spPr>
          <a:xfrm>
            <a:off x="1675965" y="1434003"/>
            <a:ext cx="4553205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Mistake 4:</a:t>
            </a:r>
            <a:endParaRPr b="1" sz="72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3" name="Google Shape;1053;p131"/>
          <p:cNvSpPr/>
          <p:nvPr/>
        </p:nvSpPr>
        <p:spPr>
          <a:xfrm>
            <a:off x="6229170" y="1195342"/>
            <a:ext cx="9492611" cy="2175917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54" name="Google Shape;1054;p131"/>
          <p:cNvSpPr txBox="1"/>
          <p:nvPr/>
        </p:nvSpPr>
        <p:spPr>
          <a:xfrm>
            <a:off x="6607278" y="1434003"/>
            <a:ext cx="14335432" cy="2603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Not giving them enough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(at the right time)</a:t>
            </a:r>
            <a:br>
              <a:rPr b="1" lang="en-US" sz="72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</a:br>
            <a:endParaRPr b="1" sz="72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8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9" name="Google Shape;1059;p1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847736" y="0"/>
            <a:ext cx="1852991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132"/>
          <p:cNvSpPr/>
          <p:nvPr/>
        </p:nvSpPr>
        <p:spPr>
          <a:xfrm>
            <a:off x="4966969" y="0"/>
            <a:ext cx="17008128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61" name="Google Shape;1061;p1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62" name="Google Shape;1062;p132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63" name="Google Shape;1063;p132"/>
          <p:cNvSpPr txBox="1"/>
          <p:nvPr/>
        </p:nvSpPr>
        <p:spPr>
          <a:xfrm>
            <a:off x="1675965" y="4046420"/>
            <a:ext cx="16497736" cy="7641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Doesn’t have to be detailed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But enough to let the client see some wins (in cash if possible)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Why?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So when you tell them the price they appreciate the value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Dangling carrots is good and shows that…</a:t>
            </a:r>
            <a:endParaRPr/>
          </a:p>
        </p:txBody>
      </p:sp>
      <p:sp>
        <p:nvSpPr>
          <p:cNvPr id="1064" name="Google Shape;1064;p132"/>
          <p:cNvSpPr/>
          <p:nvPr/>
        </p:nvSpPr>
        <p:spPr>
          <a:xfrm flipH="1">
            <a:off x="0" y="1195342"/>
            <a:ext cx="6229170" cy="2175917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5" name="Google Shape;1065;p132"/>
          <p:cNvSpPr txBox="1"/>
          <p:nvPr/>
        </p:nvSpPr>
        <p:spPr>
          <a:xfrm>
            <a:off x="1675965" y="1434003"/>
            <a:ext cx="4553205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Mistake 4:</a:t>
            </a:r>
            <a:endParaRPr b="1" sz="72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6" name="Google Shape;1066;p132"/>
          <p:cNvSpPr/>
          <p:nvPr/>
        </p:nvSpPr>
        <p:spPr>
          <a:xfrm>
            <a:off x="6229170" y="1195342"/>
            <a:ext cx="9492611" cy="2175917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67" name="Google Shape;1067;p132"/>
          <p:cNvSpPr txBox="1"/>
          <p:nvPr/>
        </p:nvSpPr>
        <p:spPr>
          <a:xfrm>
            <a:off x="6607278" y="1434003"/>
            <a:ext cx="14335432" cy="2603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Not giving them enough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(at the right time)</a:t>
            </a:r>
            <a:br>
              <a:rPr b="1" lang="en-US" sz="72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</a:br>
            <a:endParaRPr b="1" sz="72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Google Shape;1072;p133"/>
          <p:cNvPicPr preferRelativeResize="0"/>
          <p:nvPr/>
        </p:nvPicPr>
        <p:blipFill rotWithShape="1">
          <a:blip r:embed="rId3">
            <a:alphaModFix/>
          </a:blip>
          <a:srcRect b="0" l="8512" r="0" t="0"/>
          <a:stretch/>
        </p:blipFill>
        <p:spPr>
          <a:xfrm flipH="1">
            <a:off x="5547782" y="0"/>
            <a:ext cx="18829868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3" name="Google Shape;1073;p133"/>
          <p:cNvSpPr/>
          <p:nvPr/>
        </p:nvSpPr>
        <p:spPr>
          <a:xfrm>
            <a:off x="4572000" y="0"/>
            <a:ext cx="1691254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74" name="Google Shape;1074;p1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75" name="Google Shape;1075;p133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76" name="Google Shape;1076;p133"/>
          <p:cNvSpPr/>
          <p:nvPr/>
        </p:nvSpPr>
        <p:spPr>
          <a:xfrm flipH="1">
            <a:off x="3138790" y="5194140"/>
            <a:ext cx="2439641" cy="2439641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r>
              <a:rPr i="1" lang="en-US" sz="9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a.</a:t>
            </a:r>
            <a:endParaRPr/>
          </a:p>
        </p:txBody>
      </p:sp>
      <p:sp>
        <p:nvSpPr>
          <p:cNvPr id="1077" name="Google Shape;1077;p133"/>
          <p:cNvSpPr/>
          <p:nvPr/>
        </p:nvSpPr>
        <p:spPr>
          <a:xfrm>
            <a:off x="5578431" y="5194140"/>
            <a:ext cx="13467989" cy="2439641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78" name="Google Shape;1078;p133"/>
          <p:cNvSpPr txBox="1"/>
          <p:nvPr/>
        </p:nvSpPr>
        <p:spPr>
          <a:xfrm>
            <a:off x="5810886" y="5194141"/>
            <a:ext cx="13235536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You understand the client’s issues</a:t>
            </a:r>
            <a:endParaRPr b="1" i="1" sz="6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3" name="Google Shape;1083;p1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15571" y="0"/>
            <a:ext cx="1806208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4" name="Google Shape;1084;p134"/>
          <p:cNvSpPr/>
          <p:nvPr/>
        </p:nvSpPr>
        <p:spPr>
          <a:xfrm>
            <a:off x="4572000" y="0"/>
            <a:ext cx="1691254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85" name="Google Shape;1085;p1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86" name="Google Shape;1086;p134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87" name="Google Shape;1087;p134"/>
          <p:cNvSpPr/>
          <p:nvPr/>
        </p:nvSpPr>
        <p:spPr>
          <a:xfrm flipH="1">
            <a:off x="3138790" y="5194140"/>
            <a:ext cx="2439641" cy="2439641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r>
              <a:rPr i="1" lang="en-US" sz="9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b.</a:t>
            </a:r>
            <a:endParaRPr/>
          </a:p>
        </p:txBody>
      </p:sp>
      <p:sp>
        <p:nvSpPr>
          <p:cNvPr id="1088" name="Google Shape;1088;p134"/>
          <p:cNvSpPr/>
          <p:nvPr/>
        </p:nvSpPr>
        <p:spPr>
          <a:xfrm>
            <a:off x="5578431" y="5194140"/>
            <a:ext cx="13467989" cy="2439641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089" name="Google Shape;1089;p134"/>
          <p:cNvSpPr txBox="1"/>
          <p:nvPr/>
        </p:nvSpPr>
        <p:spPr>
          <a:xfrm>
            <a:off x="5810886" y="5194141"/>
            <a:ext cx="13235536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You listened when they spoke</a:t>
            </a:r>
            <a:endParaRPr b="1" i="1" sz="6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3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" name="Google Shape;1094;p135"/>
          <p:cNvPicPr preferRelativeResize="0"/>
          <p:nvPr/>
        </p:nvPicPr>
        <p:blipFill rotWithShape="1">
          <a:blip r:embed="rId3">
            <a:alphaModFix/>
          </a:blip>
          <a:srcRect b="0" l="0" r="15749" t="0"/>
          <a:stretch/>
        </p:blipFill>
        <p:spPr>
          <a:xfrm flipH="1">
            <a:off x="2895599" y="0"/>
            <a:ext cx="214820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5" name="Google Shape;1095;p135"/>
          <p:cNvSpPr/>
          <p:nvPr/>
        </p:nvSpPr>
        <p:spPr>
          <a:xfrm>
            <a:off x="2895600" y="0"/>
            <a:ext cx="18588946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96" name="Google Shape;1096;p1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97" name="Google Shape;1097;p135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098" name="Google Shape;1098;p135"/>
          <p:cNvSpPr/>
          <p:nvPr/>
        </p:nvSpPr>
        <p:spPr>
          <a:xfrm flipH="1">
            <a:off x="3138790" y="5194140"/>
            <a:ext cx="2439641" cy="2439641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r>
              <a:rPr i="1" lang="en-US" sz="9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c.</a:t>
            </a:r>
            <a:endParaRPr/>
          </a:p>
        </p:txBody>
      </p:sp>
      <p:sp>
        <p:nvSpPr>
          <p:cNvPr id="1099" name="Google Shape;1099;p135"/>
          <p:cNvSpPr/>
          <p:nvPr/>
        </p:nvSpPr>
        <p:spPr>
          <a:xfrm>
            <a:off x="5578431" y="5194140"/>
            <a:ext cx="13467989" cy="2439641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00" name="Google Shape;1100;p135"/>
          <p:cNvSpPr txBox="1"/>
          <p:nvPr/>
        </p:nvSpPr>
        <p:spPr>
          <a:xfrm>
            <a:off x="5810887" y="5194141"/>
            <a:ext cx="11029314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You can help them resolve these issues</a:t>
            </a:r>
            <a:endParaRPr b="1" i="1" sz="6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4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" name="Google Shape;1105;p1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5208160" y="0"/>
            <a:ext cx="1917242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6" name="Google Shape;1106;p136"/>
          <p:cNvSpPr/>
          <p:nvPr/>
        </p:nvSpPr>
        <p:spPr>
          <a:xfrm>
            <a:off x="4572000" y="0"/>
            <a:ext cx="1691254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07" name="Google Shape;1107;p1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8" name="Google Shape;1108;p136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09" name="Google Shape;1109;p136"/>
          <p:cNvSpPr/>
          <p:nvPr/>
        </p:nvSpPr>
        <p:spPr>
          <a:xfrm flipH="1">
            <a:off x="3138790" y="5194140"/>
            <a:ext cx="2439641" cy="2439641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Lato"/>
              <a:buNone/>
            </a:pPr>
            <a:r>
              <a:rPr i="1" lang="en-US" sz="9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d.</a:t>
            </a:r>
            <a:endParaRPr/>
          </a:p>
        </p:txBody>
      </p:sp>
      <p:sp>
        <p:nvSpPr>
          <p:cNvPr id="1110" name="Google Shape;1110;p136"/>
          <p:cNvSpPr/>
          <p:nvPr/>
        </p:nvSpPr>
        <p:spPr>
          <a:xfrm>
            <a:off x="5578431" y="5194140"/>
            <a:ext cx="13467989" cy="2439641"/>
          </a:xfrm>
          <a:prstGeom prst="rect">
            <a:avLst/>
          </a:prstGeom>
          <a:solidFill>
            <a:srgbClr val="E3E3E1">
              <a:alpha val="41568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11" name="Google Shape;1111;p136"/>
          <p:cNvSpPr txBox="1"/>
          <p:nvPr/>
        </p:nvSpPr>
        <p:spPr>
          <a:xfrm>
            <a:off x="5810887" y="5194141"/>
            <a:ext cx="11029314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You are a genuine professional</a:t>
            </a:r>
            <a:endParaRPr b="1" i="1" sz="6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37"/>
          <p:cNvSpPr/>
          <p:nvPr/>
        </p:nvSpPr>
        <p:spPr>
          <a:xfrm flipH="1">
            <a:off x="4955381" y="4787612"/>
            <a:ext cx="14435140" cy="3536374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7" name="Google Shape;1117;p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18" name="Google Shape;1118;p137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19" name="Google Shape;1119;p137"/>
          <p:cNvSpPr txBox="1"/>
          <p:nvPr/>
        </p:nvSpPr>
        <p:spPr>
          <a:xfrm>
            <a:off x="6658293" y="5335979"/>
            <a:ext cx="11029314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SUM UP</a:t>
            </a:r>
            <a:endParaRPr b="1" i="1" sz="138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4" name="Google Shape;1124;p138"/>
          <p:cNvPicPr preferRelativeResize="0"/>
          <p:nvPr/>
        </p:nvPicPr>
        <p:blipFill rotWithShape="1">
          <a:blip r:embed="rId3">
            <a:alphaModFix/>
          </a:blip>
          <a:srcRect b="0" l="0" r="15593" t="0"/>
          <a:stretch/>
        </p:blipFill>
        <p:spPr>
          <a:xfrm>
            <a:off x="4696460" y="0"/>
            <a:ext cx="1968119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138"/>
          <p:cNvSpPr/>
          <p:nvPr/>
        </p:nvSpPr>
        <p:spPr>
          <a:xfrm>
            <a:off x="1675966" y="0"/>
            <a:ext cx="16497734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26" name="Google Shape;1126;p1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27" name="Google Shape;1127;p13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28" name="Google Shape;1128;p138"/>
          <p:cNvSpPr txBox="1"/>
          <p:nvPr/>
        </p:nvSpPr>
        <p:spPr>
          <a:xfrm>
            <a:off x="2935723" y="3943812"/>
            <a:ext cx="14323575" cy="42476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Some advisers don’t want to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tell the client anything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at the first meeting</a:t>
            </a:r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" name="Google Shape;1133;p1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flipH="1">
            <a:off x="7613106" y="56000"/>
            <a:ext cx="16764544" cy="136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p139"/>
          <p:cNvSpPr/>
          <p:nvPr/>
        </p:nvSpPr>
        <p:spPr>
          <a:xfrm>
            <a:off x="6591299" y="0"/>
            <a:ext cx="10172701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35" name="Google Shape;1135;p1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6" name="Google Shape;1136;p13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37" name="Google Shape;1137;p139"/>
          <p:cNvSpPr txBox="1"/>
          <p:nvPr/>
        </p:nvSpPr>
        <p:spPr>
          <a:xfrm>
            <a:off x="2935723" y="3943811"/>
            <a:ext cx="14323575" cy="5085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Others want to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tell them everything</a:t>
            </a:r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2" name="Google Shape;1142;p140"/>
          <p:cNvPicPr preferRelativeResize="0"/>
          <p:nvPr/>
        </p:nvPicPr>
        <p:blipFill rotWithShape="1">
          <a:blip r:embed="rId3">
            <a:alphaModFix/>
          </a:blip>
          <a:srcRect b="16371" l="0" r="0" t="0"/>
          <a:stretch/>
        </p:blipFill>
        <p:spPr>
          <a:xfrm>
            <a:off x="0" y="38098"/>
            <a:ext cx="24377649" cy="13677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43" name="Google Shape;1143;p140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8274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44" name="Google Shape;1144;p1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45" name="Google Shape;1145;p14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46" name="Google Shape;1146;p140"/>
          <p:cNvSpPr txBox="1"/>
          <p:nvPr/>
        </p:nvSpPr>
        <p:spPr>
          <a:xfrm>
            <a:off x="3097888" y="5051213"/>
            <a:ext cx="18181874" cy="4609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 want to do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 Goldilocks meeting</a:t>
            </a:r>
            <a:endParaRPr i="1" sz="115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p69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331" name="Google Shape;331;p69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332;p69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333;p69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34" name="Google Shape;334;p6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69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How are your </a:t>
            </a:r>
            <a:r>
              <a:rPr b="1" i="1" lang="en-US" sz="8800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Level 10 meetings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 going? Are you working in weekly and 90 day cycles?</a:t>
            </a:r>
            <a:endParaRPr b="1" i="1" sz="4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0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1" name="Google Shape;1151;p1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34" y="972"/>
            <a:ext cx="24385760" cy="13715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p141"/>
          <p:cNvSpPr/>
          <p:nvPr/>
        </p:nvSpPr>
        <p:spPr>
          <a:xfrm>
            <a:off x="0" y="0"/>
            <a:ext cx="234314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53" name="Google Shape;1153;p1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54" name="Google Shape;1154;p141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55" name="Google Shape;1155;p141"/>
          <p:cNvSpPr/>
          <p:nvPr/>
        </p:nvSpPr>
        <p:spPr>
          <a:xfrm flipH="1">
            <a:off x="3758218" y="5731281"/>
            <a:ext cx="14535134" cy="2079219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6" name="Google Shape;1156;p141"/>
          <p:cNvSpPr/>
          <p:nvPr/>
        </p:nvSpPr>
        <p:spPr>
          <a:xfrm>
            <a:off x="3758222" y="4292454"/>
            <a:ext cx="5267791" cy="1438827"/>
          </a:xfrm>
          <a:prstGeom prst="rect">
            <a:avLst/>
          </a:prstGeom>
          <a:solidFill>
            <a:schemeClr val="dk2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7" name="Google Shape;1157;p141"/>
          <p:cNvSpPr txBox="1"/>
          <p:nvPr/>
        </p:nvSpPr>
        <p:spPr>
          <a:xfrm>
            <a:off x="4080874" y="6349360"/>
            <a:ext cx="14212478" cy="101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Fluffing the fee discussion</a:t>
            </a:r>
            <a:endParaRPr i="1" sz="8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58" name="Google Shape;1158;p141"/>
          <p:cNvSpPr txBox="1"/>
          <p:nvPr/>
        </p:nvSpPr>
        <p:spPr>
          <a:xfrm>
            <a:off x="4079070" y="4740068"/>
            <a:ext cx="13235536" cy="790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Mistake 5: </a:t>
            </a:r>
            <a:endParaRPr b="1" i="1" sz="6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2" name="Shape 1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3" name="Google Shape;1163;p142"/>
          <p:cNvPicPr preferRelativeResize="0"/>
          <p:nvPr/>
        </p:nvPicPr>
        <p:blipFill rotWithShape="1">
          <a:blip r:embed="rId3">
            <a:alphaModFix/>
          </a:blip>
          <a:srcRect b="16167" l="0" r="0" t="0"/>
          <a:stretch/>
        </p:blipFill>
        <p:spPr>
          <a:xfrm>
            <a:off x="0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p142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8274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65" name="Google Shape;1165;p1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6" name="Google Shape;1166;p14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67" name="Google Shape;1167;p142"/>
          <p:cNvSpPr txBox="1"/>
          <p:nvPr/>
        </p:nvSpPr>
        <p:spPr>
          <a:xfrm>
            <a:off x="3097888" y="4553084"/>
            <a:ext cx="18181874" cy="4609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“And to do all of that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will cost £xxx for the initial planning work”</a:t>
            </a:r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1172;p143"/>
          <p:cNvPicPr preferRelativeResize="0"/>
          <p:nvPr/>
        </p:nvPicPr>
        <p:blipFill rotWithShape="1">
          <a:blip r:embed="rId3">
            <a:alphaModFix/>
          </a:blip>
          <a:srcRect b="0" l="0" r="25333" t="0"/>
          <a:stretch/>
        </p:blipFill>
        <p:spPr>
          <a:xfrm>
            <a:off x="4565650" y="0"/>
            <a:ext cx="1981200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143"/>
          <p:cNvSpPr/>
          <p:nvPr/>
        </p:nvSpPr>
        <p:spPr>
          <a:xfrm>
            <a:off x="4565651" y="0"/>
            <a:ext cx="1219835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74" name="Google Shape;1174;p1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75" name="Google Shape;1175;p143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76" name="Google Shape;1176;p143"/>
          <p:cNvSpPr txBox="1"/>
          <p:nvPr/>
        </p:nvSpPr>
        <p:spPr>
          <a:xfrm>
            <a:off x="2935723" y="3943811"/>
            <a:ext cx="11237477" cy="5085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It’s a logical next step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when you’ve done a great first meeting </a:t>
            </a: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75406" y="0"/>
            <a:ext cx="17102244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2" name="Google Shape;1182;p144"/>
          <p:cNvSpPr/>
          <p:nvPr/>
        </p:nvSpPr>
        <p:spPr>
          <a:xfrm>
            <a:off x="4565651" y="0"/>
            <a:ext cx="1566389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83" name="Google Shape;1183;p1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4" name="Google Shape;1184;p144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85" name="Google Shape;1185;p144"/>
          <p:cNvSpPr txBox="1"/>
          <p:nvPr/>
        </p:nvSpPr>
        <p:spPr>
          <a:xfrm>
            <a:off x="2935723" y="3943811"/>
            <a:ext cx="14590277" cy="5085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It won’t come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as a shock to the client…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it will be expected.</a:t>
            </a:r>
            <a:endParaRPr i="1" sz="88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5"/>
          <p:cNvPicPr preferRelativeResize="0"/>
          <p:nvPr/>
        </p:nvPicPr>
        <p:blipFill rotWithShape="1">
          <a:blip r:embed="rId3">
            <a:alphaModFix/>
          </a:blip>
          <a:srcRect b="9487" l="0" r="25492" t="0"/>
          <a:stretch/>
        </p:blipFill>
        <p:spPr>
          <a:xfrm>
            <a:off x="2665089" y="0"/>
            <a:ext cx="2171256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5"/>
          <p:cNvSpPr/>
          <p:nvPr/>
        </p:nvSpPr>
        <p:spPr>
          <a:xfrm>
            <a:off x="1675965" y="0"/>
            <a:ext cx="20299132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92" name="Google Shape;1192;p1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93" name="Google Shape;1193;p145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194" name="Google Shape;1194;p145"/>
          <p:cNvSpPr txBox="1"/>
          <p:nvPr/>
        </p:nvSpPr>
        <p:spPr>
          <a:xfrm>
            <a:off x="1675965" y="3371260"/>
            <a:ext cx="16497736" cy="7641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Just tell the client what the fees will be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Just say it there and then at the end of the first meeting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Don’t write to them - Why?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Practice (role play) pitching your fee to anyone</a:t>
            </a:r>
            <a:endParaRPr/>
          </a:p>
          <a:p>
            <a:pPr indent="-571500" lvl="0" marL="571500" marR="0" rtl="0" algn="l">
              <a:spcBef>
                <a:spcPts val="24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If they can’t understand it, it’s too complicated</a:t>
            </a:r>
            <a:endParaRPr/>
          </a:p>
        </p:txBody>
      </p:sp>
      <p:sp>
        <p:nvSpPr>
          <p:cNvPr id="1195" name="Google Shape;1195;p145"/>
          <p:cNvSpPr/>
          <p:nvPr/>
        </p:nvSpPr>
        <p:spPr>
          <a:xfrm flipH="1">
            <a:off x="0" y="1195343"/>
            <a:ext cx="6229170" cy="1621920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6" name="Google Shape;1196;p145"/>
          <p:cNvSpPr txBox="1"/>
          <p:nvPr/>
        </p:nvSpPr>
        <p:spPr>
          <a:xfrm>
            <a:off x="1675965" y="1434003"/>
            <a:ext cx="4553205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Mistake 5:</a:t>
            </a:r>
            <a:endParaRPr b="1" sz="72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7" name="Google Shape;1197;p145"/>
          <p:cNvSpPr/>
          <p:nvPr/>
        </p:nvSpPr>
        <p:spPr>
          <a:xfrm>
            <a:off x="6229170" y="1195343"/>
            <a:ext cx="13544731" cy="1621920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8" name="Google Shape;1198;p145"/>
          <p:cNvSpPr txBox="1"/>
          <p:nvPr/>
        </p:nvSpPr>
        <p:spPr>
          <a:xfrm>
            <a:off x="6607278" y="1434003"/>
            <a:ext cx="14335432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2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Don’t Fluff The Fee Discussion</a:t>
            </a:r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3" name="Google Shape;1203;p146"/>
          <p:cNvPicPr preferRelativeResize="0"/>
          <p:nvPr/>
        </p:nvPicPr>
        <p:blipFill rotWithShape="1">
          <a:blip r:embed="rId3">
            <a:alphaModFix/>
          </a:blip>
          <a:srcRect b="16167" l="0" r="0" t="0"/>
          <a:stretch/>
        </p:blipFill>
        <p:spPr>
          <a:xfrm>
            <a:off x="0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146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8274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05" name="Google Shape;1205;p1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06" name="Google Shape;1206;p14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07" name="Google Shape;1207;p146"/>
          <p:cNvSpPr txBox="1"/>
          <p:nvPr/>
        </p:nvSpPr>
        <p:spPr>
          <a:xfrm>
            <a:off x="2555419" y="2916370"/>
            <a:ext cx="19266812" cy="69335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6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“We charge in three places for each phase of work. There is a planning fee of £xxx for doing the initial work we discussed today.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6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If you elect to engage us for the implementation phase there will be an implementation fee of £xxx (or x%).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6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66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And if you want to move onto our ongoing review service there will be a fee of £xxx (or x%) pa.”</a:t>
            </a:r>
            <a:br>
              <a:rPr i="1" lang="en-US" sz="6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</a:br>
            <a:endParaRPr i="1" sz="6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2" name="Google Shape;1212;p147"/>
          <p:cNvPicPr preferRelativeResize="0"/>
          <p:nvPr/>
        </p:nvPicPr>
        <p:blipFill rotWithShape="1">
          <a:blip r:embed="rId3">
            <a:alphaModFix/>
          </a:blip>
          <a:srcRect b="0" l="0" r="12766" t="0"/>
          <a:stretch/>
        </p:blipFill>
        <p:spPr>
          <a:xfrm>
            <a:off x="6496345" y="43668"/>
            <a:ext cx="17881306" cy="13672332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147"/>
          <p:cNvSpPr/>
          <p:nvPr/>
        </p:nvSpPr>
        <p:spPr>
          <a:xfrm>
            <a:off x="0" y="0"/>
            <a:ext cx="234314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14" name="Google Shape;1214;p1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15" name="Google Shape;1215;p147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16" name="Google Shape;1216;p147"/>
          <p:cNvSpPr/>
          <p:nvPr/>
        </p:nvSpPr>
        <p:spPr>
          <a:xfrm flipH="1">
            <a:off x="3758218" y="5731281"/>
            <a:ext cx="14535134" cy="3031719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7" name="Google Shape;1217;p147"/>
          <p:cNvSpPr/>
          <p:nvPr/>
        </p:nvSpPr>
        <p:spPr>
          <a:xfrm>
            <a:off x="3758222" y="4292454"/>
            <a:ext cx="5267791" cy="1438827"/>
          </a:xfrm>
          <a:prstGeom prst="rect">
            <a:avLst/>
          </a:prstGeom>
          <a:solidFill>
            <a:schemeClr val="dk2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8" name="Google Shape;1218;p147"/>
          <p:cNvSpPr txBox="1"/>
          <p:nvPr/>
        </p:nvSpPr>
        <p:spPr>
          <a:xfrm>
            <a:off x="4080875" y="6746981"/>
            <a:ext cx="12340226" cy="101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9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Committing the client to all three phases</a:t>
            </a:r>
            <a:endParaRPr i="1" sz="8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19" name="Google Shape;1219;p147"/>
          <p:cNvSpPr txBox="1"/>
          <p:nvPr/>
        </p:nvSpPr>
        <p:spPr>
          <a:xfrm>
            <a:off x="4079070" y="4740068"/>
            <a:ext cx="13235536" cy="790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Mistake 6: </a:t>
            </a:r>
            <a:endParaRPr b="1" i="1" sz="6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3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Google Shape;1224;p148"/>
          <p:cNvSpPr/>
          <p:nvPr/>
        </p:nvSpPr>
        <p:spPr>
          <a:xfrm flipH="1">
            <a:off x="4955381" y="4787612"/>
            <a:ext cx="14435140" cy="3536374"/>
          </a:xfrm>
          <a:custGeom>
            <a:rect b="b" l="l" r="r" t="t"/>
            <a:pathLst>
              <a:path extrusionOk="0" h="120000" w="120000">
                <a:moveTo>
                  <a:pt x="118926" y="4642"/>
                </a:moveTo>
                <a:lnTo>
                  <a:pt x="118926" y="59857"/>
                </a:lnTo>
                <a:lnTo>
                  <a:pt x="118926" y="115073"/>
                </a:lnTo>
                <a:lnTo>
                  <a:pt x="1073" y="115073"/>
                </a:lnTo>
                <a:lnTo>
                  <a:pt x="1073" y="4642"/>
                </a:lnTo>
                <a:close/>
                <a:moveTo>
                  <a:pt x="119999" y="0"/>
                </a:moveTo>
                <a:lnTo>
                  <a:pt x="0" y="0"/>
                </a:lnTo>
                <a:lnTo>
                  <a:pt x="0" y="120000"/>
                </a:lnTo>
                <a:lnTo>
                  <a:pt x="119999" y="120000"/>
                </a:lnTo>
                <a:lnTo>
                  <a:pt x="119999" y="60000"/>
                </a:lnTo>
                <a:close/>
              </a:path>
            </a:pathLst>
          </a:cu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25" name="Google Shape;1225;p1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26" name="Google Shape;1226;p148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27" name="Google Shape;1227;p148"/>
          <p:cNvSpPr txBox="1"/>
          <p:nvPr/>
        </p:nvSpPr>
        <p:spPr>
          <a:xfrm>
            <a:off x="6658293" y="5335979"/>
            <a:ext cx="11029314" cy="2439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Sky diving</a:t>
            </a:r>
            <a:endParaRPr b="1" i="1" sz="138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2" name="Google Shape;1232;p149"/>
          <p:cNvPicPr preferRelativeResize="0"/>
          <p:nvPr/>
        </p:nvPicPr>
        <p:blipFill rotWithShape="1">
          <a:blip r:embed="rId3">
            <a:alphaModFix/>
          </a:blip>
          <a:srcRect b="0" l="0" r="0" t="14248"/>
          <a:stretch/>
        </p:blipFill>
        <p:spPr>
          <a:xfrm>
            <a:off x="0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3" name="Google Shape;1233;p149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5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34" name="Google Shape;1234;p1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35" name="Google Shape;1235;p14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36" name="Google Shape;1236;p149"/>
          <p:cNvSpPr txBox="1"/>
          <p:nvPr/>
        </p:nvSpPr>
        <p:spPr>
          <a:xfrm>
            <a:off x="2555419" y="4639535"/>
            <a:ext cx="19266812" cy="44369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By breaking the process into smaller bite sized steps you create a safety zone to let people take the first step</a:t>
            </a:r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0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1" name="Google Shape;1241;p150"/>
          <p:cNvPicPr preferRelativeResize="0"/>
          <p:nvPr/>
        </p:nvPicPr>
        <p:blipFill rotWithShape="1">
          <a:blip r:embed="rId3">
            <a:alphaModFix/>
          </a:blip>
          <a:srcRect b="9943" l="0" r="0" t="0"/>
          <a:stretch/>
        </p:blipFill>
        <p:spPr>
          <a:xfrm>
            <a:off x="0" y="1"/>
            <a:ext cx="24377649" cy="13639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2" name="Google Shape;1242;p150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5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43" name="Google Shape;1243;p1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44" name="Google Shape;1244;p15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45" name="Google Shape;1245;p150"/>
          <p:cNvSpPr txBox="1"/>
          <p:nvPr/>
        </p:nvSpPr>
        <p:spPr>
          <a:xfrm>
            <a:off x="4170134" y="4689740"/>
            <a:ext cx="16037381" cy="370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3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same applies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3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to your fees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70"/>
          <p:cNvGrpSpPr/>
          <p:nvPr/>
        </p:nvGrpSpPr>
        <p:grpSpPr>
          <a:xfrm>
            <a:off x="0" y="0"/>
            <a:ext cx="24333194" cy="13716000"/>
            <a:chOff x="0" y="0"/>
            <a:chExt cx="24333194" cy="13716000"/>
          </a:xfrm>
        </p:grpSpPr>
        <p:pic>
          <p:nvPicPr>
            <p:cNvPr id="341" name="Google Shape;341;p70"/>
            <p:cNvPicPr preferRelativeResize="0"/>
            <p:nvPr/>
          </p:nvPicPr>
          <p:blipFill rotWithShape="1">
            <a:blip r:embed="rId3">
              <a:alphaModFix/>
            </a:blip>
            <a:srcRect b="0" l="41082" r="0" t="0"/>
            <a:stretch/>
          </p:blipFill>
          <p:spPr>
            <a:xfrm flipH="1">
              <a:off x="4630994" y="0"/>
              <a:ext cx="14175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342;p70"/>
            <p:cNvPicPr preferRelativeResize="0"/>
            <p:nvPr/>
          </p:nvPicPr>
          <p:blipFill rotWithShape="1">
            <a:blip r:embed="rId4">
              <a:alphaModFix/>
            </a:blip>
            <a:srcRect b="0" l="18639" r="0" t="0"/>
            <a:stretch/>
          </p:blipFill>
          <p:spPr>
            <a:xfrm>
              <a:off x="6048494" y="0"/>
              <a:ext cx="18284700" cy="137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343;p70"/>
            <p:cNvPicPr preferRelativeResize="0"/>
            <p:nvPr/>
          </p:nvPicPr>
          <p:blipFill rotWithShape="1">
            <a:blip r:embed="rId4">
              <a:alphaModFix/>
            </a:blip>
            <a:srcRect b="0" l="0" r="79392" t="0"/>
            <a:stretch/>
          </p:blipFill>
          <p:spPr>
            <a:xfrm>
              <a:off x="0" y="0"/>
              <a:ext cx="4631100" cy="137160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4" name="Google Shape;344;p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679488" y="830804"/>
            <a:ext cx="2895900" cy="1209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70"/>
          <p:cNvSpPr txBox="1"/>
          <p:nvPr/>
        </p:nvSpPr>
        <p:spPr>
          <a:xfrm>
            <a:off x="5443743" y="5211611"/>
            <a:ext cx="133674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Have you looked more closely at your main </a:t>
            </a:r>
            <a:r>
              <a:rPr b="1" i="1" lang="en-US" sz="8800">
                <a:solidFill>
                  <a:srgbClr val="B00000"/>
                </a:solidFill>
                <a:latin typeface="Lato"/>
                <a:ea typeface="Lato"/>
                <a:cs typeface="Lato"/>
                <a:sym typeface="Lato"/>
              </a:rPr>
              <a:t>business processes</a:t>
            </a:r>
            <a:r>
              <a:rPr b="1" i="1" lang="en-US" sz="8800">
                <a:solidFill>
                  <a:srgbClr val="393A39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endParaRPr b="1" i="1" sz="41300" u="none" cap="none" strike="noStrike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9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0" name="Google Shape;1250;p151"/>
          <p:cNvPicPr preferRelativeResize="0"/>
          <p:nvPr/>
        </p:nvPicPr>
        <p:blipFill rotWithShape="1">
          <a:blip r:embed="rId3">
            <a:alphaModFix/>
          </a:blip>
          <a:srcRect b="16004" l="711" r="0" t="0"/>
          <a:stretch/>
        </p:blipFill>
        <p:spPr>
          <a:xfrm>
            <a:off x="0" y="0"/>
            <a:ext cx="24377649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1" name="Google Shape;1251;p151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5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52" name="Google Shape;1252;p15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53" name="Google Shape;1253;p151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54" name="Google Shape;1254;p151"/>
          <p:cNvSpPr txBox="1"/>
          <p:nvPr/>
        </p:nvSpPr>
        <p:spPr>
          <a:xfrm>
            <a:off x="3834492" y="4731280"/>
            <a:ext cx="16708666" cy="370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Almost everyone that engages you for a plan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will buy the rest of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your service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8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" name="Google Shape;1259;p1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38288" y="0"/>
            <a:ext cx="1823936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0" name="Google Shape;1260;p152"/>
          <p:cNvSpPr/>
          <p:nvPr/>
        </p:nvSpPr>
        <p:spPr>
          <a:xfrm>
            <a:off x="4565651" y="0"/>
            <a:ext cx="1566389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61" name="Google Shape;1261;p15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62" name="Google Shape;1262;p152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63" name="Google Shape;1263;p152"/>
          <p:cNvSpPr txBox="1"/>
          <p:nvPr/>
        </p:nvSpPr>
        <p:spPr>
          <a:xfrm>
            <a:off x="2935723" y="3943811"/>
            <a:ext cx="10589777" cy="5085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Make it clear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client is only committing to the first one for now.</a:t>
            </a:r>
            <a:endParaRPr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7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153"/>
          <p:cNvSpPr/>
          <p:nvPr/>
        </p:nvSpPr>
        <p:spPr>
          <a:xfrm>
            <a:off x="0" y="0"/>
            <a:ext cx="23431499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69" name="Google Shape;1269;p1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5" cy="120903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0" name="Google Shape;1270;p153"/>
          <p:cNvCxnSpPr/>
          <p:nvPr/>
        </p:nvCxnSpPr>
        <p:spPr>
          <a:xfrm>
            <a:off x="4966969" y="12917511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71" name="Google Shape;1271;p153"/>
          <p:cNvSpPr/>
          <p:nvPr/>
        </p:nvSpPr>
        <p:spPr>
          <a:xfrm flipH="1">
            <a:off x="3758218" y="5731281"/>
            <a:ext cx="14535134" cy="3031719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2" name="Google Shape;1272;p153"/>
          <p:cNvSpPr/>
          <p:nvPr/>
        </p:nvSpPr>
        <p:spPr>
          <a:xfrm>
            <a:off x="3758222" y="4292454"/>
            <a:ext cx="5267791" cy="1438827"/>
          </a:xfrm>
          <a:prstGeom prst="rect">
            <a:avLst/>
          </a:prstGeom>
          <a:solidFill>
            <a:schemeClr val="dk2">
              <a:alpha val="41568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3" name="Google Shape;1273;p153"/>
          <p:cNvSpPr txBox="1"/>
          <p:nvPr/>
        </p:nvSpPr>
        <p:spPr>
          <a:xfrm>
            <a:off x="4080875" y="6746981"/>
            <a:ext cx="12340226" cy="101728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8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Not asking searching and interesting questions</a:t>
            </a:r>
            <a:endParaRPr i="1" sz="80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74" name="Google Shape;1274;p153"/>
          <p:cNvSpPr txBox="1"/>
          <p:nvPr/>
        </p:nvSpPr>
        <p:spPr>
          <a:xfrm>
            <a:off x="4079070" y="4740068"/>
            <a:ext cx="13235536" cy="7905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6600">
                <a:solidFill>
                  <a:srgbClr val="0B0F10"/>
                </a:solidFill>
                <a:latin typeface="Lato"/>
                <a:ea typeface="Lato"/>
                <a:cs typeface="Lato"/>
                <a:sym typeface="Lato"/>
              </a:rPr>
              <a:t>Mistake 7: </a:t>
            </a:r>
            <a:endParaRPr b="1" i="1" sz="60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8" name="Shape 1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9" name="Google Shape;1279;p154"/>
          <p:cNvSpPr/>
          <p:nvPr/>
        </p:nvSpPr>
        <p:spPr>
          <a:xfrm>
            <a:off x="1675965" y="0"/>
            <a:ext cx="20299132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87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80" name="Google Shape;1280;p1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6036" cy="120903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81" name="Google Shape;1281;p154"/>
          <p:cNvCxnSpPr/>
          <p:nvPr/>
        </p:nvCxnSpPr>
        <p:spPr>
          <a:xfrm>
            <a:off x="4966969" y="12917512"/>
            <a:ext cx="18017065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82" name="Google Shape;1282;p154"/>
          <p:cNvSpPr txBox="1"/>
          <p:nvPr/>
        </p:nvSpPr>
        <p:spPr>
          <a:xfrm>
            <a:off x="1675965" y="3770503"/>
            <a:ext cx="19888636" cy="76419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-571500" lvl="0" marL="571500" marR="0" rtl="0" algn="l">
              <a:spcBef>
                <a:spcPts val="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Discuss the facts and figures</a:t>
            </a:r>
            <a:endParaRPr/>
          </a:p>
          <a:p>
            <a:pPr indent="-762000" lvl="0" marL="1333500" marR="0" rtl="0" algn="l"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Noto Sans Symbols"/>
              <a:buChar char="•"/>
            </a:pPr>
            <a:r>
              <a:rPr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Inevitably</a:t>
            </a:r>
            <a:endParaRPr/>
          </a:p>
          <a:p>
            <a:pPr indent="-762000" lvl="0" marL="1333500" marR="0" rtl="0" algn="l"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Noto Sans Symbols"/>
              <a:buChar char="•"/>
            </a:pPr>
            <a:r>
              <a:rPr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Also ask searching and interesting questions</a:t>
            </a:r>
            <a:endParaRPr/>
          </a:p>
          <a:p>
            <a:pPr indent="-762000" lvl="0" marL="1333500" marR="0" rtl="0" algn="l"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Noto Sans Symbols"/>
              <a:buChar char="•"/>
            </a:pPr>
            <a:r>
              <a:rPr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Help the client think more deeply about their situation</a:t>
            </a:r>
            <a:endParaRPr/>
          </a:p>
          <a:p>
            <a:pPr indent="-571500" lvl="0" marL="571500" marR="0" rtl="0" algn="l"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Arial"/>
              <a:buChar char="•"/>
            </a:pPr>
            <a:r>
              <a:rPr b="1"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Clients present with a specific issue (e.g. investment or pension issue)</a:t>
            </a:r>
            <a:endParaRPr/>
          </a:p>
          <a:p>
            <a:pPr indent="-762000" lvl="0" marL="1333500" marR="0" rtl="0" algn="l"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Noto Sans Symbols"/>
              <a:buChar char="•"/>
            </a:pPr>
            <a:r>
              <a:rPr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This is almost never the real issue</a:t>
            </a:r>
            <a:endParaRPr/>
          </a:p>
          <a:p>
            <a:pPr indent="-762000" lvl="0" marL="1333500" marR="0" rtl="0" algn="l"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Noto Sans Symbols"/>
              <a:buChar char="•"/>
            </a:pPr>
            <a:r>
              <a:rPr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No one buys a pension do they?</a:t>
            </a:r>
            <a:endParaRPr/>
          </a:p>
          <a:p>
            <a:pPr indent="-762000" lvl="0" marL="1333500" marR="0" rtl="0" algn="l"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Noto Sans Symbols"/>
              <a:buChar char="•"/>
            </a:pPr>
            <a:r>
              <a:rPr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What are they buying?</a:t>
            </a:r>
            <a:endParaRPr/>
          </a:p>
          <a:p>
            <a:pPr indent="-762000" lvl="0" marL="1333500" marR="0" rtl="0" algn="l"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Noto Sans Symbols"/>
              <a:buChar char="•"/>
            </a:pPr>
            <a:r>
              <a:rPr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They may not know that themselves</a:t>
            </a:r>
            <a:endParaRPr/>
          </a:p>
          <a:p>
            <a:pPr indent="-762000" lvl="0" marL="1333500" marR="0" rtl="0" algn="l">
              <a:spcBef>
                <a:spcPts val="600"/>
              </a:spcBef>
              <a:spcAft>
                <a:spcPts val="0"/>
              </a:spcAft>
              <a:buClr>
                <a:srgbClr val="282927"/>
              </a:buClr>
              <a:buSzPts val="4800"/>
              <a:buFont typeface="Noto Sans Symbols"/>
              <a:buChar char="•"/>
            </a:pPr>
            <a:r>
              <a:rPr i="1" lang="en-US" sz="4800">
                <a:solidFill>
                  <a:srgbClr val="282927"/>
                </a:solidFill>
                <a:latin typeface="Lato"/>
                <a:ea typeface="Lato"/>
                <a:cs typeface="Lato"/>
                <a:sym typeface="Lato"/>
              </a:rPr>
              <a:t>With the right skills you can ignore their issue</a:t>
            </a:r>
            <a:endParaRPr/>
          </a:p>
        </p:txBody>
      </p:sp>
      <p:sp>
        <p:nvSpPr>
          <p:cNvPr id="1283" name="Google Shape;1283;p154"/>
          <p:cNvSpPr/>
          <p:nvPr/>
        </p:nvSpPr>
        <p:spPr>
          <a:xfrm flipH="1">
            <a:off x="0" y="1195342"/>
            <a:ext cx="6229170" cy="2175917"/>
          </a:xfrm>
          <a:prstGeom prst="homePlate">
            <a:avLst>
              <a:gd fmla="val 0" name="adj"/>
            </a:avLst>
          </a:prstGeom>
          <a:gradFill>
            <a:gsLst>
              <a:gs pos="0">
                <a:srgbClr val="F08420"/>
              </a:gs>
              <a:gs pos="46000">
                <a:srgbClr val="DB4927"/>
              </a:gs>
              <a:gs pos="100000">
                <a:srgbClr val="CD252C"/>
              </a:gs>
            </a:gsLst>
            <a:path path="circle">
              <a:fillToRect b="100%" l="100%"/>
            </a:path>
            <a:tileRect r="-100%" t="-100%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i="1" sz="9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4" name="Google Shape;1284;p154"/>
          <p:cNvSpPr txBox="1"/>
          <p:nvPr/>
        </p:nvSpPr>
        <p:spPr>
          <a:xfrm>
            <a:off x="1675965" y="1434003"/>
            <a:ext cx="4553205" cy="9787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Mistake 7:</a:t>
            </a:r>
            <a:endParaRPr b="1" sz="7200">
              <a:solidFill>
                <a:srgbClr val="CB2327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5" name="Google Shape;1285;p154"/>
          <p:cNvSpPr/>
          <p:nvPr/>
        </p:nvSpPr>
        <p:spPr>
          <a:xfrm>
            <a:off x="6229170" y="1195342"/>
            <a:ext cx="17421892" cy="2175917"/>
          </a:xfrm>
          <a:prstGeom prst="rect">
            <a:avLst/>
          </a:prstGeom>
          <a:solidFill>
            <a:srgbClr val="D8D8D8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86" name="Google Shape;1286;p154"/>
          <p:cNvSpPr txBox="1"/>
          <p:nvPr/>
        </p:nvSpPr>
        <p:spPr>
          <a:xfrm>
            <a:off x="6607278" y="1434003"/>
            <a:ext cx="17770371" cy="171739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6600">
                <a:solidFill>
                  <a:srgbClr val="CB2327"/>
                </a:solidFill>
                <a:latin typeface="Lato"/>
                <a:ea typeface="Lato"/>
                <a:cs typeface="Lato"/>
                <a:sym typeface="Lato"/>
              </a:rPr>
              <a:t>Not Asking Searching And Interesting Questions</a:t>
            </a:r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0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1" name="Google Shape;1291;p155"/>
          <p:cNvPicPr preferRelativeResize="0"/>
          <p:nvPr/>
        </p:nvPicPr>
        <p:blipFill rotWithShape="1">
          <a:blip r:embed="rId3">
            <a:alphaModFix/>
          </a:blip>
          <a:srcRect b="16306" l="0" r="0" t="0"/>
          <a:stretch/>
        </p:blipFill>
        <p:spPr>
          <a:xfrm>
            <a:off x="0" y="-1"/>
            <a:ext cx="24377649" cy="1371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292" name="Google Shape;1292;p155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53725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93" name="Google Shape;1293;p15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94" name="Google Shape;1294;p155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295" name="Google Shape;1295;p155"/>
          <p:cNvSpPr txBox="1"/>
          <p:nvPr/>
        </p:nvSpPr>
        <p:spPr>
          <a:xfrm>
            <a:off x="3834492" y="4731280"/>
            <a:ext cx="16708666" cy="370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Everyone knows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what they want to do</a:t>
            </a:r>
            <a:r>
              <a:rPr i="1" lang="en-US" sz="1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with themselves</a:t>
            </a:r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" name="Google Shape;1300;p156"/>
          <p:cNvPicPr preferRelativeResize="0"/>
          <p:nvPr/>
        </p:nvPicPr>
        <p:blipFill rotWithShape="1">
          <a:blip r:embed="rId3">
            <a:alphaModFix/>
          </a:blip>
          <a:srcRect b="0" l="0" r="28056" t="0"/>
          <a:stretch/>
        </p:blipFill>
        <p:spPr>
          <a:xfrm>
            <a:off x="9522668" y="0"/>
            <a:ext cx="14871750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156"/>
          <p:cNvSpPr/>
          <p:nvPr/>
        </p:nvSpPr>
        <p:spPr>
          <a:xfrm>
            <a:off x="7505699" y="0"/>
            <a:ext cx="12723842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02" name="Google Shape;1302;p1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03" name="Google Shape;1303;p156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04" name="Google Shape;1304;p156"/>
          <p:cNvSpPr txBox="1"/>
          <p:nvPr/>
        </p:nvSpPr>
        <p:spPr>
          <a:xfrm>
            <a:off x="2935723" y="3943811"/>
            <a:ext cx="12990077" cy="5085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However,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a busy and stressful world sometimes we forget</a:t>
            </a:r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8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9" name="Google Shape;1309;p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73238" y="0"/>
            <a:ext cx="19104412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0" name="Google Shape;1310;p157"/>
          <p:cNvSpPr/>
          <p:nvPr/>
        </p:nvSpPr>
        <p:spPr>
          <a:xfrm>
            <a:off x="3573388" y="0"/>
            <a:ext cx="18470335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11" name="Google Shape;1311;p1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12" name="Google Shape;1312;p157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13" name="Google Shape;1313;p157"/>
          <p:cNvSpPr txBox="1"/>
          <p:nvPr/>
        </p:nvSpPr>
        <p:spPr>
          <a:xfrm>
            <a:off x="2935723" y="3943811"/>
            <a:ext cx="14666478" cy="5085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Harvard graduates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know their goals in life</a:t>
            </a:r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7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8" name="Google Shape;1318;p1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4001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9" name="Google Shape;1319;p158"/>
          <p:cNvSpPr/>
          <p:nvPr/>
        </p:nvSpPr>
        <p:spPr>
          <a:xfrm>
            <a:off x="0" y="0"/>
            <a:ext cx="24377649" cy="13716000"/>
          </a:xfrm>
          <a:prstGeom prst="rect">
            <a:avLst/>
          </a:prstGeom>
          <a:solidFill>
            <a:schemeClr val="dk2">
              <a:alpha val="37647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20" name="Google Shape;1320;p1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1" name="Google Shape;1321;p158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22" name="Google Shape;1322;p158"/>
          <p:cNvSpPr txBox="1"/>
          <p:nvPr/>
        </p:nvSpPr>
        <p:spPr>
          <a:xfrm>
            <a:off x="3834492" y="4731280"/>
            <a:ext cx="16708666" cy="3704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115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The rest of us often don’t, </a:t>
            </a:r>
            <a:r>
              <a:rPr b="1" i="1" lang="en-US" sz="115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especially if asked cold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6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159"/>
          <p:cNvSpPr/>
          <p:nvPr/>
        </p:nvSpPr>
        <p:spPr>
          <a:xfrm>
            <a:off x="4565651" y="0"/>
            <a:ext cx="15663890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28" name="Google Shape;1328;p1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9" name="Google Shape;1329;p159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30" name="Google Shape;1330;p159"/>
          <p:cNvSpPr txBox="1"/>
          <p:nvPr/>
        </p:nvSpPr>
        <p:spPr>
          <a:xfrm>
            <a:off x="2935723" y="3943811"/>
            <a:ext cx="13066278" cy="5085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Asking some great questions 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helps clients to remember what’s important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4" name="Shape 1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5" name="Google Shape;1335;p1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90783" y="0"/>
            <a:ext cx="20586867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6" name="Google Shape;1336;p160"/>
          <p:cNvSpPr/>
          <p:nvPr/>
        </p:nvSpPr>
        <p:spPr>
          <a:xfrm>
            <a:off x="3573388" y="0"/>
            <a:ext cx="16656153" cy="13716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7000">
                <a:srgbClr val="FFFFFF">
                  <a:alpha val="0"/>
                </a:srgbClr>
              </a:gs>
              <a:gs pos="40690">
                <a:srgbClr val="FFFFFF">
                  <a:alpha val="81568"/>
                </a:srgbClr>
              </a:gs>
              <a:gs pos="100000">
                <a:schemeClr val="lt1"/>
              </a:gs>
            </a:gsLst>
            <a:lin ang="10800025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Lato"/>
              <a:buNone/>
            </a:pPr>
            <a:r>
              <a:t/>
            </a:r>
            <a:endParaRPr sz="36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37" name="Google Shape;1337;p1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5965" y="11811681"/>
            <a:ext cx="2895900" cy="1209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8" name="Google Shape;1338;p160"/>
          <p:cNvCxnSpPr/>
          <p:nvPr/>
        </p:nvCxnSpPr>
        <p:spPr>
          <a:xfrm>
            <a:off x="4966969" y="12917511"/>
            <a:ext cx="18017100" cy="0"/>
          </a:xfrm>
          <a:prstGeom prst="straightConnector1">
            <a:avLst/>
          </a:prstGeom>
          <a:noFill/>
          <a:ln cap="flat" cmpd="sng" w="12700">
            <a:solidFill>
              <a:srgbClr val="7F7F7F"/>
            </a:solidFill>
            <a:prstDash val="solid"/>
            <a:miter lim="8000"/>
            <a:headEnd len="sm" w="sm" type="none"/>
            <a:tailEnd len="sm" w="sm" type="none"/>
          </a:ln>
        </p:spPr>
      </p:cxnSp>
      <p:sp>
        <p:nvSpPr>
          <p:cNvPr id="1339" name="Google Shape;1339;p160"/>
          <p:cNvSpPr txBox="1"/>
          <p:nvPr/>
        </p:nvSpPr>
        <p:spPr>
          <a:xfrm>
            <a:off x="2935723" y="3943811"/>
            <a:ext cx="13066278" cy="50858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8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Let’s do an exercise</a:t>
            </a:r>
            <a:b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i="1" lang="en-US" sz="8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(Kinder questions)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Default Theme">
  <a:themeElements>
    <a:clrScheme name="Custom 50">
      <a:dk1>
        <a:srgbClr val="737572"/>
      </a:dk1>
      <a:lt1>
        <a:srgbClr val="FFFFFF"/>
      </a:lt1>
      <a:dk2>
        <a:srgbClr val="1B1B1A"/>
      </a:dk2>
      <a:lt2>
        <a:srgbClr val="FFFFFF"/>
      </a:lt2>
      <a:accent1>
        <a:srgbClr val="971A1E"/>
      </a:accent1>
      <a:accent2>
        <a:srgbClr val="FFC20F"/>
      </a:accent2>
      <a:accent3>
        <a:srgbClr val="971A1E"/>
      </a:accent3>
      <a:accent4>
        <a:srgbClr val="FFFF00"/>
      </a:accent4>
      <a:accent5>
        <a:srgbClr val="363735"/>
      </a:accent5>
      <a:accent6>
        <a:srgbClr val="6D6F6B"/>
      </a:accent6>
      <a:hlink>
        <a:srgbClr val="971A1E"/>
      </a:hlink>
      <a:folHlink>
        <a:srgbClr val="971A1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