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6.xml" ContentType="application/vnd.openxmlformats-officedocument.drawingml.chart+xml"/>
  <Override PartName="/ppt/charts/chart1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82" r:id="rId1"/>
    <p:sldMasterId id="2147483698" r:id="rId2"/>
  </p:sldMasterIdLst>
  <p:notesMasterIdLst>
    <p:notesMasterId r:id="rId89"/>
  </p:notesMasterIdLst>
  <p:handoutMasterIdLst>
    <p:handoutMasterId r:id="rId90"/>
  </p:handoutMasterIdLst>
  <p:sldIdLst>
    <p:sldId id="277" r:id="rId3"/>
    <p:sldId id="412" r:id="rId4"/>
    <p:sldId id="359" r:id="rId5"/>
    <p:sldId id="429" r:id="rId6"/>
    <p:sldId id="349" r:id="rId7"/>
    <p:sldId id="335" r:id="rId8"/>
    <p:sldId id="297" r:id="rId9"/>
    <p:sldId id="442" r:id="rId10"/>
    <p:sldId id="486" r:id="rId11"/>
    <p:sldId id="358" r:id="rId12"/>
    <p:sldId id="446" r:id="rId13"/>
    <p:sldId id="295" r:id="rId14"/>
    <p:sldId id="421" r:id="rId15"/>
    <p:sldId id="483" r:id="rId16"/>
    <p:sldId id="432" r:id="rId17"/>
    <p:sldId id="274" r:id="rId18"/>
    <p:sldId id="273" r:id="rId19"/>
    <p:sldId id="484" r:id="rId20"/>
    <p:sldId id="279" r:id="rId21"/>
    <p:sldId id="287" r:id="rId22"/>
    <p:sldId id="454" r:id="rId23"/>
    <p:sldId id="362" r:id="rId24"/>
    <p:sldId id="363" r:id="rId25"/>
    <p:sldId id="299" r:id="rId26"/>
    <p:sldId id="300" r:id="rId27"/>
    <p:sldId id="491" r:id="rId28"/>
    <p:sldId id="496" r:id="rId29"/>
    <p:sldId id="364" r:id="rId30"/>
    <p:sldId id="433" r:id="rId31"/>
    <p:sldId id="256" r:id="rId32"/>
    <p:sldId id="323" r:id="rId33"/>
    <p:sldId id="487" r:id="rId34"/>
    <p:sldId id="489" r:id="rId35"/>
    <p:sldId id="282" r:id="rId36"/>
    <p:sldId id="281" r:id="rId37"/>
    <p:sldId id="372" r:id="rId38"/>
    <p:sldId id="354" r:id="rId39"/>
    <p:sldId id="439" r:id="rId40"/>
    <p:sldId id="440" r:id="rId41"/>
    <p:sldId id="447" r:id="rId42"/>
    <p:sldId id="426" r:id="rId43"/>
    <p:sldId id="434" r:id="rId44"/>
    <p:sldId id="485" r:id="rId45"/>
    <p:sldId id="494" r:id="rId46"/>
    <p:sldId id="437" r:id="rId47"/>
    <p:sldId id="438" r:id="rId48"/>
    <p:sldId id="492" r:id="rId49"/>
    <p:sldId id="369" r:id="rId50"/>
    <p:sldId id="355" r:id="rId51"/>
    <p:sldId id="444" r:id="rId52"/>
    <p:sldId id="370" r:id="rId53"/>
    <p:sldId id="493" r:id="rId54"/>
    <p:sldId id="451" r:id="rId55"/>
    <p:sldId id="275" r:id="rId56"/>
    <p:sldId id="302" r:id="rId57"/>
    <p:sldId id="373" r:id="rId58"/>
    <p:sldId id="356" r:id="rId59"/>
    <p:sldId id="374" r:id="rId60"/>
    <p:sldId id="415" r:id="rId61"/>
    <p:sldId id="284" r:id="rId62"/>
    <p:sldId id="360" r:id="rId63"/>
    <p:sldId id="413" r:id="rId64"/>
    <p:sldId id="387" r:id="rId65"/>
    <p:sldId id="388" r:id="rId66"/>
    <p:sldId id="445" r:id="rId67"/>
    <p:sldId id="390" r:id="rId68"/>
    <p:sldId id="453" r:id="rId69"/>
    <p:sldId id="391" r:id="rId70"/>
    <p:sldId id="394" r:id="rId71"/>
    <p:sldId id="383" r:id="rId72"/>
    <p:sldId id="380" r:id="rId73"/>
    <p:sldId id="382" r:id="rId74"/>
    <p:sldId id="312" r:id="rId75"/>
    <p:sldId id="298" r:id="rId76"/>
    <p:sldId id="313" r:id="rId77"/>
    <p:sldId id="314" r:id="rId78"/>
    <p:sldId id="425" r:id="rId79"/>
    <p:sldId id="396" r:id="rId80"/>
    <p:sldId id="410" r:id="rId81"/>
    <p:sldId id="448" r:id="rId82"/>
    <p:sldId id="449" r:id="rId83"/>
    <p:sldId id="280" r:id="rId84"/>
    <p:sldId id="365" r:id="rId85"/>
    <p:sldId id="411" r:id="rId86"/>
    <p:sldId id="384" r:id="rId87"/>
    <p:sldId id="276" r:id="rId88"/>
  </p:sldIdLst>
  <p:sldSz cx="9906000" cy="6858000" type="A4"/>
  <p:notesSz cx="6718300" cy="985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14F11"/>
    <a:srgbClr val="FF9006"/>
    <a:srgbClr val="FFFF99"/>
    <a:srgbClr val="504434"/>
    <a:srgbClr val="F8F8F8"/>
    <a:srgbClr val="540000"/>
    <a:srgbClr val="411817"/>
    <a:srgbClr val="383425"/>
    <a:srgbClr val="E8E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0" autoAdjust="0"/>
    <p:restoredTop sz="94660"/>
  </p:normalViewPr>
  <p:slideViewPr>
    <p:cSldViewPr snapToGrid="0" snapToObjects="1">
      <p:cViewPr varScale="1">
        <p:scale>
          <a:sx n="100" d="100"/>
          <a:sy n="100" d="100"/>
        </p:scale>
        <p:origin x="1998" y="96"/>
      </p:cViewPr>
      <p:guideLst>
        <p:guide orient="horz" pos="3997"/>
        <p:guide pos="2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Albion:Desktop:Trip:Downside%20Risks%20-%200%20to%2050pc%20value%20and%20small%20tilts.xls"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3" Type="http://schemas.openxmlformats.org/officeDocument/2006/relationships/oleObject" Target="file:///C:\Users\Account1\Dropbox\Smartersuccess\The%20Programme\smarterinsight\Governance%20update\Update%2015%20-%20April%202018\Research\Worst%20annual%20drawdowns%20data%20(version%201.1).xlsb.xlsm"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lbio\Dropbox\Employee%20files\Ben%20Docs\FTSE%20100%202017%20return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bio\Dropbox\Smartersuccess\The%20Programme\smarterinsight\Governance%20update\Update%2015b%20-%20April%202018\GU%2015%20EM%20data%20Se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albio\Dropbox\Employee%20files\Ben%20Docs\eq%20and%20bond%20growth.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Albion:Desktop:Trip:Downside%20Risks%20-%200%20to%2050pc%20value%20and%20small%20tilt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76299734576265"/>
          <c:y val="5.893315082142285E-2"/>
          <c:w val="0.44092470962330249"/>
          <c:h val="0.8193695763515304"/>
        </c:manualLayout>
      </c:layout>
      <c:radarChart>
        <c:radarStyle val="marker"/>
        <c:varyColors val="0"/>
        <c:ser>
          <c:idx val="0"/>
          <c:order val="0"/>
          <c:tx>
            <c:strRef>
              <c:f>Sheet1!$B$1</c:f>
              <c:strCache>
                <c:ptCount val="1"/>
                <c:pt idx="0">
                  <c:v>Your structure</c:v>
                </c:pt>
              </c:strCache>
            </c:strRef>
          </c:tx>
          <c:spPr>
            <a:ln w="50800">
              <a:noFill/>
            </a:ln>
          </c:spPr>
          <c:marker>
            <c:symbol val="none"/>
          </c:marker>
          <c:cat>
            <c:strRef>
              <c:f>Sheet1!$A$2:$A$13</c:f>
              <c:strCache>
                <c:ptCount val="12"/>
                <c:pt idx="0">
                  <c:v>The right growth/defensive split</c:v>
                </c:pt>
                <c:pt idx="1">
                  <c:v>Growth - diversified (securities)</c:v>
                </c:pt>
                <c:pt idx="2">
                  <c:v>Growth - diversified (markets)</c:v>
                </c:pt>
                <c:pt idx="3">
                  <c:v>Growth - diversified (asset classes)</c:v>
                </c:pt>
                <c:pt idx="4">
                  <c:v>Growth - style tilts</c:v>
                </c:pt>
                <c:pt idx="5">
                  <c:v>Defensive - high quality (AA)</c:v>
                </c:pt>
                <c:pt idx="6">
                  <c:v>Defensive - short duration</c:v>
                </c:pt>
                <c:pt idx="7">
                  <c:v>Defensive - currency hedged</c:v>
                </c:pt>
                <c:pt idx="8">
                  <c:v>Low costs</c:v>
                </c:pt>
                <c:pt idx="9">
                  <c:v>Low turnover</c:v>
                </c:pt>
                <c:pt idx="10">
                  <c:v>On menu products</c:v>
                </c:pt>
                <c:pt idx="11">
                  <c:v>OVERALL</c:v>
                </c:pt>
              </c:strCache>
            </c:strRef>
          </c:cat>
          <c:val>
            <c:numRef>
              <c:f>Sheet1!$B$2:$B$13</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val>
          <c:extLst>
            <c:ext xmlns:c16="http://schemas.microsoft.com/office/drawing/2014/chart" uri="{C3380CC4-5D6E-409C-BE32-E72D297353CC}">
              <c16:uniqueId val="{00000000-E55C-4B26-A273-5A111BD6D15A}"/>
            </c:ext>
          </c:extLst>
        </c:ser>
        <c:dLbls>
          <c:showLegendKey val="0"/>
          <c:showVal val="0"/>
          <c:showCatName val="0"/>
          <c:showSerName val="0"/>
          <c:showPercent val="0"/>
          <c:showBubbleSize val="0"/>
        </c:dLbls>
        <c:axId val="286329280"/>
        <c:axId val="286329672"/>
      </c:radarChart>
      <c:catAx>
        <c:axId val="286329280"/>
        <c:scaling>
          <c:orientation val="minMax"/>
        </c:scaling>
        <c:delete val="1"/>
        <c:axPos val="b"/>
        <c:majorGridlines/>
        <c:numFmt formatCode="General" sourceLinked="1"/>
        <c:majorTickMark val="out"/>
        <c:minorTickMark val="none"/>
        <c:tickLblPos val="nextTo"/>
        <c:crossAx val="286329672"/>
        <c:crosses val="autoZero"/>
        <c:auto val="1"/>
        <c:lblAlgn val="ctr"/>
        <c:lblOffset val="100"/>
        <c:noMultiLvlLbl val="0"/>
      </c:catAx>
      <c:valAx>
        <c:axId val="286329672"/>
        <c:scaling>
          <c:orientation val="minMax"/>
          <c:max val="5"/>
          <c:min val="0"/>
        </c:scaling>
        <c:delete val="0"/>
        <c:axPos val="l"/>
        <c:majorGridlines/>
        <c:numFmt formatCode="General" sourceLinked="1"/>
        <c:majorTickMark val="cross"/>
        <c:minorTickMark val="none"/>
        <c:tickLblPos val="none"/>
        <c:crossAx val="286329280"/>
        <c:crosses val="autoZero"/>
        <c:crossBetween val="between"/>
        <c:majorUnit val="1"/>
      </c:valAx>
    </c:plotArea>
    <c:plotVisOnly val="1"/>
    <c:dispBlanksAs val="gap"/>
    <c:showDLblsOverMax val="0"/>
  </c:chart>
  <c:spPr>
    <a:noFill/>
    <a:ln>
      <a:noFill/>
    </a:ln>
  </c:spPr>
  <c:txPr>
    <a:bodyPr/>
    <a:lstStyle/>
    <a:p>
      <a:pPr>
        <a:defRPr sz="900">
          <a:latin typeface="+mj-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755591448504835E-2"/>
          <c:y val="4.8238185121533841E-2"/>
          <c:w val="0.79474100993786034"/>
          <c:h val="0.85707359157888163"/>
        </c:manualLayout>
      </c:layout>
      <c:barChart>
        <c:barDir val="col"/>
        <c:grouping val="clustered"/>
        <c:varyColors val="0"/>
        <c:ser>
          <c:idx val="1"/>
          <c:order val="1"/>
          <c:tx>
            <c:strRef>
              <c:f>'Small rel market'!$F$24</c:f>
              <c:strCache>
                <c:ptCount val="1"/>
                <c:pt idx="0">
                  <c:v>Underwater Returns</c:v>
                </c:pt>
              </c:strCache>
            </c:strRef>
          </c:tx>
          <c:spPr>
            <a:solidFill>
              <a:srgbClr val="F14F11"/>
            </a:solidFill>
            <a:ln w="12700">
              <a:solidFill>
                <a:srgbClr val="FF6600"/>
              </a:solidFill>
              <a:prstDash val="solid"/>
            </a:ln>
          </c:spPr>
          <c:invertIfNegative val="0"/>
          <c:val>
            <c:numRef>
              <c:f>'Small rel market'!$F$25:$F$5025</c:f>
              <c:numCache>
                <c:formatCode>General</c:formatCode>
                <c:ptCount val="5001"/>
                <c:pt idx="1">
                  <c:v>0</c:v>
                </c:pt>
                <c:pt idx="2">
                  <c:v>0</c:v>
                </c:pt>
                <c:pt idx="3">
                  <c:v>0</c:v>
                </c:pt>
                <c:pt idx="4">
                  <c:v>0</c:v>
                </c:pt>
                <c:pt idx="5">
                  <c:v>0</c:v>
                </c:pt>
                <c:pt idx="6">
                  <c:v>-3.9895729194892003E-3</c:v>
                </c:pt>
                <c:pt idx="7">
                  <c:v>0</c:v>
                </c:pt>
                <c:pt idx="8">
                  <c:v>-2.0169238427078101E-2</c:v>
                </c:pt>
                <c:pt idx="9">
                  <c:v>0</c:v>
                </c:pt>
                <c:pt idx="10">
                  <c:v>-2.32655508083471E-2</c:v>
                </c:pt>
                <c:pt idx="11">
                  <c:v>-3.3523230890496698E-2</c:v>
                </c:pt>
                <c:pt idx="12">
                  <c:v>-3.1104586326146499E-2</c:v>
                </c:pt>
                <c:pt idx="13">
                  <c:v>0</c:v>
                </c:pt>
                <c:pt idx="14">
                  <c:v>0</c:v>
                </c:pt>
                <c:pt idx="15">
                  <c:v>-1.00560747663553E-2</c:v>
                </c:pt>
                <c:pt idx="16">
                  <c:v>-1.04393617058809E-2</c:v>
                </c:pt>
                <c:pt idx="17">
                  <c:v>-1.5622069442831499E-2</c:v>
                </c:pt>
                <c:pt idx="18">
                  <c:v>-1.83372202649448E-2</c:v>
                </c:pt>
                <c:pt idx="19">
                  <c:v>-5.7919457036048599E-3</c:v>
                </c:pt>
                <c:pt idx="20">
                  <c:v>-2.2902351036824201E-3</c:v>
                </c:pt>
                <c:pt idx="21">
                  <c:v>-2.10699583401469E-2</c:v>
                </c:pt>
                <c:pt idx="22">
                  <c:v>-3.8736609136501697E-2</c:v>
                </c:pt>
                <c:pt idx="23">
                  <c:v>-2.36763408719531E-3</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-4.2347299235693497E-2</c:v>
                </c:pt>
                <c:pt idx="47">
                  <c:v>-2.3578188458225201E-2</c:v>
                </c:pt>
                <c:pt idx="48">
                  <c:v>-2.4183453691077401E-2</c:v>
                </c:pt>
                <c:pt idx="49">
                  <c:v>-9.0003212887956798E-4</c:v>
                </c:pt>
                <c:pt idx="50">
                  <c:v>0</c:v>
                </c:pt>
                <c:pt idx="51">
                  <c:v>0</c:v>
                </c:pt>
                <c:pt idx="52">
                  <c:v>0</c:v>
                </c:pt>
                <c:pt idx="53">
                  <c:v>0</c:v>
                </c:pt>
                <c:pt idx="54">
                  <c:v>0</c:v>
                </c:pt>
                <c:pt idx="55">
                  <c:v>0</c:v>
                </c:pt>
                <c:pt idx="56">
                  <c:v>0</c:v>
                </c:pt>
                <c:pt idx="57">
                  <c:v>-3.00694351460431E-2</c:v>
                </c:pt>
                <c:pt idx="58">
                  <c:v>-6.8252878877428397E-2</c:v>
                </c:pt>
                <c:pt idx="59">
                  <c:v>-7.3241936031053306E-2</c:v>
                </c:pt>
                <c:pt idx="60">
                  <c:v>-3.8839256481007702E-2</c:v>
                </c:pt>
                <c:pt idx="61">
                  <c:v>-1.8720023131848701E-2</c:v>
                </c:pt>
                <c:pt idx="62">
                  <c:v>-2.5755310949319501E-2</c:v>
                </c:pt>
                <c:pt idx="63">
                  <c:v>-3.9876912214447398E-2</c:v>
                </c:pt>
                <c:pt idx="64">
                  <c:v>-3.9313233653334903E-2</c:v>
                </c:pt>
                <c:pt idx="65">
                  <c:v>-2.41675493233026E-2</c:v>
                </c:pt>
                <c:pt idx="66">
                  <c:v>-2.3175688019671702E-2</c:v>
                </c:pt>
                <c:pt idx="67">
                  <c:v>0</c:v>
                </c:pt>
                <c:pt idx="68">
                  <c:v>0</c:v>
                </c:pt>
                <c:pt idx="69">
                  <c:v>0</c:v>
                </c:pt>
                <c:pt idx="70">
                  <c:v>0</c:v>
                </c:pt>
                <c:pt idx="71">
                  <c:v>-1.4715439606350401E-2</c:v>
                </c:pt>
                <c:pt idx="72">
                  <c:v>0</c:v>
                </c:pt>
                <c:pt idx="73">
                  <c:v>0</c:v>
                </c:pt>
                <c:pt idx="74">
                  <c:v>-1.1106038442546E-2</c:v>
                </c:pt>
                <c:pt idx="75">
                  <c:v>0</c:v>
                </c:pt>
                <c:pt idx="76">
                  <c:v>0</c:v>
                </c:pt>
                <c:pt idx="77">
                  <c:v>0</c:v>
                </c:pt>
                <c:pt idx="78">
                  <c:v>-6.5932397947083797E-3</c:v>
                </c:pt>
                <c:pt idx="79">
                  <c:v>-2.8495331435989299E-2</c:v>
                </c:pt>
                <c:pt idx="80">
                  <c:v>-4.1033546499184101E-2</c:v>
                </c:pt>
                <c:pt idx="81">
                  <c:v>-2.3710330985231402E-2</c:v>
                </c:pt>
                <c:pt idx="82">
                  <c:v>-7.4978805145775596E-4</c:v>
                </c:pt>
                <c:pt idx="83">
                  <c:v>-9.7920554215448208E-3</c:v>
                </c:pt>
                <c:pt idx="84">
                  <c:v>-2.5515847629740099E-3</c:v>
                </c:pt>
                <c:pt idx="85">
                  <c:v>-4.0066226670016896E-3</c:v>
                </c:pt>
                <c:pt idx="86">
                  <c:v>0</c:v>
                </c:pt>
                <c:pt idx="87">
                  <c:v>0</c:v>
                </c:pt>
                <c:pt idx="88">
                  <c:v>-8.0024682311641304E-4</c:v>
                </c:pt>
                <c:pt idx="89">
                  <c:v>0</c:v>
                </c:pt>
                <c:pt idx="90">
                  <c:v>-4.6896918933864197E-3</c:v>
                </c:pt>
                <c:pt idx="91">
                  <c:v>0</c:v>
                </c:pt>
                <c:pt idx="92">
                  <c:v>-4.53411483209216E-2</c:v>
                </c:pt>
                <c:pt idx="93">
                  <c:v>-3.4578818615319099E-2</c:v>
                </c:pt>
                <c:pt idx="94">
                  <c:v>-3.0791907521103098E-2</c:v>
                </c:pt>
                <c:pt idx="95">
                  <c:v>0</c:v>
                </c:pt>
                <c:pt idx="96">
                  <c:v>-3.93089298383553E-4</c:v>
                </c:pt>
                <c:pt idx="97">
                  <c:v>0</c:v>
                </c:pt>
                <c:pt idx="98">
                  <c:v>0</c:v>
                </c:pt>
                <c:pt idx="99">
                  <c:v>0</c:v>
                </c:pt>
                <c:pt idx="100">
                  <c:v>-6.3566212340715397E-3</c:v>
                </c:pt>
                <c:pt idx="101">
                  <c:v>0</c:v>
                </c:pt>
                <c:pt idx="102">
                  <c:v>-1.5960734747349999E-3</c:v>
                </c:pt>
                <c:pt idx="103">
                  <c:v>0</c:v>
                </c:pt>
                <c:pt idx="104">
                  <c:v>-2.4046726050945599E-2</c:v>
                </c:pt>
                <c:pt idx="105">
                  <c:v>-1.6438037362099599E-2</c:v>
                </c:pt>
                <c:pt idx="106">
                  <c:v>-2.5405023725647801E-2</c:v>
                </c:pt>
                <c:pt idx="107">
                  <c:v>-1.6209414426333699E-2</c:v>
                </c:pt>
                <c:pt idx="108">
                  <c:v>-1.2694225651426E-2</c:v>
                </c:pt>
                <c:pt idx="109">
                  <c:v>-9.6028979781686008E-3</c:v>
                </c:pt>
                <c:pt idx="110">
                  <c:v>-7.65344498001818E-3</c:v>
                </c:pt>
                <c:pt idx="111">
                  <c:v>-2.15836274368819E-2</c:v>
                </c:pt>
                <c:pt idx="112">
                  <c:v>-2.8408725593515601E-2</c:v>
                </c:pt>
                <c:pt idx="113">
                  <c:v>-1.66381060218312E-2</c:v>
                </c:pt>
                <c:pt idx="114">
                  <c:v>-7.5091188434441803E-3</c:v>
                </c:pt>
                <c:pt idx="115">
                  <c:v>-2.06240353013959E-2</c:v>
                </c:pt>
                <c:pt idx="116">
                  <c:v>-2.2647226310055901E-2</c:v>
                </c:pt>
                <c:pt idx="117">
                  <c:v>-3.4043873631330601E-2</c:v>
                </c:pt>
                <c:pt idx="118">
                  <c:v>-2.8364280304053999E-2</c:v>
                </c:pt>
                <c:pt idx="119">
                  <c:v>-3.0192408388198599E-2</c:v>
                </c:pt>
                <c:pt idx="120">
                  <c:v>-3.93754437902267E-2</c:v>
                </c:pt>
                <c:pt idx="121">
                  <c:v>-1.8094576791286801E-2</c:v>
                </c:pt>
                <c:pt idx="122">
                  <c:v>-1.36671944231935E-2</c:v>
                </c:pt>
                <c:pt idx="123">
                  <c:v>-8.1913931356257796E-3</c:v>
                </c:pt>
                <c:pt idx="124">
                  <c:v>-6.8646837766484997E-3</c:v>
                </c:pt>
                <c:pt idx="125">
                  <c:v>-1.7848559987233299E-2</c:v>
                </c:pt>
                <c:pt idx="126">
                  <c:v>-2.24933813165311E-2</c:v>
                </c:pt>
                <c:pt idx="127">
                  <c:v>0</c:v>
                </c:pt>
                <c:pt idx="128">
                  <c:v>0</c:v>
                </c:pt>
                <c:pt idx="129">
                  <c:v>0</c:v>
                </c:pt>
                <c:pt idx="130">
                  <c:v>-5.3011252754935302E-3</c:v>
                </c:pt>
                <c:pt idx="131">
                  <c:v>0</c:v>
                </c:pt>
                <c:pt idx="132">
                  <c:v>-1.4127181813112099E-2</c:v>
                </c:pt>
                <c:pt idx="133">
                  <c:v>0</c:v>
                </c:pt>
                <c:pt idx="134">
                  <c:v>0</c:v>
                </c:pt>
                <c:pt idx="135">
                  <c:v>-3.5440828735502902E-2</c:v>
                </c:pt>
                <c:pt idx="136">
                  <c:v>0</c:v>
                </c:pt>
                <c:pt idx="137">
                  <c:v>0</c:v>
                </c:pt>
                <c:pt idx="138">
                  <c:v>0</c:v>
                </c:pt>
                <c:pt idx="139">
                  <c:v>-3.8164855246706098E-2</c:v>
                </c:pt>
                <c:pt idx="140">
                  <c:v>-9.3415466293539404E-2</c:v>
                </c:pt>
                <c:pt idx="141">
                  <c:v>-0.11049215631144201</c:v>
                </c:pt>
                <c:pt idx="142">
                  <c:v>-9.38908236811139E-2</c:v>
                </c:pt>
                <c:pt idx="143">
                  <c:v>-9.4823391128144294E-2</c:v>
                </c:pt>
                <c:pt idx="144">
                  <c:v>-0.115194607114884</c:v>
                </c:pt>
                <c:pt idx="145">
                  <c:v>-0.13607477967707801</c:v>
                </c:pt>
                <c:pt idx="146">
                  <c:v>-0.121614849376836</c:v>
                </c:pt>
                <c:pt idx="147">
                  <c:v>-0.12834369573628099</c:v>
                </c:pt>
                <c:pt idx="148">
                  <c:v>-0.15737053164975001</c:v>
                </c:pt>
                <c:pt idx="149">
                  <c:v>-0.13888794125586901</c:v>
                </c:pt>
                <c:pt idx="150">
                  <c:v>-0.11580838615680999</c:v>
                </c:pt>
                <c:pt idx="151">
                  <c:v>-0.102505791887377</c:v>
                </c:pt>
                <c:pt idx="152">
                  <c:v>-0.103426512577812</c:v>
                </c:pt>
                <c:pt idx="153">
                  <c:v>-9.2066082782430794E-2</c:v>
                </c:pt>
                <c:pt idx="154">
                  <c:v>-0.117861900660914</c:v>
                </c:pt>
                <c:pt idx="155">
                  <c:v>-0.11496951857465</c:v>
                </c:pt>
                <c:pt idx="156">
                  <c:v>-9.2934222747588502E-2</c:v>
                </c:pt>
                <c:pt idx="157">
                  <c:v>-9.2594466700928899E-2</c:v>
                </c:pt>
                <c:pt idx="158">
                  <c:v>-8.0881446655245895E-2</c:v>
                </c:pt>
                <c:pt idx="159">
                  <c:v>-6.0174867752306599E-2</c:v>
                </c:pt>
                <c:pt idx="160">
                  <c:v>-4.3820687812335203E-2</c:v>
                </c:pt>
                <c:pt idx="161">
                  <c:v>-2.00850290593374E-2</c:v>
                </c:pt>
                <c:pt idx="162">
                  <c:v>-6.7376780725352196E-3</c:v>
                </c:pt>
                <c:pt idx="163">
                  <c:v>-3.8993917264422001E-2</c:v>
                </c:pt>
                <c:pt idx="164">
                  <c:v>-1.8381504391612302E-2</c:v>
                </c:pt>
                <c:pt idx="165">
                  <c:v>-3.91743014024101E-2</c:v>
                </c:pt>
                <c:pt idx="166">
                  <c:v>-6.4936401647714095E-2</c:v>
                </c:pt>
                <c:pt idx="167">
                  <c:v>-7.0381753041239295E-2</c:v>
                </c:pt>
                <c:pt idx="168">
                  <c:v>-7.4924522333221902E-2</c:v>
                </c:pt>
                <c:pt idx="169">
                  <c:v>-6.3052292969574694E-2</c:v>
                </c:pt>
                <c:pt idx="170">
                  <c:v>-4.65419529810066E-2</c:v>
                </c:pt>
                <c:pt idx="171">
                  <c:v>-3.22018637087816E-2</c:v>
                </c:pt>
                <c:pt idx="172">
                  <c:v>-1.25258581592939E-2</c:v>
                </c:pt>
                <c:pt idx="173">
                  <c:v>0</c:v>
                </c:pt>
                <c:pt idx="174">
                  <c:v>-8.9895720963850705E-5</c:v>
                </c:pt>
                <c:pt idx="175">
                  <c:v>-3.0909901152599201E-2</c:v>
                </c:pt>
                <c:pt idx="176">
                  <c:v>-1.02867858241984E-2</c:v>
                </c:pt>
                <c:pt idx="177">
                  <c:v>0</c:v>
                </c:pt>
                <c:pt idx="178">
                  <c:v>-1.9798779748676699E-2</c:v>
                </c:pt>
                <c:pt idx="179">
                  <c:v>-3.1495602281986099E-2</c:v>
                </c:pt>
                <c:pt idx="180">
                  <c:v>-2.9776403487952699E-2</c:v>
                </c:pt>
                <c:pt idx="181">
                  <c:v>-6.3767239832636102E-3</c:v>
                </c:pt>
                <c:pt idx="182">
                  <c:v>0</c:v>
                </c:pt>
                <c:pt idx="183">
                  <c:v>0</c:v>
                </c:pt>
                <c:pt idx="184">
                  <c:v>-2.6772274026853098E-2</c:v>
                </c:pt>
                <c:pt idx="185">
                  <c:v>-3.2967098892446998E-2</c:v>
                </c:pt>
                <c:pt idx="186">
                  <c:v>0</c:v>
                </c:pt>
                <c:pt idx="187">
                  <c:v>0</c:v>
                </c:pt>
                <c:pt idx="188">
                  <c:v>-3.9695993354064499E-2</c:v>
                </c:pt>
                <c:pt idx="189">
                  <c:v>-5.6719685061594798E-2</c:v>
                </c:pt>
                <c:pt idx="190">
                  <c:v>-6.0355178219860701E-2</c:v>
                </c:pt>
                <c:pt idx="191">
                  <c:v>-8.38279829357957E-2</c:v>
                </c:pt>
                <c:pt idx="192">
                  <c:v>-0.108045322850189</c:v>
                </c:pt>
                <c:pt idx="193">
                  <c:v>-0.13490836230561101</c:v>
                </c:pt>
                <c:pt idx="194">
                  <c:v>-9.4847355586936397E-2</c:v>
                </c:pt>
                <c:pt idx="195">
                  <c:v>-6.1390054848063397E-2</c:v>
                </c:pt>
                <c:pt idx="196">
                  <c:v>-5.29584035475891E-2</c:v>
                </c:pt>
                <c:pt idx="197">
                  <c:v>-7.6716938371482205E-2</c:v>
                </c:pt>
                <c:pt idx="198">
                  <c:v>-6.1795210844274799E-2</c:v>
                </c:pt>
                <c:pt idx="199">
                  <c:v>-8.8296749538581396E-2</c:v>
                </c:pt>
                <c:pt idx="200">
                  <c:v>-0.10775619419791301</c:v>
                </c:pt>
                <c:pt idx="201">
                  <c:v>-8.3392884025032005E-2</c:v>
                </c:pt>
                <c:pt idx="202">
                  <c:v>-8.1931919873662898E-2</c:v>
                </c:pt>
                <c:pt idx="203">
                  <c:v>-9.0517713926365206E-2</c:v>
                </c:pt>
                <c:pt idx="204">
                  <c:v>-0.113387108763234</c:v>
                </c:pt>
                <c:pt idx="205">
                  <c:v>-8.9776871094173497E-2</c:v>
                </c:pt>
                <c:pt idx="206">
                  <c:v>-7.6813654214110003E-2</c:v>
                </c:pt>
                <c:pt idx="207">
                  <c:v>-8.4455628139893907E-2</c:v>
                </c:pt>
                <c:pt idx="208">
                  <c:v>-0.122347316968627</c:v>
                </c:pt>
                <c:pt idx="209">
                  <c:v>-0.10494573282481</c:v>
                </c:pt>
                <c:pt idx="210">
                  <c:v>-0.111631281100808</c:v>
                </c:pt>
                <c:pt idx="211">
                  <c:v>-0.14156864692655599</c:v>
                </c:pt>
                <c:pt idx="212">
                  <c:v>-0.15130756963630099</c:v>
                </c:pt>
                <c:pt idx="213">
                  <c:v>-0.150509508073182</c:v>
                </c:pt>
                <c:pt idx="214">
                  <c:v>-0.160011879448265</c:v>
                </c:pt>
                <c:pt idx="215">
                  <c:v>-0.16021112895975301</c:v>
                </c:pt>
                <c:pt idx="216">
                  <c:v>-0.14899181123210001</c:v>
                </c:pt>
                <c:pt idx="217">
                  <c:v>-0.135441946218327</c:v>
                </c:pt>
                <c:pt idx="218">
                  <c:v>-0.14319195251449501</c:v>
                </c:pt>
                <c:pt idx="219">
                  <c:v>-0.120353229035416</c:v>
                </c:pt>
                <c:pt idx="220">
                  <c:v>-0.10366751876776301</c:v>
                </c:pt>
                <c:pt idx="221">
                  <c:v>-6.1070022258362298E-2</c:v>
                </c:pt>
                <c:pt idx="222">
                  <c:v>-8.3894466582579499E-2</c:v>
                </c:pt>
                <c:pt idx="223">
                  <c:v>-8.3620672689728698E-2</c:v>
                </c:pt>
                <c:pt idx="224">
                  <c:v>-7.9338279248770197E-2</c:v>
                </c:pt>
                <c:pt idx="225">
                  <c:v>-6.0383978848207703E-2</c:v>
                </c:pt>
                <c:pt idx="226">
                  <c:v>-9.0264700730221803E-2</c:v>
                </c:pt>
                <c:pt idx="227">
                  <c:v>-0.10138747884728699</c:v>
                </c:pt>
                <c:pt idx="228">
                  <c:v>-0.10132773634896799</c:v>
                </c:pt>
                <c:pt idx="229">
                  <c:v>-8.4175379937956193E-2</c:v>
                </c:pt>
                <c:pt idx="230">
                  <c:v>-6.2823004818277794E-2</c:v>
                </c:pt>
                <c:pt idx="231">
                  <c:v>-4.2820451845215803E-2</c:v>
                </c:pt>
                <c:pt idx="232">
                  <c:v>-4.8783658256905199E-2</c:v>
                </c:pt>
                <c:pt idx="233">
                  <c:v>-6.2313531821525103E-2</c:v>
                </c:pt>
                <c:pt idx="234">
                  <c:v>-4.7995059934218598E-2</c:v>
                </c:pt>
                <c:pt idx="235">
                  <c:v>-5.9084582207531003E-2</c:v>
                </c:pt>
                <c:pt idx="236">
                  <c:v>-6.7670562399658102E-2</c:v>
                </c:pt>
                <c:pt idx="237">
                  <c:v>-5.8459984200122203E-2</c:v>
                </c:pt>
                <c:pt idx="238">
                  <c:v>-7.4605509003885503E-2</c:v>
                </c:pt>
                <c:pt idx="239">
                  <c:v>-8.5622442965283596E-2</c:v>
                </c:pt>
                <c:pt idx="240">
                  <c:v>-8.0595155391314899E-2</c:v>
                </c:pt>
                <c:pt idx="241">
                  <c:v>-8.3484109248727401E-2</c:v>
                </c:pt>
                <c:pt idx="242">
                  <c:v>-9.1951373968109901E-2</c:v>
                </c:pt>
                <c:pt idx="243">
                  <c:v>-0.10520041874668</c:v>
                </c:pt>
                <c:pt idx="244">
                  <c:v>-0.11650984723558</c:v>
                </c:pt>
                <c:pt idx="245">
                  <c:v>-0.128802395299522</c:v>
                </c:pt>
                <c:pt idx="246">
                  <c:v>-0.118676257805613</c:v>
                </c:pt>
                <c:pt idx="247">
                  <c:v>-0.118608888615718</c:v>
                </c:pt>
                <c:pt idx="248">
                  <c:v>-0.101789781482203</c:v>
                </c:pt>
                <c:pt idx="249">
                  <c:v>-0.121325769144317</c:v>
                </c:pt>
                <c:pt idx="250">
                  <c:v>-0.13194173005941501</c:v>
                </c:pt>
                <c:pt idx="251">
                  <c:v>-0.14698224324567999</c:v>
                </c:pt>
                <c:pt idx="252">
                  <c:v>-0.147301561895265</c:v>
                </c:pt>
                <c:pt idx="253">
                  <c:v>-0.155821691000021</c:v>
                </c:pt>
                <c:pt idx="254">
                  <c:v>-0.14158598344368001</c:v>
                </c:pt>
                <c:pt idx="255">
                  <c:v>-0.137382696221268</c:v>
                </c:pt>
                <c:pt idx="256">
                  <c:v>-0.11325371476377399</c:v>
                </c:pt>
                <c:pt idx="257">
                  <c:v>-9.9759511378626001E-2</c:v>
                </c:pt>
                <c:pt idx="258">
                  <c:v>-0.115310139505024</c:v>
                </c:pt>
                <c:pt idx="259">
                  <c:v>-0.12656374062487599</c:v>
                </c:pt>
                <c:pt idx="260">
                  <c:v>-0.116412318907837</c:v>
                </c:pt>
                <c:pt idx="261">
                  <c:v>-0.13577335962923601</c:v>
                </c:pt>
                <c:pt idx="262">
                  <c:v>-0.14836969417346901</c:v>
                </c:pt>
                <c:pt idx="263">
                  <c:v>-0.171675455084776</c:v>
                </c:pt>
                <c:pt idx="264">
                  <c:v>-0.16011072947608601</c:v>
                </c:pt>
                <c:pt idx="265">
                  <c:v>-0.171790380345684</c:v>
                </c:pt>
                <c:pt idx="266">
                  <c:v>-0.182274995900463</c:v>
                </c:pt>
                <c:pt idx="267">
                  <c:v>-0.18783918480407399</c:v>
                </c:pt>
                <c:pt idx="268">
                  <c:v>-0.21946548150745901</c:v>
                </c:pt>
                <c:pt idx="269">
                  <c:v>-0.20022068073798199</c:v>
                </c:pt>
                <c:pt idx="270">
                  <c:v>-0.20979260060684701</c:v>
                </c:pt>
                <c:pt idx="271">
                  <c:v>-0.23239293285481999</c:v>
                </c:pt>
                <c:pt idx="272">
                  <c:v>-0.18203936745289501</c:v>
                </c:pt>
                <c:pt idx="273">
                  <c:v>-0.19233353514108301</c:v>
                </c:pt>
                <c:pt idx="274">
                  <c:v>-0.179350419346611</c:v>
                </c:pt>
                <c:pt idx="275">
                  <c:v>-0.215167599194938</c:v>
                </c:pt>
                <c:pt idx="276">
                  <c:v>-0.227239963027561</c:v>
                </c:pt>
                <c:pt idx="277">
                  <c:v>-0.23771558302945001</c:v>
                </c:pt>
                <c:pt idx="278">
                  <c:v>-0.231524170439487</c:v>
                </c:pt>
                <c:pt idx="279">
                  <c:v>-0.22692629153147201</c:v>
                </c:pt>
                <c:pt idx="280">
                  <c:v>-0.224097712043583</c:v>
                </c:pt>
                <c:pt idx="281">
                  <c:v>-0.228366891496638</c:v>
                </c:pt>
                <c:pt idx="282">
                  <c:v>-0.25822576134496</c:v>
                </c:pt>
                <c:pt idx="283">
                  <c:v>-0.28677179284530802</c:v>
                </c:pt>
                <c:pt idx="284">
                  <c:v>-0.29762270154853498</c:v>
                </c:pt>
                <c:pt idx="285">
                  <c:v>-0.306884234678588</c:v>
                </c:pt>
                <c:pt idx="286">
                  <c:v>-0.33014744200264501</c:v>
                </c:pt>
                <c:pt idx="287">
                  <c:v>-0.34089833903876798</c:v>
                </c:pt>
                <c:pt idx="288">
                  <c:v>-0.35246008120272898</c:v>
                </c:pt>
                <c:pt idx="289">
                  <c:v>-0.368936589539621</c:v>
                </c:pt>
                <c:pt idx="290">
                  <c:v>-0.375504614054187</c:v>
                </c:pt>
                <c:pt idx="291">
                  <c:v>-0.38882851487847198</c:v>
                </c:pt>
                <c:pt idx="292">
                  <c:v>-0.36714990175349799</c:v>
                </c:pt>
                <c:pt idx="293">
                  <c:v>-0.34141014910830703</c:v>
                </c:pt>
                <c:pt idx="294">
                  <c:v>-0.33474897186774999</c:v>
                </c:pt>
                <c:pt idx="295">
                  <c:v>-0.32414610496576601</c:v>
                </c:pt>
                <c:pt idx="296">
                  <c:v>-0.32467709317802901</c:v>
                </c:pt>
                <c:pt idx="297">
                  <c:v>-0.316937322800806</c:v>
                </c:pt>
                <c:pt idx="298">
                  <c:v>-0.352059752908014</c:v>
                </c:pt>
                <c:pt idx="299">
                  <c:v>-0.35324656870135401</c:v>
                </c:pt>
                <c:pt idx="300">
                  <c:v>-0.369153226829814</c:v>
                </c:pt>
                <c:pt idx="301">
                  <c:v>-0.34682949955593101</c:v>
                </c:pt>
                <c:pt idx="302">
                  <c:v>-0.31070441300505303</c:v>
                </c:pt>
                <c:pt idx="303">
                  <c:v>-0.34767022368637102</c:v>
                </c:pt>
                <c:pt idx="304">
                  <c:v>-0.36349378396709803</c:v>
                </c:pt>
                <c:pt idx="305">
                  <c:v>-0.35430530853425501</c:v>
                </c:pt>
                <c:pt idx="306">
                  <c:v>-0.343726062053341</c:v>
                </c:pt>
                <c:pt idx="307">
                  <c:v>-0.34010486179602201</c:v>
                </c:pt>
                <c:pt idx="308">
                  <c:v>-0.334196778045802</c:v>
                </c:pt>
                <c:pt idx="309">
                  <c:v>-0.31471668678299303</c:v>
                </c:pt>
                <c:pt idx="310">
                  <c:v>-0.332351244990927</c:v>
                </c:pt>
                <c:pt idx="311">
                  <c:v>-0.31788179761556701</c:v>
                </c:pt>
                <c:pt idx="312">
                  <c:v>-0.28569206114949602</c:v>
                </c:pt>
                <c:pt idx="313">
                  <c:v>-0.27458755035437699</c:v>
                </c:pt>
                <c:pt idx="314">
                  <c:v>-0.23269395458352399</c:v>
                </c:pt>
                <c:pt idx="315">
                  <c:v>-0.227374548950532</c:v>
                </c:pt>
                <c:pt idx="316">
                  <c:v>-0.23011920909307501</c:v>
                </c:pt>
                <c:pt idx="317">
                  <c:v>-0.20402614968274099</c:v>
                </c:pt>
                <c:pt idx="318">
                  <c:v>-0.178315716721793</c:v>
                </c:pt>
                <c:pt idx="319">
                  <c:v>-0.185320697823909</c:v>
                </c:pt>
                <c:pt idx="320">
                  <c:v>-0.15256661931553001</c:v>
                </c:pt>
                <c:pt idx="321">
                  <c:v>-0.190442946530716</c:v>
                </c:pt>
                <c:pt idx="322">
                  <c:v>-0.16591829867969801</c:v>
                </c:pt>
                <c:pt idx="323">
                  <c:v>-0.166474373742618</c:v>
                </c:pt>
                <c:pt idx="324">
                  <c:v>-0.14565060596690499</c:v>
                </c:pt>
                <c:pt idx="325">
                  <c:v>-0.12840035679948</c:v>
                </c:pt>
                <c:pt idx="326">
                  <c:v>-0.120761616375837</c:v>
                </c:pt>
                <c:pt idx="327">
                  <c:v>-0.10215940795084701</c:v>
                </c:pt>
                <c:pt idx="328">
                  <c:v>-5.1090396395716803E-2</c:v>
                </c:pt>
                <c:pt idx="329">
                  <c:v>-5.3087940620309401E-2</c:v>
                </c:pt>
                <c:pt idx="330">
                  <c:v>-2.8277283757021099E-2</c:v>
                </c:pt>
                <c:pt idx="331">
                  <c:v>-4.7485933121066602E-2</c:v>
                </c:pt>
                <c:pt idx="332">
                  <c:v>-4.84934162190288E-2</c:v>
                </c:pt>
                <c:pt idx="333">
                  <c:v>-1.20470955155821E-2</c:v>
                </c:pt>
                <c:pt idx="334">
                  <c:v>-6.1376088402328298E-2</c:v>
                </c:pt>
                <c:pt idx="335">
                  <c:v>-5.5484717070721001E-2</c:v>
                </c:pt>
                <c:pt idx="336">
                  <c:v>-2.7742918688902898E-2</c:v>
                </c:pt>
                <c:pt idx="337">
                  <c:v>-1.3029746277478301E-2</c:v>
                </c:pt>
                <c:pt idx="338">
                  <c:v>-1.33281718114007E-2</c:v>
                </c:pt>
                <c:pt idx="339">
                  <c:v>-6.4637285533276599E-3</c:v>
                </c:pt>
                <c:pt idx="340">
                  <c:v>0</c:v>
                </c:pt>
                <c:pt idx="341">
                  <c:v>0</c:v>
                </c:pt>
                <c:pt idx="342">
                  <c:v>0</c:v>
                </c:pt>
                <c:pt idx="343">
                  <c:v>0</c:v>
                </c:pt>
                <c:pt idx="344">
                  <c:v>0</c:v>
                </c:pt>
                <c:pt idx="345">
                  <c:v>0</c:v>
                </c:pt>
                <c:pt idx="346">
                  <c:v>0</c:v>
                </c:pt>
                <c:pt idx="347">
                  <c:v>0</c:v>
                </c:pt>
                <c:pt idx="348">
                  <c:v>-2.1284306619389799E-2</c:v>
                </c:pt>
                <c:pt idx="349">
                  <c:v>0</c:v>
                </c:pt>
                <c:pt idx="350">
                  <c:v>0</c:v>
                </c:pt>
                <c:pt idx="351">
                  <c:v>0</c:v>
                </c:pt>
                <c:pt idx="352">
                  <c:v>-5.7134976456449903E-3</c:v>
                </c:pt>
                <c:pt idx="353">
                  <c:v>-1.3598192461659501E-2</c:v>
                </c:pt>
                <c:pt idx="354">
                  <c:v>0</c:v>
                </c:pt>
                <c:pt idx="355">
                  <c:v>-1.2293722530889801E-2</c:v>
                </c:pt>
                <c:pt idx="356">
                  <c:v>-1.6009976155438602E-2</c:v>
                </c:pt>
                <c:pt idx="357">
                  <c:v>0</c:v>
                </c:pt>
                <c:pt idx="358">
                  <c:v>0</c:v>
                </c:pt>
                <c:pt idx="359">
                  <c:v>0</c:v>
                </c:pt>
                <c:pt idx="360">
                  <c:v>0</c:v>
                </c:pt>
                <c:pt idx="361">
                  <c:v>0</c:v>
                </c:pt>
                <c:pt idx="362">
                  <c:v>0</c:v>
                </c:pt>
                <c:pt idx="363">
                  <c:v>0</c:v>
                </c:pt>
                <c:pt idx="364">
                  <c:v>-1.4877329096424001E-2</c:v>
                </c:pt>
                <c:pt idx="365">
                  <c:v>-9.7038304596298603E-3</c:v>
                </c:pt>
                <c:pt idx="366">
                  <c:v>0</c:v>
                </c:pt>
                <c:pt idx="367">
                  <c:v>0</c:v>
                </c:pt>
                <c:pt idx="368">
                  <c:v>0</c:v>
                </c:pt>
                <c:pt idx="369">
                  <c:v>-9.6035553181952303E-3</c:v>
                </c:pt>
                <c:pt idx="370">
                  <c:v>-1.43400523898808E-2</c:v>
                </c:pt>
                <c:pt idx="371">
                  <c:v>-1.1320472175759299E-2</c:v>
                </c:pt>
                <c:pt idx="372">
                  <c:v>-4.4655628506795597E-4</c:v>
                </c:pt>
                <c:pt idx="373">
                  <c:v>0</c:v>
                </c:pt>
                <c:pt idx="374">
                  <c:v>-3.9498760726397498E-5</c:v>
                </c:pt>
                <c:pt idx="375">
                  <c:v>0</c:v>
                </c:pt>
                <c:pt idx="376">
                  <c:v>0</c:v>
                </c:pt>
                <c:pt idx="377">
                  <c:v>-1.3612520970927499E-2</c:v>
                </c:pt>
                <c:pt idx="378">
                  <c:v>-2.28225245337003E-2</c:v>
                </c:pt>
                <c:pt idx="379">
                  <c:v>-4.9789766232058399E-2</c:v>
                </c:pt>
                <c:pt idx="380">
                  <c:v>-4.9459353549185597E-2</c:v>
                </c:pt>
                <c:pt idx="381">
                  <c:v>-5.3459004682883698E-2</c:v>
                </c:pt>
                <c:pt idx="382">
                  <c:v>-4.6510361620048103E-2</c:v>
                </c:pt>
                <c:pt idx="383">
                  <c:v>-3.7744272363999999E-2</c:v>
                </c:pt>
                <c:pt idx="384">
                  <c:v>-3.6476144098797098E-2</c:v>
                </c:pt>
                <c:pt idx="385">
                  <c:v>-2.5219711722300999E-2</c:v>
                </c:pt>
                <c:pt idx="386">
                  <c:v>-1.1848307191062E-2</c:v>
                </c:pt>
                <c:pt idx="387">
                  <c:v>-4.19695896606342E-3</c:v>
                </c:pt>
                <c:pt idx="388">
                  <c:v>-1.2715965399948501E-2</c:v>
                </c:pt>
                <c:pt idx="389">
                  <c:v>-1.2126354737482701E-2</c:v>
                </c:pt>
                <c:pt idx="390">
                  <c:v>-8.4210082424003296E-3</c:v>
                </c:pt>
                <c:pt idx="391">
                  <c:v>-1.29954122466609E-2</c:v>
                </c:pt>
                <c:pt idx="392">
                  <c:v>-3.4410041742228198E-2</c:v>
                </c:pt>
                <c:pt idx="393">
                  <c:v>-5.5492832767510901E-2</c:v>
                </c:pt>
                <c:pt idx="394">
                  <c:v>-5.1637169290009798E-2</c:v>
                </c:pt>
                <c:pt idx="395">
                  <c:v>-7.9402809932220597E-2</c:v>
                </c:pt>
                <c:pt idx="396">
                  <c:v>-8.3159280629021795E-2</c:v>
                </c:pt>
                <c:pt idx="397">
                  <c:v>-8.1354437021113904E-2</c:v>
                </c:pt>
                <c:pt idx="398">
                  <c:v>-6.6221566576850993E-2</c:v>
                </c:pt>
                <c:pt idx="399">
                  <c:v>-6.3236473865982398E-2</c:v>
                </c:pt>
                <c:pt idx="400">
                  <c:v>-8.0025852706194195E-2</c:v>
                </c:pt>
                <c:pt idx="401">
                  <c:v>-6.6095878325656304E-2</c:v>
                </c:pt>
                <c:pt idx="402">
                  <c:v>-6.3993754733124394E-2</c:v>
                </c:pt>
                <c:pt idx="403">
                  <c:v>-6.1759553378555501E-2</c:v>
                </c:pt>
                <c:pt idx="404">
                  <c:v>-5.72964090684321E-2</c:v>
                </c:pt>
                <c:pt idx="405">
                  <c:v>-6.7721383191334694E-2</c:v>
                </c:pt>
                <c:pt idx="406">
                  <c:v>-0.105814375989839</c:v>
                </c:pt>
                <c:pt idx="407">
                  <c:v>-0.12226914567250299</c:v>
                </c:pt>
                <c:pt idx="408">
                  <c:v>-9.5491994247004594E-2</c:v>
                </c:pt>
                <c:pt idx="409">
                  <c:v>-9.1155264118558704E-2</c:v>
                </c:pt>
                <c:pt idx="410">
                  <c:v>-9.1495329500049905E-2</c:v>
                </c:pt>
                <c:pt idx="411">
                  <c:v>-9.2477515018680206E-2</c:v>
                </c:pt>
                <c:pt idx="412">
                  <c:v>-4.5760365442318603E-2</c:v>
                </c:pt>
                <c:pt idx="413">
                  <c:v>-3.5015478602447102E-2</c:v>
                </c:pt>
                <c:pt idx="414">
                  <c:v>-2.6569397310869301E-2</c:v>
                </c:pt>
                <c:pt idx="415">
                  <c:v>-2.1202453334608899E-2</c:v>
                </c:pt>
                <c:pt idx="416">
                  <c:v>-5.9951985756655501E-3</c:v>
                </c:pt>
                <c:pt idx="417">
                  <c:v>0</c:v>
                </c:pt>
                <c:pt idx="418">
                  <c:v>-1.87051713682274E-2</c:v>
                </c:pt>
                <c:pt idx="419">
                  <c:v>-3.7500628150984101E-2</c:v>
                </c:pt>
                <c:pt idx="420">
                  <c:v>-2.05492020997078E-2</c:v>
                </c:pt>
                <c:pt idx="421">
                  <c:v>0</c:v>
                </c:pt>
                <c:pt idx="422">
                  <c:v>0</c:v>
                </c:pt>
                <c:pt idx="423">
                  <c:v>0</c:v>
                </c:pt>
                <c:pt idx="424">
                  <c:v>0</c:v>
                </c:pt>
                <c:pt idx="425">
                  <c:v>-2.1841168502514398E-3</c:v>
                </c:pt>
                <c:pt idx="426">
                  <c:v>-8.9000524635235393E-3</c:v>
                </c:pt>
                <c:pt idx="427">
                  <c:v>-1.0556106078611099E-2</c:v>
                </c:pt>
                <c:pt idx="428">
                  <c:v>-2.2359716163972101E-2</c:v>
                </c:pt>
                <c:pt idx="429">
                  <c:v>-2.5013406500072901E-3</c:v>
                </c:pt>
                <c:pt idx="430">
                  <c:v>0</c:v>
                </c:pt>
                <c:pt idx="431">
                  <c:v>0</c:v>
                </c:pt>
                <c:pt idx="432">
                  <c:v>0</c:v>
                </c:pt>
                <c:pt idx="433">
                  <c:v>-9.9467497237013501E-3</c:v>
                </c:pt>
                <c:pt idx="434">
                  <c:v>-6.7431965635501596E-3</c:v>
                </c:pt>
                <c:pt idx="435">
                  <c:v>0</c:v>
                </c:pt>
                <c:pt idx="436">
                  <c:v>-4.7642352753166596E-3</c:v>
                </c:pt>
                <c:pt idx="437">
                  <c:v>-7.3065234688930404E-3</c:v>
                </c:pt>
                <c:pt idx="438">
                  <c:v>-9.4026405109566297E-3</c:v>
                </c:pt>
                <c:pt idx="439">
                  <c:v>-1.29005416907697E-2</c:v>
                </c:pt>
                <c:pt idx="440">
                  <c:v>-2.43580492606459E-2</c:v>
                </c:pt>
                <c:pt idx="441">
                  <c:v>-4.7819167816161898E-2</c:v>
                </c:pt>
                <c:pt idx="442">
                  <c:v>-4.3245824131642803E-2</c:v>
                </c:pt>
                <c:pt idx="443">
                  <c:v>-5.2757482505113897E-2</c:v>
                </c:pt>
                <c:pt idx="444">
                  <c:v>-5.9399663219660899E-2</c:v>
                </c:pt>
                <c:pt idx="445">
                  <c:v>-3.8533382004104298E-2</c:v>
                </c:pt>
                <c:pt idx="446">
                  <c:v>-4.0939593580569103E-2</c:v>
                </c:pt>
                <c:pt idx="447">
                  <c:v>-4.3633770678440598E-2</c:v>
                </c:pt>
                <c:pt idx="448">
                  <c:v>-4.5331787444719003E-2</c:v>
                </c:pt>
                <c:pt idx="449">
                  <c:v>-5.27340084417489E-2</c:v>
                </c:pt>
                <c:pt idx="450">
                  <c:v>-6.3367978488442903E-2</c:v>
                </c:pt>
                <c:pt idx="451">
                  <c:v>-8.0725702062553001E-2</c:v>
                </c:pt>
                <c:pt idx="452">
                  <c:v>-7.3924871890045804E-2</c:v>
                </c:pt>
                <c:pt idx="453">
                  <c:v>-6.3292235537492095E-2</c:v>
                </c:pt>
                <c:pt idx="454">
                  <c:v>-5.8287689486363203E-2</c:v>
                </c:pt>
                <c:pt idx="455">
                  <c:v>-5.93031222128175E-2</c:v>
                </c:pt>
                <c:pt idx="456">
                  <c:v>-4.0336024878003002E-2</c:v>
                </c:pt>
                <c:pt idx="457">
                  <c:v>-3.1920031339034802E-2</c:v>
                </c:pt>
                <c:pt idx="458">
                  <c:v>-2.8185162050008001E-2</c:v>
                </c:pt>
                <c:pt idx="459">
                  <c:v>-2.4780324438455001E-2</c:v>
                </c:pt>
                <c:pt idx="460">
                  <c:v>-3.9723035081065901E-2</c:v>
                </c:pt>
                <c:pt idx="461">
                  <c:v>-2.8268028410672899E-2</c:v>
                </c:pt>
                <c:pt idx="462">
                  <c:v>-2.2912567253787E-2</c:v>
                </c:pt>
                <c:pt idx="463">
                  <c:v>-1.18738671137767E-2</c:v>
                </c:pt>
                <c:pt idx="464">
                  <c:v>-4.2424375993185296E-3</c:v>
                </c:pt>
                <c:pt idx="465">
                  <c:v>0</c:v>
                </c:pt>
                <c:pt idx="466">
                  <c:v>-3.1452835044177801E-3</c:v>
                </c:pt>
                <c:pt idx="467">
                  <c:v>0</c:v>
                </c:pt>
                <c:pt idx="468">
                  <c:v>0</c:v>
                </c:pt>
                <c:pt idx="469">
                  <c:v>0</c:v>
                </c:pt>
                <c:pt idx="470">
                  <c:v>0</c:v>
                </c:pt>
                <c:pt idx="471">
                  <c:v>0</c:v>
                </c:pt>
                <c:pt idx="472">
                  <c:v>-2.2836405922628901E-2</c:v>
                </c:pt>
                <c:pt idx="473">
                  <c:v>-3.5527830657311001E-2</c:v>
                </c:pt>
                <c:pt idx="474">
                  <c:v>-2.02909214169807E-2</c:v>
                </c:pt>
                <c:pt idx="475">
                  <c:v>-4.6858470866274697E-2</c:v>
                </c:pt>
                <c:pt idx="476">
                  <c:v>-4.7867212394361001E-2</c:v>
                </c:pt>
                <c:pt idx="477">
                  <c:v>-7.4273400459267599E-2</c:v>
                </c:pt>
                <c:pt idx="478">
                  <c:v>-7.2630625110068694E-2</c:v>
                </c:pt>
                <c:pt idx="479">
                  <c:v>-8.9181268978153802E-2</c:v>
                </c:pt>
                <c:pt idx="480">
                  <c:v>-7.23907932219372E-2</c:v>
                </c:pt>
                <c:pt idx="481">
                  <c:v>-7.8973272633052996E-2</c:v>
                </c:pt>
                <c:pt idx="482">
                  <c:v>-7.5049342231884697E-2</c:v>
                </c:pt>
                <c:pt idx="483">
                  <c:v>-5.7398301332906902E-2</c:v>
                </c:pt>
                <c:pt idx="484">
                  <c:v>-5.6988495225605097E-2</c:v>
                </c:pt>
                <c:pt idx="485">
                  <c:v>-5.0026652764431502E-2</c:v>
                </c:pt>
                <c:pt idx="486">
                  <c:v>-3.5408755535074901E-2</c:v>
                </c:pt>
                <c:pt idx="487">
                  <c:v>-6.4585425117996004E-2</c:v>
                </c:pt>
                <c:pt idx="488">
                  <c:v>-4.31181847558385E-2</c:v>
                </c:pt>
                <c:pt idx="489">
                  <c:v>-4.7486524192446901E-2</c:v>
                </c:pt>
                <c:pt idx="490">
                  <c:v>-6.9998598503823298E-2</c:v>
                </c:pt>
                <c:pt idx="491">
                  <c:v>-5.7625730121259801E-2</c:v>
                </c:pt>
                <c:pt idx="492">
                  <c:v>-6.4132439122395302E-2</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pt idx="4986">
                  <c:v>#N/A</c:v>
                </c:pt>
                <c:pt idx="4987">
                  <c:v>#N/A</c:v>
                </c:pt>
                <c:pt idx="4988">
                  <c:v>#N/A</c:v>
                </c:pt>
                <c:pt idx="4989">
                  <c:v>#N/A</c:v>
                </c:pt>
                <c:pt idx="4990">
                  <c:v>#N/A</c:v>
                </c:pt>
                <c:pt idx="4991">
                  <c:v>#N/A</c:v>
                </c:pt>
                <c:pt idx="4992">
                  <c:v>#N/A</c:v>
                </c:pt>
                <c:pt idx="4993">
                  <c:v>#N/A</c:v>
                </c:pt>
                <c:pt idx="4994">
                  <c:v>#N/A</c:v>
                </c:pt>
                <c:pt idx="4995">
                  <c:v>#N/A</c:v>
                </c:pt>
                <c:pt idx="4996">
                  <c:v>#N/A</c:v>
                </c:pt>
                <c:pt idx="4997">
                  <c:v>#N/A</c:v>
                </c:pt>
                <c:pt idx="4998">
                  <c:v>#N/A</c:v>
                </c:pt>
                <c:pt idx="4999">
                  <c:v>#N/A</c:v>
                </c:pt>
                <c:pt idx="5000">
                  <c:v>#N/A</c:v>
                </c:pt>
              </c:numCache>
            </c:numRef>
          </c:val>
          <c:extLst>
            <c:ext xmlns:c16="http://schemas.microsoft.com/office/drawing/2014/chart" uri="{C3380CC4-5D6E-409C-BE32-E72D297353CC}">
              <c16:uniqueId val="{00000000-9573-4ACE-8F39-C074E7F63FA0}"/>
            </c:ext>
          </c:extLst>
        </c:ser>
        <c:dLbls>
          <c:showLegendKey val="0"/>
          <c:showVal val="0"/>
          <c:showCatName val="0"/>
          <c:showSerName val="0"/>
          <c:showPercent val="0"/>
          <c:showBubbleSize val="0"/>
        </c:dLbls>
        <c:gapWidth val="0"/>
        <c:overlap val="100"/>
        <c:axId val="213267712"/>
        <c:axId val="213268104"/>
      </c:barChart>
      <c:lineChart>
        <c:grouping val="standard"/>
        <c:varyColors val="0"/>
        <c:ser>
          <c:idx val="0"/>
          <c:order val="0"/>
          <c:tx>
            <c:strRef>
              <c:f>'Small rel market'!$E$24</c:f>
              <c:strCache>
                <c:ptCount val="1"/>
                <c:pt idx="0">
                  <c:v>Indexed Returns - relative to broad market</c:v>
                </c:pt>
              </c:strCache>
            </c:strRef>
          </c:tx>
          <c:spPr>
            <a:ln w="25400">
              <a:solidFill>
                <a:srgbClr val="1F497D">
                  <a:lumMod val="75000"/>
                </a:srgbClr>
              </a:solidFill>
              <a:prstDash val="solid"/>
            </a:ln>
          </c:spPr>
          <c:marker>
            <c:symbol val="none"/>
          </c:marker>
          <c:cat>
            <c:numRef>
              <c:f>'Small rel market'!$C$25:$C$5025</c:f>
              <c:numCache>
                <c:formatCode>mmm\-yy</c:formatCode>
                <c:ptCount val="5001"/>
                <c:pt idx="0">
                  <c:v>27395</c:v>
                </c:pt>
                <c:pt idx="1">
                  <c:v>27426</c:v>
                </c:pt>
                <c:pt idx="2">
                  <c:v>27454</c:v>
                </c:pt>
                <c:pt idx="3">
                  <c:v>27485</c:v>
                </c:pt>
                <c:pt idx="4">
                  <c:v>27515</c:v>
                </c:pt>
                <c:pt idx="5">
                  <c:v>27546</c:v>
                </c:pt>
                <c:pt idx="6">
                  <c:v>27576</c:v>
                </c:pt>
                <c:pt idx="7">
                  <c:v>27607</c:v>
                </c:pt>
                <c:pt idx="8">
                  <c:v>27638</c:v>
                </c:pt>
                <c:pt idx="9">
                  <c:v>27668</c:v>
                </c:pt>
                <c:pt idx="10">
                  <c:v>27699</c:v>
                </c:pt>
                <c:pt idx="11">
                  <c:v>27729</c:v>
                </c:pt>
                <c:pt idx="12">
                  <c:v>27760</c:v>
                </c:pt>
                <c:pt idx="13">
                  <c:v>27791</c:v>
                </c:pt>
                <c:pt idx="14">
                  <c:v>27820</c:v>
                </c:pt>
                <c:pt idx="15">
                  <c:v>27851</c:v>
                </c:pt>
                <c:pt idx="16">
                  <c:v>27881</c:v>
                </c:pt>
                <c:pt idx="17">
                  <c:v>27912</c:v>
                </c:pt>
                <c:pt idx="18">
                  <c:v>27942</c:v>
                </c:pt>
                <c:pt idx="19">
                  <c:v>27973</c:v>
                </c:pt>
                <c:pt idx="20">
                  <c:v>28004</c:v>
                </c:pt>
                <c:pt idx="21">
                  <c:v>28034</c:v>
                </c:pt>
                <c:pt idx="22">
                  <c:v>28065</c:v>
                </c:pt>
                <c:pt idx="23">
                  <c:v>28095</c:v>
                </c:pt>
                <c:pt idx="24">
                  <c:v>28126</c:v>
                </c:pt>
                <c:pt idx="25">
                  <c:v>28157</c:v>
                </c:pt>
                <c:pt idx="26">
                  <c:v>28185</c:v>
                </c:pt>
                <c:pt idx="27">
                  <c:v>28216</c:v>
                </c:pt>
                <c:pt idx="28">
                  <c:v>28246</c:v>
                </c:pt>
                <c:pt idx="29">
                  <c:v>28277</c:v>
                </c:pt>
                <c:pt idx="30">
                  <c:v>28307</c:v>
                </c:pt>
                <c:pt idx="31">
                  <c:v>28338</c:v>
                </c:pt>
                <c:pt idx="32">
                  <c:v>28369</c:v>
                </c:pt>
                <c:pt idx="33">
                  <c:v>28399</c:v>
                </c:pt>
                <c:pt idx="34">
                  <c:v>28430</c:v>
                </c:pt>
                <c:pt idx="35">
                  <c:v>28460</c:v>
                </c:pt>
                <c:pt idx="36">
                  <c:v>28491</c:v>
                </c:pt>
                <c:pt idx="37">
                  <c:v>28522</c:v>
                </c:pt>
                <c:pt idx="38">
                  <c:v>28550</c:v>
                </c:pt>
                <c:pt idx="39">
                  <c:v>28581</c:v>
                </c:pt>
                <c:pt idx="40">
                  <c:v>28611</c:v>
                </c:pt>
                <c:pt idx="41">
                  <c:v>28642</c:v>
                </c:pt>
                <c:pt idx="42">
                  <c:v>28672</c:v>
                </c:pt>
                <c:pt idx="43">
                  <c:v>28703</c:v>
                </c:pt>
                <c:pt idx="44">
                  <c:v>28734</c:v>
                </c:pt>
                <c:pt idx="45">
                  <c:v>28764</c:v>
                </c:pt>
                <c:pt idx="46">
                  <c:v>28795</c:v>
                </c:pt>
                <c:pt idx="47">
                  <c:v>28825</c:v>
                </c:pt>
                <c:pt idx="48">
                  <c:v>28856</c:v>
                </c:pt>
                <c:pt idx="49">
                  <c:v>28887</c:v>
                </c:pt>
                <c:pt idx="50">
                  <c:v>28915</c:v>
                </c:pt>
                <c:pt idx="51">
                  <c:v>28946</c:v>
                </c:pt>
                <c:pt idx="52">
                  <c:v>28976</c:v>
                </c:pt>
                <c:pt idx="53">
                  <c:v>29007</c:v>
                </c:pt>
                <c:pt idx="54">
                  <c:v>29037</c:v>
                </c:pt>
                <c:pt idx="55">
                  <c:v>29068</c:v>
                </c:pt>
                <c:pt idx="56">
                  <c:v>29099</c:v>
                </c:pt>
                <c:pt idx="57">
                  <c:v>29129</c:v>
                </c:pt>
                <c:pt idx="58">
                  <c:v>29160</c:v>
                </c:pt>
                <c:pt idx="59">
                  <c:v>29190</c:v>
                </c:pt>
                <c:pt idx="60">
                  <c:v>29221</c:v>
                </c:pt>
                <c:pt idx="61">
                  <c:v>29252</c:v>
                </c:pt>
                <c:pt idx="62">
                  <c:v>29281</c:v>
                </c:pt>
                <c:pt idx="63">
                  <c:v>29312</c:v>
                </c:pt>
                <c:pt idx="64">
                  <c:v>29342</c:v>
                </c:pt>
                <c:pt idx="65">
                  <c:v>29373</c:v>
                </c:pt>
                <c:pt idx="66">
                  <c:v>29403</c:v>
                </c:pt>
                <c:pt idx="67">
                  <c:v>29434</c:v>
                </c:pt>
                <c:pt idx="68">
                  <c:v>29465</c:v>
                </c:pt>
                <c:pt idx="69">
                  <c:v>29495</c:v>
                </c:pt>
                <c:pt idx="70">
                  <c:v>29526</c:v>
                </c:pt>
                <c:pt idx="71">
                  <c:v>29556</c:v>
                </c:pt>
                <c:pt idx="72">
                  <c:v>29587</c:v>
                </c:pt>
                <c:pt idx="73">
                  <c:v>29618</c:v>
                </c:pt>
                <c:pt idx="74">
                  <c:v>29646</c:v>
                </c:pt>
                <c:pt idx="75">
                  <c:v>29677</c:v>
                </c:pt>
                <c:pt idx="76">
                  <c:v>29707</c:v>
                </c:pt>
                <c:pt idx="77">
                  <c:v>29738</c:v>
                </c:pt>
                <c:pt idx="78">
                  <c:v>29768</c:v>
                </c:pt>
                <c:pt idx="79">
                  <c:v>29799</c:v>
                </c:pt>
                <c:pt idx="80">
                  <c:v>29830</c:v>
                </c:pt>
                <c:pt idx="81">
                  <c:v>29860</c:v>
                </c:pt>
                <c:pt idx="82">
                  <c:v>29891</c:v>
                </c:pt>
                <c:pt idx="83">
                  <c:v>29921</c:v>
                </c:pt>
                <c:pt idx="84">
                  <c:v>29952</c:v>
                </c:pt>
                <c:pt idx="85">
                  <c:v>29983</c:v>
                </c:pt>
                <c:pt idx="86">
                  <c:v>30011</c:v>
                </c:pt>
                <c:pt idx="87">
                  <c:v>30042</c:v>
                </c:pt>
                <c:pt idx="88">
                  <c:v>30072</c:v>
                </c:pt>
                <c:pt idx="89">
                  <c:v>30103</c:v>
                </c:pt>
                <c:pt idx="90">
                  <c:v>30133</c:v>
                </c:pt>
                <c:pt idx="91">
                  <c:v>30164</c:v>
                </c:pt>
                <c:pt idx="92">
                  <c:v>30195</c:v>
                </c:pt>
                <c:pt idx="93">
                  <c:v>30225</c:v>
                </c:pt>
                <c:pt idx="94">
                  <c:v>30256</c:v>
                </c:pt>
                <c:pt idx="95">
                  <c:v>30286</c:v>
                </c:pt>
                <c:pt idx="96">
                  <c:v>30317</c:v>
                </c:pt>
                <c:pt idx="97">
                  <c:v>30348</c:v>
                </c:pt>
                <c:pt idx="98">
                  <c:v>30376</c:v>
                </c:pt>
                <c:pt idx="99">
                  <c:v>30407</c:v>
                </c:pt>
                <c:pt idx="100">
                  <c:v>30437</c:v>
                </c:pt>
                <c:pt idx="101">
                  <c:v>30468</c:v>
                </c:pt>
                <c:pt idx="102">
                  <c:v>30498</c:v>
                </c:pt>
                <c:pt idx="103">
                  <c:v>30529</c:v>
                </c:pt>
                <c:pt idx="104">
                  <c:v>30560</c:v>
                </c:pt>
                <c:pt idx="105">
                  <c:v>30590</c:v>
                </c:pt>
                <c:pt idx="106">
                  <c:v>30621</c:v>
                </c:pt>
                <c:pt idx="107">
                  <c:v>30651</c:v>
                </c:pt>
                <c:pt idx="108">
                  <c:v>30682</c:v>
                </c:pt>
                <c:pt idx="109">
                  <c:v>30713</c:v>
                </c:pt>
                <c:pt idx="110">
                  <c:v>30742</c:v>
                </c:pt>
                <c:pt idx="111">
                  <c:v>30773</c:v>
                </c:pt>
                <c:pt idx="112">
                  <c:v>30803</c:v>
                </c:pt>
                <c:pt idx="113">
                  <c:v>30834</c:v>
                </c:pt>
                <c:pt idx="114">
                  <c:v>30864</c:v>
                </c:pt>
                <c:pt idx="115">
                  <c:v>30895</c:v>
                </c:pt>
                <c:pt idx="116">
                  <c:v>30926</c:v>
                </c:pt>
                <c:pt idx="117">
                  <c:v>30956</c:v>
                </c:pt>
                <c:pt idx="118">
                  <c:v>30987</c:v>
                </c:pt>
                <c:pt idx="119">
                  <c:v>31017</c:v>
                </c:pt>
                <c:pt idx="120">
                  <c:v>31048</c:v>
                </c:pt>
                <c:pt idx="121">
                  <c:v>31079</c:v>
                </c:pt>
                <c:pt idx="122">
                  <c:v>31107</c:v>
                </c:pt>
                <c:pt idx="123">
                  <c:v>31138</c:v>
                </c:pt>
                <c:pt idx="124">
                  <c:v>31168</c:v>
                </c:pt>
                <c:pt idx="125">
                  <c:v>31199</c:v>
                </c:pt>
                <c:pt idx="126">
                  <c:v>31229</c:v>
                </c:pt>
                <c:pt idx="127">
                  <c:v>31260</c:v>
                </c:pt>
                <c:pt idx="128">
                  <c:v>31291</c:v>
                </c:pt>
                <c:pt idx="129">
                  <c:v>31321</c:v>
                </c:pt>
                <c:pt idx="130">
                  <c:v>31352</c:v>
                </c:pt>
                <c:pt idx="131">
                  <c:v>31382</c:v>
                </c:pt>
                <c:pt idx="132">
                  <c:v>31413</c:v>
                </c:pt>
                <c:pt idx="133">
                  <c:v>31444</c:v>
                </c:pt>
                <c:pt idx="134">
                  <c:v>31472</c:v>
                </c:pt>
                <c:pt idx="135">
                  <c:v>31503</c:v>
                </c:pt>
                <c:pt idx="136">
                  <c:v>31533</c:v>
                </c:pt>
                <c:pt idx="137">
                  <c:v>31564</c:v>
                </c:pt>
                <c:pt idx="138">
                  <c:v>31594</c:v>
                </c:pt>
                <c:pt idx="139">
                  <c:v>31625</c:v>
                </c:pt>
                <c:pt idx="140">
                  <c:v>31656</c:v>
                </c:pt>
                <c:pt idx="141">
                  <c:v>31686</c:v>
                </c:pt>
                <c:pt idx="142">
                  <c:v>31717</c:v>
                </c:pt>
                <c:pt idx="143">
                  <c:v>31747</c:v>
                </c:pt>
                <c:pt idx="144">
                  <c:v>31778</c:v>
                </c:pt>
                <c:pt idx="145">
                  <c:v>31809</c:v>
                </c:pt>
                <c:pt idx="146">
                  <c:v>31837</c:v>
                </c:pt>
                <c:pt idx="147">
                  <c:v>31868</c:v>
                </c:pt>
                <c:pt idx="148">
                  <c:v>31898</c:v>
                </c:pt>
                <c:pt idx="149">
                  <c:v>31929</c:v>
                </c:pt>
                <c:pt idx="150">
                  <c:v>31959</c:v>
                </c:pt>
                <c:pt idx="151">
                  <c:v>31990</c:v>
                </c:pt>
                <c:pt idx="152">
                  <c:v>32021</c:v>
                </c:pt>
                <c:pt idx="153">
                  <c:v>32051</c:v>
                </c:pt>
                <c:pt idx="154">
                  <c:v>32082</c:v>
                </c:pt>
                <c:pt idx="155">
                  <c:v>32112</c:v>
                </c:pt>
                <c:pt idx="156">
                  <c:v>32143</c:v>
                </c:pt>
                <c:pt idx="157">
                  <c:v>32174</c:v>
                </c:pt>
                <c:pt idx="158">
                  <c:v>32203</c:v>
                </c:pt>
                <c:pt idx="159">
                  <c:v>32234</c:v>
                </c:pt>
                <c:pt idx="160">
                  <c:v>32264</c:v>
                </c:pt>
                <c:pt idx="161">
                  <c:v>32295</c:v>
                </c:pt>
                <c:pt idx="162">
                  <c:v>32325</c:v>
                </c:pt>
                <c:pt idx="163">
                  <c:v>32356</c:v>
                </c:pt>
                <c:pt idx="164">
                  <c:v>32387</c:v>
                </c:pt>
                <c:pt idx="165">
                  <c:v>32417</c:v>
                </c:pt>
                <c:pt idx="166">
                  <c:v>32448</c:v>
                </c:pt>
                <c:pt idx="167">
                  <c:v>32478</c:v>
                </c:pt>
                <c:pt idx="168">
                  <c:v>32509</c:v>
                </c:pt>
                <c:pt idx="169">
                  <c:v>32540</c:v>
                </c:pt>
                <c:pt idx="170">
                  <c:v>32568</c:v>
                </c:pt>
                <c:pt idx="171">
                  <c:v>32599</c:v>
                </c:pt>
                <c:pt idx="172">
                  <c:v>32629</c:v>
                </c:pt>
                <c:pt idx="173">
                  <c:v>32660</c:v>
                </c:pt>
                <c:pt idx="174">
                  <c:v>32690</c:v>
                </c:pt>
                <c:pt idx="175">
                  <c:v>32721</c:v>
                </c:pt>
                <c:pt idx="176">
                  <c:v>32752</c:v>
                </c:pt>
                <c:pt idx="177">
                  <c:v>32782</c:v>
                </c:pt>
                <c:pt idx="178">
                  <c:v>32813</c:v>
                </c:pt>
                <c:pt idx="179">
                  <c:v>32843</c:v>
                </c:pt>
                <c:pt idx="180">
                  <c:v>32874</c:v>
                </c:pt>
                <c:pt idx="181">
                  <c:v>32905</c:v>
                </c:pt>
                <c:pt idx="182">
                  <c:v>32933</c:v>
                </c:pt>
                <c:pt idx="183">
                  <c:v>32964</c:v>
                </c:pt>
                <c:pt idx="184">
                  <c:v>32994</c:v>
                </c:pt>
                <c:pt idx="185">
                  <c:v>33025</c:v>
                </c:pt>
                <c:pt idx="186">
                  <c:v>33055</c:v>
                </c:pt>
                <c:pt idx="187">
                  <c:v>33086</c:v>
                </c:pt>
                <c:pt idx="188">
                  <c:v>33117</c:v>
                </c:pt>
                <c:pt idx="189">
                  <c:v>33147</c:v>
                </c:pt>
                <c:pt idx="190">
                  <c:v>33178</c:v>
                </c:pt>
                <c:pt idx="191">
                  <c:v>33208</c:v>
                </c:pt>
                <c:pt idx="192">
                  <c:v>33239</c:v>
                </c:pt>
                <c:pt idx="193">
                  <c:v>33270</c:v>
                </c:pt>
                <c:pt idx="194">
                  <c:v>33298</c:v>
                </c:pt>
                <c:pt idx="195">
                  <c:v>33329</c:v>
                </c:pt>
                <c:pt idx="196">
                  <c:v>33359</c:v>
                </c:pt>
                <c:pt idx="197">
                  <c:v>33390</c:v>
                </c:pt>
                <c:pt idx="198">
                  <c:v>33420</c:v>
                </c:pt>
                <c:pt idx="199">
                  <c:v>33451</c:v>
                </c:pt>
                <c:pt idx="200">
                  <c:v>33482</c:v>
                </c:pt>
                <c:pt idx="201">
                  <c:v>33512</c:v>
                </c:pt>
                <c:pt idx="202">
                  <c:v>33543</c:v>
                </c:pt>
                <c:pt idx="203">
                  <c:v>33573</c:v>
                </c:pt>
                <c:pt idx="204">
                  <c:v>33604</c:v>
                </c:pt>
                <c:pt idx="205">
                  <c:v>33635</c:v>
                </c:pt>
                <c:pt idx="206">
                  <c:v>33664</c:v>
                </c:pt>
                <c:pt idx="207">
                  <c:v>33695</c:v>
                </c:pt>
                <c:pt idx="208">
                  <c:v>33725</c:v>
                </c:pt>
                <c:pt idx="209">
                  <c:v>33756</c:v>
                </c:pt>
                <c:pt idx="210">
                  <c:v>33786</c:v>
                </c:pt>
                <c:pt idx="211">
                  <c:v>33817</c:v>
                </c:pt>
                <c:pt idx="212">
                  <c:v>33848</c:v>
                </c:pt>
                <c:pt idx="213">
                  <c:v>33878</c:v>
                </c:pt>
                <c:pt idx="214">
                  <c:v>33909</c:v>
                </c:pt>
                <c:pt idx="215">
                  <c:v>33939</c:v>
                </c:pt>
                <c:pt idx="216">
                  <c:v>33970</c:v>
                </c:pt>
                <c:pt idx="217">
                  <c:v>34001</c:v>
                </c:pt>
                <c:pt idx="218">
                  <c:v>34029</c:v>
                </c:pt>
                <c:pt idx="219">
                  <c:v>34060</c:v>
                </c:pt>
                <c:pt idx="220">
                  <c:v>34090</c:v>
                </c:pt>
                <c:pt idx="221">
                  <c:v>34121</c:v>
                </c:pt>
                <c:pt idx="222">
                  <c:v>34151</c:v>
                </c:pt>
                <c:pt idx="223">
                  <c:v>34182</c:v>
                </c:pt>
                <c:pt idx="224">
                  <c:v>34213</c:v>
                </c:pt>
                <c:pt idx="225">
                  <c:v>34243</c:v>
                </c:pt>
                <c:pt idx="226">
                  <c:v>34274</c:v>
                </c:pt>
                <c:pt idx="227">
                  <c:v>34304</c:v>
                </c:pt>
                <c:pt idx="228">
                  <c:v>34335</c:v>
                </c:pt>
                <c:pt idx="229">
                  <c:v>34366</c:v>
                </c:pt>
                <c:pt idx="230">
                  <c:v>34394</c:v>
                </c:pt>
                <c:pt idx="231">
                  <c:v>34425</c:v>
                </c:pt>
                <c:pt idx="232">
                  <c:v>34455</c:v>
                </c:pt>
                <c:pt idx="233">
                  <c:v>34486</c:v>
                </c:pt>
                <c:pt idx="234">
                  <c:v>34516</c:v>
                </c:pt>
                <c:pt idx="235">
                  <c:v>34547</c:v>
                </c:pt>
                <c:pt idx="236">
                  <c:v>34578</c:v>
                </c:pt>
                <c:pt idx="237">
                  <c:v>34608</c:v>
                </c:pt>
                <c:pt idx="238">
                  <c:v>34639</c:v>
                </c:pt>
                <c:pt idx="239">
                  <c:v>34669</c:v>
                </c:pt>
                <c:pt idx="240">
                  <c:v>34700</c:v>
                </c:pt>
                <c:pt idx="241">
                  <c:v>34731</c:v>
                </c:pt>
                <c:pt idx="242">
                  <c:v>34759</c:v>
                </c:pt>
                <c:pt idx="243">
                  <c:v>34790</c:v>
                </c:pt>
                <c:pt idx="244">
                  <c:v>34820</c:v>
                </c:pt>
                <c:pt idx="245">
                  <c:v>34851</c:v>
                </c:pt>
                <c:pt idx="246">
                  <c:v>34881</c:v>
                </c:pt>
                <c:pt idx="247">
                  <c:v>34912</c:v>
                </c:pt>
                <c:pt idx="248">
                  <c:v>34943</c:v>
                </c:pt>
                <c:pt idx="249">
                  <c:v>34973</c:v>
                </c:pt>
                <c:pt idx="250">
                  <c:v>35004</c:v>
                </c:pt>
                <c:pt idx="251">
                  <c:v>35034</c:v>
                </c:pt>
                <c:pt idx="252">
                  <c:v>35065</c:v>
                </c:pt>
                <c:pt idx="253">
                  <c:v>35096</c:v>
                </c:pt>
                <c:pt idx="254">
                  <c:v>35125</c:v>
                </c:pt>
                <c:pt idx="255">
                  <c:v>35156</c:v>
                </c:pt>
                <c:pt idx="256">
                  <c:v>35186</c:v>
                </c:pt>
                <c:pt idx="257">
                  <c:v>35217</c:v>
                </c:pt>
                <c:pt idx="258">
                  <c:v>35247</c:v>
                </c:pt>
                <c:pt idx="259">
                  <c:v>35278</c:v>
                </c:pt>
                <c:pt idx="260">
                  <c:v>35309</c:v>
                </c:pt>
                <c:pt idx="261">
                  <c:v>35339</c:v>
                </c:pt>
                <c:pt idx="262">
                  <c:v>35370</c:v>
                </c:pt>
                <c:pt idx="263">
                  <c:v>35400</c:v>
                </c:pt>
                <c:pt idx="264">
                  <c:v>35431</c:v>
                </c:pt>
                <c:pt idx="265">
                  <c:v>35462</c:v>
                </c:pt>
                <c:pt idx="266">
                  <c:v>35490</c:v>
                </c:pt>
                <c:pt idx="267">
                  <c:v>35521</c:v>
                </c:pt>
                <c:pt idx="268">
                  <c:v>35551</c:v>
                </c:pt>
                <c:pt idx="269">
                  <c:v>35582</c:v>
                </c:pt>
                <c:pt idx="270">
                  <c:v>35612</c:v>
                </c:pt>
                <c:pt idx="271">
                  <c:v>35643</c:v>
                </c:pt>
                <c:pt idx="272">
                  <c:v>35674</c:v>
                </c:pt>
                <c:pt idx="273">
                  <c:v>35704</c:v>
                </c:pt>
                <c:pt idx="274">
                  <c:v>35735</c:v>
                </c:pt>
                <c:pt idx="275">
                  <c:v>35765</c:v>
                </c:pt>
                <c:pt idx="276">
                  <c:v>35796</c:v>
                </c:pt>
                <c:pt idx="277">
                  <c:v>35827</c:v>
                </c:pt>
                <c:pt idx="278">
                  <c:v>35855</c:v>
                </c:pt>
                <c:pt idx="279">
                  <c:v>35886</c:v>
                </c:pt>
                <c:pt idx="280">
                  <c:v>35916</c:v>
                </c:pt>
                <c:pt idx="281">
                  <c:v>35947</c:v>
                </c:pt>
                <c:pt idx="282">
                  <c:v>35977</c:v>
                </c:pt>
                <c:pt idx="283">
                  <c:v>36008</c:v>
                </c:pt>
                <c:pt idx="284">
                  <c:v>36039</c:v>
                </c:pt>
                <c:pt idx="285">
                  <c:v>36069</c:v>
                </c:pt>
                <c:pt idx="286">
                  <c:v>36100</c:v>
                </c:pt>
                <c:pt idx="287">
                  <c:v>36130</c:v>
                </c:pt>
                <c:pt idx="288">
                  <c:v>36161</c:v>
                </c:pt>
                <c:pt idx="289">
                  <c:v>36192</c:v>
                </c:pt>
                <c:pt idx="290">
                  <c:v>36220</c:v>
                </c:pt>
                <c:pt idx="291">
                  <c:v>36251</c:v>
                </c:pt>
                <c:pt idx="292">
                  <c:v>36281</c:v>
                </c:pt>
                <c:pt idx="293">
                  <c:v>36312</c:v>
                </c:pt>
                <c:pt idx="294">
                  <c:v>36342</c:v>
                </c:pt>
                <c:pt idx="295">
                  <c:v>36373</c:v>
                </c:pt>
                <c:pt idx="296">
                  <c:v>36404</c:v>
                </c:pt>
                <c:pt idx="297">
                  <c:v>36434</c:v>
                </c:pt>
                <c:pt idx="298">
                  <c:v>36465</c:v>
                </c:pt>
                <c:pt idx="299">
                  <c:v>36495</c:v>
                </c:pt>
                <c:pt idx="300">
                  <c:v>36526</c:v>
                </c:pt>
                <c:pt idx="301">
                  <c:v>36557</c:v>
                </c:pt>
                <c:pt idx="302">
                  <c:v>36586</c:v>
                </c:pt>
                <c:pt idx="303">
                  <c:v>36617</c:v>
                </c:pt>
                <c:pt idx="304">
                  <c:v>36647</c:v>
                </c:pt>
                <c:pt idx="305">
                  <c:v>36678</c:v>
                </c:pt>
                <c:pt idx="306">
                  <c:v>36708</c:v>
                </c:pt>
                <c:pt idx="307">
                  <c:v>36739</c:v>
                </c:pt>
                <c:pt idx="308">
                  <c:v>36770</c:v>
                </c:pt>
                <c:pt idx="309">
                  <c:v>36800</c:v>
                </c:pt>
                <c:pt idx="310">
                  <c:v>36831</c:v>
                </c:pt>
                <c:pt idx="311">
                  <c:v>36861</c:v>
                </c:pt>
                <c:pt idx="312">
                  <c:v>36892</c:v>
                </c:pt>
                <c:pt idx="313">
                  <c:v>36923</c:v>
                </c:pt>
                <c:pt idx="314">
                  <c:v>36951</c:v>
                </c:pt>
                <c:pt idx="315">
                  <c:v>36982</c:v>
                </c:pt>
                <c:pt idx="316">
                  <c:v>37012</c:v>
                </c:pt>
                <c:pt idx="317">
                  <c:v>37043</c:v>
                </c:pt>
                <c:pt idx="318">
                  <c:v>37073</c:v>
                </c:pt>
                <c:pt idx="319">
                  <c:v>37104</c:v>
                </c:pt>
                <c:pt idx="320">
                  <c:v>37135</c:v>
                </c:pt>
                <c:pt idx="321">
                  <c:v>37165</c:v>
                </c:pt>
                <c:pt idx="322">
                  <c:v>37196</c:v>
                </c:pt>
                <c:pt idx="323">
                  <c:v>37226</c:v>
                </c:pt>
                <c:pt idx="324">
                  <c:v>37257</c:v>
                </c:pt>
                <c:pt idx="325">
                  <c:v>37288</c:v>
                </c:pt>
                <c:pt idx="326">
                  <c:v>37316</c:v>
                </c:pt>
                <c:pt idx="327">
                  <c:v>37347</c:v>
                </c:pt>
                <c:pt idx="328">
                  <c:v>37377</c:v>
                </c:pt>
                <c:pt idx="329">
                  <c:v>37408</c:v>
                </c:pt>
                <c:pt idx="330">
                  <c:v>37438</c:v>
                </c:pt>
                <c:pt idx="331">
                  <c:v>37469</c:v>
                </c:pt>
                <c:pt idx="332">
                  <c:v>37500</c:v>
                </c:pt>
                <c:pt idx="333">
                  <c:v>37530</c:v>
                </c:pt>
                <c:pt idx="334">
                  <c:v>37561</c:v>
                </c:pt>
                <c:pt idx="335">
                  <c:v>37591</c:v>
                </c:pt>
                <c:pt idx="336">
                  <c:v>37622</c:v>
                </c:pt>
                <c:pt idx="337">
                  <c:v>37653</c:v>
                </c:pt>
                <c:pt idx="338">
                  <c:v>37681</c:v>
                </c:pt>
                <c:pt idx="339">
                  <c:v>37712</c:v>
                </c:pt>
                <c:pt idx="340">
                  <c:v>37742</c:v>
                </c:pt>
                <c:pt idx="341">
                  <c:v>37773</c:v>
                </c:pt>
                <c:pt idx="342">
                  <c:v>37803</c:v>
                </c:pt>
                <c:pt idx="343">
                  <c:v>37834</c:v>
                </c:pt>
                <c:pt idx="344">
                  <c:v>37865</c:v>
                </c:pt>
                <c:pt idx="345">
                  <c:v>37895</c:v>
                </c:pt>
                <c:pt idx="346">
                  <c:v>37926</c:v>
                </c:pt>
                <c:pt idx="347">
                  <c:v>37956</c:v>
                </c:pt>
                <c:pt idx="348">
                  <c:v>37987</c:v>
                </c:pt>
                <c:pt idx="349">
                  <c:v>38018</c:v>
                </c:pt>
                <c:pt idx="350">
                  <c:v>38047</c:v>
                </c:pt>
                <c:pt idx="351">
                  <c:v>38078</c:v>
                </c:pt>
                <c:pt idx="352">
                  <c:v>38108</c:v>
                </c:pt>
                <c:pt idx="353">
                  <c:v>38139</c:v>
                </c:pt>
                <c:pt idx="354">
                  <c:v>38169</c:v>
                </c:pt>
                <c:pt idx="355">
                  <c:v>38200</c:v>
                </c:pt>
                <c:pt idx="356">
                  <c:v>38231</c:v>
                </c:pt>
                <c:pt idx="357">
                  <c:v>38261</c:v>
                </c:pt>
                <c:pt idx="358">
                  <c:v>38292</c:v>
                </c:pt>
                <c:pt idx="359">
                  <c:v>38322</c:v>
                </c:pt>
                <c:pt idx="360">
                  <c:v>38353</c:v>
                </c:pt>
                <c:pt idx="361">
                  <c:v>38384</c:v>
                </c:pt>
                <c:pt idx="362">
                  <c:v>38412</c:v>
                </c:pt>
                <c:pt idx="363">
                  <c:v>38443</c:v>
                </c:pt>
                <c:pt idx="364">
                  <c:v>38473</c:v>
                </c:pt>
                <c:pt idx="365">
                  <c:v>38504</c:v>
                </c:pt>
                <c:pt idx="366">
                  <c:v>38534</c:v>
                </c:pt>
                <c:pt idx="367">
                  <c:v>38565</c:v>
                </c:pt>
                <c:pt idx="368">
                  <c:v>38596</c:v>
                </c:pt>
                <c:pt idx="369">
                  <c:v>38626</c:v>
                </c:pt>
                <c:pt idx="370">
                  <c:v>38657</c:v>
                </c:pt>
                <c:pt idx="371">
                  <c:v>38687</c:v>
                </c:pt>
                <c:pt idx="372">
                  <c:v>38718</c:v>
                </c:pt>
                <c:pt idx="373">
                  <c:v>38749</c:v>
                </c:pt>
                <c:pt idx="374">
                  <c:v>38777</c:v>
                </c:pt>
                <c:pt idx="375">
                  <c:v>38808</c:v>
                </c:pt>
                <c:pt idx="376">
                  <c:v>38838</c:v>
                </c:pt>
                <c:pt idx="377">
                  <c:v>38869</c:v>
                </c:pt>
                <c:pt idx="378">
                  <c:v>38899</c:v>
                </c:pt>
                <c:pt idx="379">
                  <c:v>38930</c:v>
                </c:pt>
                <c:pt idx="380">
                  <c:v>38961</c:v>
                </c:pt>
                <c:pt idx="381">
                  <c:v>38991</c:v>
                </c:pt>
                <c:pt idx="382">
                  <c:v>39022</c:v>
                </c:pt>
                <c:pt idx="383">
                  <c:v>39052</c:v>
                </c:pt>
                <c:pt idx="384">
                  <c:v>39083</c:v>
                </c:pt>
                <c:pt idx="385">
                  <c:v>39114</c:v>
                </c:pt>
                <c:pt idx="386">
                  <c:v>39142</c:v>
                </c:pt>
                <c:pt idx="387">
                  <c:v>39173</c:v>
                </c:pt>
                <c:pt idx="388">
                  <c:v>39203</c:v>
                </c:pt>
                <c:pt idx="389">
                  <c:v>39234</c:v>
                </c:pt>
                <c:pt idx="390">
                  <c:v>39264</c:v>
                </c:pt>
                <c:pt idx="391">
                  <c:v>39295</c:v>
                </c:pt>
                <c:pt idx="392">
                  <c:v>39326</c:v>
                </c:pt>
                <c:pt idx="393">
                  <c:v>39356</c:v>
                </c:pt>
                <c:pt idx="394">
                  <c:v>39387</c:v>
                </c:pt>
                <c:pt idx="395">
                  <c:v>39417</c:v>
                </c:pt>
                <c:pt idx="396">
                  <c:v>39448</c:v>
                </c:pt>
                <c:pt idx="397">
                  <c:v>39479</c:v>
                </c:pt>
                <c:pt idx="398">
                  <c:v>39508</c:v>
                </c:pt>
                <c:pt idx="399">
                  <c:v>39539</c:v>
                </c:pt>
                <c:pt idx="400">
                  <c:v>39569</c:v>
                </c:pt>
                <c:pt idx="401">
                  <c:v>39600</c:v>
                </c:pt>
                <c:pt idx="402">
                  <c:v>39630</c:v>
                </c:pt>
                <c:pt idx="403">
                  <c:v>39661</c:v>
                </c:pt>
                <c:pt idx="404">
                  <c:v>39692</c:v>
                </c:pt>
                <c:pt idx="405">
                  <c:v>39722</c:v>
                </c:pt>
                <c:pt idx="406">
                  <c:v>39753</c:v>
                </c:pt>
                <c:pt idx="407">
                  <c:v>39783</c:v>
                </c:pt>
                <c:pt idx="408">
                  <c:v>39814</c:v>
                </c:pt>
                <c:pt idx="409">
                  <c:v>39845</c:v>
                </c:pt>
                <c:pt idx="410">
                  <c:v>39873</c:v>
                </c:pt>
                <c:pt idx="411">
                  <c:v>39904</c:v>
                </c:pt>
                <c:pt idx="412">
                  <c:v>39934</c:v>
                </c:pt>
                <c:pt idx="413">
                  <c:v>39965</c:v>
                </c:pt>
                <c:pt idx="414">
                  <c:v>39995</c:v>
                </c:pt>
                <c:pt idx="415">
                  <c:v>40026</c:v>
                </c:pt>
                <c:pt idx="416">
                  <c:v>40057</c:v>
                </c:pt>
                <c:pt idx="417">
                  <c:v>40087</c:v>
                </c:pt>
                <c:pt idx="418">
                  <c:v>40118</c:v>
                </c:pt>
                <c:pt idx="419">
                  <c:v>40148</c:v>
                </c:pt>
                <c:pt idx="420">
                  <c:v>40179</c:v>
                </c:pt>
                <c:pt idx="421">
                  <c:v>40210</c:v>
                </c:pt>
                <c:pt idx="422">
                  <c:v>40238</c:v>
                </c:pt>
                <c:pt idx="423">
                  <c:v>40269</c:v>
                </c:pt>
                <c:pt idx="424">
                  <c:v>40299</c:v>
                </c:pt>
                <c:pt idx="425">
                  <c:v>40330</c:v>
                </c:pt>
                <c:pt idx="426">
                  <c:v>40360</c:v>
                </c:pt>
                <c:pt idx="427">
                  <c:v>40391</c:v>
                </c:pt>
                <c:pt idx="428">
                  <c:v>40422</c:v>
                </c:pt>
                <c:pt idx="429">
                  <c:v>40452</c:v>
                </c:pt>
                <c:pt idx="430">
                  <c:v>40483</c:v>
                </c:pt>
                <c:pt idx="431">
                  <c:v>40513</c:v>
                </c:pt>
                <c:pt idx="432">
                  <c:v>40544</c:v>
                </c:pt>
                <c:pt idx="433">
                  <c:v>40575</c:v>
                </c:pt>
                <c:pt idx="434">
                  <c:v>40603</c:v>
                </c:pt>
                <c:pt idx="435">
                  <c:v>40634</c:v>
                </c:pt>
                <c:pt idx="436">
                  <c:v>40664</c:v>
                </c:pt>
                <c:pt idx="437">
                  <c:v>40695</c:v>
                </c:pt>
                <c:pt idx="438">
                  <c:v>40725</c:v>
                </c:pt>
                <c:pt idx="439">
                  <c:v>40756</c:v>
                </c:pt>
                <c:pt idx="440">
                  <c:v>40787</c:v>
                </c:pt>
                <c:pt idx="441">
                  <c:v>40817</c:v>
                </c:pt>
                <c:pt idx="442">
                  <c:v>40848</c:v>
                </c:pt>
                <c:pt idx="443">
                  <c:v>40878</c:v>
                </c:pt>
                <c:pt idx="444">
                  <c:v>40909</c:v>
                </c:pt>
                <c:pt idx="445">
                  <c:v>40940</c:v>
                </c:pt>
                <c:pt idx="446">
                  <c:v>40969</c:v>
                </c:pt>
                <c:pt idx="447">
                  <c:v>41000</c:v>
                </c:pt>
                <c:pt idx="448">
                  <c:v>41030</c:v>
                </c:pt>
                <c:pt idx="449">
                  <c:v>41061</c:v>
                </c:pt>
                <c:pt idx="450">
                  <c:v>41091</c:v>
                </c:pt>
                <c:pt idx="451">
                  <c:v>41122</c:v>
                </c:pt>
                <c:pt idx="452">
                  <c:v>41153</c:v>
                </c:pt>
                <c:pt idx="453">
                  <c:v>41183</c:v>
                </c:pt>
                <c:pt idx="454">
                  <c:v>41214</c:v>
                </c:pt>
                <c:pt idx="455">
                  <c:v>41244</c:v>
                </c:pt>
                <c:pt idx="456">
                  <c:v>41275</c:v>
                </c:pt>
                <c:pt idx="457">
                  <c:v>41306</c:v>
                </c:pt>
                <c:pt idx="458">
                  <c:v>41334</c:v>
                </c:pt>
                <c:pt idx="459">
                  <c:v>41365</c:v>
                </c:pt>
                <c:pt idx="460">
                  <c:v>41395</c:v>
                </c:pt>
                <c:pt idx="461">
                  <c:v>41426</c:v>
                </c:pt>
                <c:pt idx="462">
                  <c:v>41456</c:v>
                </c:pt>
                <c:pt idx="463">
                  <c:v>41487</c:v>
                </c:pt>
                <c:pt idx="464">
                  <c:v>41518</c:v>
                </c:pt>
                <c:pt idx="465">
                  <c:v>41548</c:v>
                </c:pt>
                <c:pt idx="466">
                  <c:v>41579</c:v>
                </c:pt>
                <c:pt idx="467">
                  <c:v>41609</c:v>
                </c:pt>
                <c:pt idx="468">
                  <c:v>41640</c:v>
                </c:pt>
                <c:pt idx="469">
                  <c:v>41671</c:v>
                </c:pt>
                <c:pt idx="470">
                  <c:v>41699</c:v>
                </c:pt>
                <c:pt idx="471">
                  <c:v>41730</c:v>
                </c:pt>
                <c:pt idx="472">
                  <c:v>41760</c:v>
                </c:pt>
                <c:pt idx="473">
                  <c:v>41791</c:v>
                </c:pt>
                <c:pt idx="474">
                  <c:v>41821</c:v>
                </c:pt>
                <c:pt idx="475">
                  <c:v>41852</c:v>
                </c:pt>
                <c:pt idx="476">
                  <c:v>41883</c:v>
                </c:pt>
                <c:pt idx="477">
                  <c:v>41913</c:v>
                </c:pt>
                <c:pt idx="478">
                  <c:v>41944</c:v>
                </c:pt>
                <c:pt idx="479">
                  <c:v>41974</c:v>
                </c:pt>
                <c:pt idx="480">
                  <c:v>42005</c:v>
                </c:pt>
                <c:pt idx="481">
                  <c:v>42036</c:v>
                </c:pt>
                <c:pt idx="482">
                  <c:v>42064</c:v>
                </c:pt>
                <c:pt idx="483">
                  <c:v>42095</c:v>
                </c:pt>
                <c:pt idx="484">
                  <c:v>42125</c:v>
                </c:pt>
                <c:pt idx="485">
                  <c:v>42156</c:v>
                </c:pt>
                <c:pt idx="486">
                  <c:v>42186</c:v>
                </c:pt>
                <c:pt idx="487">
                  <c:v>42217</c:v>
                </c:pt>
                <c:pt idx="488">
                  <c:v>42248</c:v>
                </c:pt>
                <c:pt idx="489">
                  <c:v>42278</c:v>
                </c:pt>
                <c:pt idx="490">
                  <c:v>42309</c:v>
                </c:pt>
                <c:pt idx="491">
                  <c:v>42339</c:v>
                </c:pt>
              </c:numCache>
            </c:numRef>
          </c:cat>
          <c:val>
            <c:numRef>
              <c:f>'Small rel market'!$E$25:$E$5025</c:f>
              <c:numCache>
                <c:formatCode>General</c:formatCode>
                <c:ptCount val="5001"/>
                <c:pt idx="0">
                  <c:v>100</c:v>
                </c:pt>
                <c:pt idx="1">
                  <c:v>100.74746396155901</c:v>
                </c:pt>
                <c:pt idx="2">
                  <c:v>104.73295614239581</c:v>
                </c:pt>
                <c:pt idx="3">
                  <c:v>105.4495635229073</c:v>
                </c:pt>
                <c:pt idx="4">
                  <c:v>107.37282236028339</c:v>
                </c:pt>
                <c:pt idx="5">
                  <c:v>106.9444506559057</c:v>
                </c:pt>
                <c:pt idx="6">
                  <c:v>109.7310267121274</c:v>
                </c:pt>
                <c:pt idx="7">
                  <c:v>107.5178354715225</c:v>
                </c:pt>
                <c:pt idx="8">
                  <c:v>110.2461464530795</c:v>
                </c:pt>
                <c:pt idx="9">
                  <c:v>107.6812091313509</c:v>
                </c:pt>
                <c:pt idx="10">
                  <c:v>106.5503394307454</c:v>
                </c:pt>
                <c:pt idx="11">
                  <c:v>106.81698567360461</c:v>
                </c:pt>
                <c:pt idx="12">
                  <c:v>112.665006256588</c:v>
                </c:pt>
                <c:pt idx="13">
                  <c:v>119.63601836123991</c:v>
                </c:pt>
                <c:pt idx="14">
                  <c:v>118.4329496158503</c:v>
                </c:pt>
                <c:pt idx="15">
                  <c:v>118.3870946925155</c:v>
                </c:pt>
                <c:pt idx="16">
                  <c:v>117.7670561745368</c:v>
                </c:pt>
                <c:pt idx="17">
                  <c:v>117.442226340929</c:v>
                </c:pt>
                <c:pt idx="18">
                  <c:v>118.9430930386962</c:v>
                </c:pt>
                <c:pt idx="19">
                  <c:v>119.3620237523243</c:v>
                </c:pt>
                <c:pt idx="20">
                  <c:v>117.1152924383876</c:v>
                </c:pt>
                <c:pt idx="21">
                  <c:v>115.00172467933329</c:v>
                </c:pt>
                <c:pt idx="22">
                  <c:v>119.3527640461116</c:v>
                </c:pt>
                <c:pt idx="23">
                  <c:v>121.17235398893339</c:v>
                </c:pt>
                <c:pt idx="24">
                  <c:v>135.38457402396031</c:v>
                </c:pt>
                <c:pt idx="25">
                  <c:v>138.1721954495097</c:v>
                </c:pt>
                <c:pt idx="26">
                  <c:v>143.932741856051</c:v>
                </c:pt>
                <c:pt idx="27">
                  <c:v>145.40545067449611</c:v>
                </c:pt>
                <c:pt idx="28">
                  <c:v>150.21977116579711</c:v>
                </c:pt>
                <c:pt idx="29">
                  <c:v>151.1955156438554</c:v>
                </c:pt>
                <c:pt idx="30">
                  <c:v>153.99072946012009</c:v>
                </c:pt>
                <c:pt idx="31">
                  <c:v>158.00256443770729</c:v>
                </c:pt>
                <c:pt idx="32">
                  <c:v>162.17110545942231</c:v>
                </c:pt>
                <c:pt idx="33">
                  <c:v>169.0320703788783</c:v>
                </c:pt>
                <c:pt idx="34">
                  <c:v>170.96600407786019</c:v>
                </c:pt>
                <c:pt idx="35">
                  <c:v>176.44598994665819</c:v>
                </c:pt>
                <c:pt idx="36">
                  <c:v>186.08936157423571</c:v>
                </c:pt>
                <c:pt idx="37">
                  <c:v>189.7797570869289</c:v>
                </c:pt>
                <c:pt idx="38">
                  <c:v>194.1008199820196</c:v>
                </c:pt>
                <c:pt idx="39">
                  <c:v>194.94247917608499</c:v>
                </c:pt>
                <c:pt idx="40">
                  <c:v>202.9449584493446</c:v>
                </c:pt>
                <c:pt idx="41">
                  <c:v>209.77523875521379</c:v>
                </c:pt>
                <c:pt idx="42">
                  <c:v>213.61863851964139</c:v>
                </c:pt>
                <c:pt idx="43">
                  <c:v>223.85718860281369</c:v>
                </c:pt>
                <c:pt idx="44">
                  <c:v>224.53698297940929</c:v>
                </c:pt>
                <c:pt idx="45">
                  <c:v>215.0284481717004</c:v>
                </c:pt>
                <c:pt idx="46">
                  <c:v>219.24280767887939</c:v>
                </c:pt>
                <c:pt idx="47">
                  <c:v>219.10690324959251</c:v>
                </c:pt>
                <c:pt idx="48">
                  <c:v>224.3348924806061</c:v>
                </c:pt>
                <c:pt idx="49">
                  <c:v>229.31576965242141</c:v>
                </c:pt>
                <c:pt idx="50">
                  <c:v>236.0781259206444</c:v>
                </c:pt>
                <c:pt idx="51">
                  <c:v>236.6914204161553</c:v>
                </c:pt>
                <c:pt idx="52">
                  <c:v>236.79745956065051</c:v>
                </c:pt>
                <c:pt idx="53">
                  <c:v>238.528261486497</c:v>
                </c:pt>
                <c:pt idx="54">
                  <c:v>240.62046475238839</c:v>
                </c:pt>
                <c:pt idx="55">
                  <c:v>244.24680206097059</c:v>
                </c:pt>
                <c:pt idx="56">
                  <c:v>236.90243868676981</c:v>
                </c:pt>
                <c:pt idx="57">
                  <c:v>227.57625466370391</c:v>
                </c:pt>
                <c:pt idx="58">
                  <c:v>226.3576934086316</c:v>
                </c:pt>
                <c:pt idx="59">
                  <c:v>234.7604378710586</c:v>
                </c:pt>
                <c:pt idx="60">
                  <c:v>239.6744962765091</c:v>
                </c:pt>
                <c:pt idx="61">
                  <c:v>237.95614972551331</c:v>
                </c:pt>
                <c:pt idx="62">
                  <c:v>234.50699377652569</c:v>
                </c:pt>
                <c:pt idx="63">
                  <c:v>234.6446704624677</c:v>
                </c:pt>
                <c:pt idx="64">
                  <c:v>238.3439554251031</c:v>
                </c:pt>
                <c:pt idx="65">
                  <c:v>238.58621437660301</c:v>
                </c:pt>
                <c:pt idx="66">
                  <c:v>245.3499480004254</c:v>
                </c:pt>
                <c:pt idx="67">
                  <c:v>251.95455086967399</c:v>
                </c:pt>
                <c:pt idx="68">
                  <c:v>254.66114623638711</c:v>
                </c:pt>
                <c:pt idx="69">
                  <c:v>255.82592075410179</c:v>
                </c:pt>
                <c:pt idx="70">
                  <c:v>252.0613298675058</c:v>
                </c:pt>
                <c:pt idx="71">
                  <c:v>258.03270728215853</c:v>
                </c:pt>
                <c:pt idx="72">
                  <c:v>268.39296826485179</c:v>
                </c:pt>
                <c:pt idx="73">
                  <c:v>265.41218564159323</c:v>
                </c:pt>
                <c:pt idx="74">
                  <c:v>269.51584011933971</c:v>
                </c:pt>
                <c:pt idx="75">
                  <c:v>272.26207012372168</c:v>
                </c:pt>
                <c:pt idx="76">
                  <c:v>272.77545934671639</c:v>
                </c:pt>
                <c:pt idx="77">
                  <c:v>270.97698533313178</c:v>
                </c:pt>
                <c:pt idx="78">
                  <c:v>265.00263222502758</c:v>
                </c:pt>
                <c:pt idx="79">
                  <c:v>261.58251485177652</c:v>
                </c:pt>
                <c:pt idx="80">
                  <c:v>266.30786292095718</c:v>
                </c:pt>
                <c:pt idx="81">
                  <c:v>272.57093556656741</c:v>
                </c:pt>
                <c:pt idx="82">
                  <c:v>270.10442693115601</c:v>
                </c:pt>
                <c:pt idx="83">
                  <c:v>272.07944964093411</c:v>
                </c:pt>
                <c:pt idx="84">
                  <c:v>271.68255100829612</c:v>
                </c:pt>
                <c:pt idx="85">
                  <c:v>278.99383947270798</c:v>
                </c:pt>
                <c:pt idx="86">
                  <c:v>281.6472831615888</c:v>
                </c:pt>
                <c:pt idx="87">
                  <c:v>281.42189581799909</c:v>
                </c:pt>
                <c:pt idx="88">
                  <c:v>282.30044203428508</c:v>
                </c:pt>
                <c:pt idx="89">
                  <c:v>280.97653993977713</c:v>
                </c:pt>
                <c:pt idx="90">
                  <c:v>282.89556979853802</c:v>
                </c:pt>
                <c:pt idx="91">
                  <c:v>270.06875980897058</c:v>
                </c:pt>
                <c:pt idx="92">
                  <c:v>273.11337520339703</c:v>
                </c:pt>
                <c:pt idx="93">
                  <c:v>274.18467557517158</c:v>
                </c:pt>
                <c:pt idx="94">
                  <c:v>284.50106623430861</c:v>
                </c:pt>
                <c:pt idx="95">
                  <c:v>284.38923190979318</c:v>
                </c:pt>
                <c:pt idx="96">
                  <c:v>294.01307211594929</c:v>
                </c:pt>
                <c:pt idx="97">
                  <c:v>301.02728340832579</c:v>
                </c:pt>
                <c:pt idx="98">
                  <c:v>304.12698372790652</c:v>
                </c:pt>
                <c:pt idx="99">
                  <c:v>302.19376368528742</c:v>
                </c:pt>
                <c:pt idx="100">
                  <c:v>318.25923583092742</c:v>
                </c:pt>
                <c:pt idx="101">
                  <c:v>317.7512707065282</c:v>
                </c:pt>
                <c:pt idx="102">
                  <c:v>323.36206948194371</c:v>
                </c:pt>
                <c:pt idx="103">
                  <c:v>315.5862703818446</c:v>
                </c:pt>
                <c:pt idx="104">
                  <c:v>318.04663170231368</c:v>
                </c:pt>
                <c:pt idx="105">
                  <c:v>315.1470484347804</c:v>
                </c:pt>
                <c:pt idx="106">
                  <c:v>318.12055968795403</c:v>
                </c:pt>
                <c:pt idx="107">
                  <c:v>319.25723840482772</c:v>
                </c:pt>
                <c:pt idx="108">
                  <c:v>320.2568565186989</c:v>
                </c:pt>
                <c:pt idx="109">
                  <c:v>320.88723567453877</c:v>
                </c:pt>
                <c:pt idx="110">
                  <c:v>316.38274304702628</c:v>
                </c:pt>
                <c:pt idx="111">
                  <c:v>314.17576518267981</c:v>
                </c:pt>
                <c:pt idx="112">
                  <c:v>317.98193708646409</c:v>
                </c:pt>
                <c:pt idx="113">
                  <c:v>320.93390527274153</c:v>
                </c:pt>
                <c:pt idx="114">
                  <c:v>316.69303874581561</c:v>
                </c:pt>
                <c:pt idx="115">
                  <c:v>316.03881551429811</c:v>
                </c:pt>
                <c:pt idx="116">
                  <c:v>312.35357205133482</c:v>
                </c:pt>
                <c:pt idx="117">
                  <c:v>314.19013710345882</c:v>
                </c:pt>
                <c:pt idx="118">
                  <c:v>313.59898982289172</c:v>
                </c:pt>
                <c:pt idx="119">
                  <c:v>310.62954449116597</c:v>
                </c:pt>
                <c:pt idx="120">
                  <c:v>317.51096968431312</c:v>
                </c:pt>
                <c:pt idx="121">
                  <c:v>318.94261720924771</c:v>
                </c:pt>
                <c:pt idx="122">
                  <c:v>320.7132836456675</c:v>
                </c:pt>
                <c:pt idx="123">
                  <c:v>321.14229112958742</c:v>
                </c:pt>
                <c:pt idx="124">
                  <c:v>317.59052218719921</c:v>
                </c:pt>
                <c:pt idx="125">
                  <c:v>316.08856314978362</c:v>
                </c:pt>
                <c:pt idx="126">
                  <c:v>326.65397461719709</c:v>
                </c:pt>
                <c:pt idx="127">
                  <c:v>331.2225616747802</c:v>
                </c:pt>
                <c:pt idx="128">
                  <c:v>337.28313357334463</c:v>
                </c:pt>
                <c:pt idx="129">
                  <c:v>335.4951534289612</c:v>
                </c:pt>
                <c:pt idx="130">
                  <c:v>339.07862066924127</c:v>
                </c:pt>
                <c:pt idx="131">
                  <c:v>334.28839534610751</c:v>
                </c:pt>
                <c:pt idx="132">
                  <c:v>343.56926592749329</c:v>
                </c:pt>
                <c:pt idx="133">
                  <c:v>348.58372671038683</c:v>
                </c:pt>
                <c:pt idx="134">
                  <c:v>336.22963055206083</c:v>
                </c:pt>
                <c:pt idx="135">
                  <c:v>348.78778178823012</c:v>
                </c:pt>
                <c:pt idx="136">
                  <c:v>350.6754467033881</c:v>
                </c:pt>
                <c:pt idx="137">
                  <c:v>359.66297258287921</c:v>
                </c:pt>
                <c:pt idx="138">
                  <c:v>345.93648729665352</c:v>
                </c:pt>
                <c:pt idx="139">
                  <c:v>326.06488829052898</c:v>
                </c:pt>
                <c:pt idx="140">
                  <c:v>319.92303519681383</c:v>
                </c:pt>
                <c:pt idx="141">
                  <c:v>325.89391983947462</c:v>
                </c:pt>
                <c:pt idx="142">
                  <c:v>325.558509859342</c:v>
                </c:pt>
                <c:pt idx="143">
                  <c:v>318.23173776242311</c:v>
                </c:pt>
                <c:pt idx="144">
                  <c:v>310.7219128306611</c:v>
                </c:pt>
                <c:pt idx="145">
                  <c:v>315.92261434578722</c:v>
                </c:pt>
                <c:pt idx="146">
                  <c:v>313.50249746209602</c:v>
                </c:pt>
                <c:pt idx="147">
                  <c:v>303.06261937278202</c:v>
                </c:pt>
                <c:pt idx="148">
                  <c:v>309.71012277487699</c:v>
                </c:pt>
                <c:pt idx="149">
                  <c:v>318.01098416769503</c:v>
                </c:pt>
                <c:pt idx="150">
                  <c:v>322.79543476570342</c:v>
                </c:pt>
                <c:pt idx="151">
                  <c:v>322.46428562526302</c:v>
                </c:pt>
                <c:pt idx="152">
                  <c:v>326.55021157528893</c:v>
                </c:pt>
                <c:pt idx="153">
                  <c:v>317.27241103690722</c:v>
                </c:pt>
                <c:pt idx="154">
                  <c:v>318.31269377589808</c:v>
                </c:pt>
                <c:pt idx="155">
                  <c:v>326.23797377480219</c:v>
                </c:pt>
                <c:pt idx="156">
                  <c:v>326.36017144449681</c:v>
                </c:pt>
                <c:pt idx="157">
                  <c:v>330.57291105205002</c:v>
                </c:pt>
                <c:pt idx="158">
                  <c:v>338.02030077230302</c:v>
                </c:pt>
                <c:pt idx="159">
                  <c:v>343.90229374366862</c:v>
                </c:pt>
                <c:pt idx="160">
                  <c:v>352.43913132698441</c:v>
                </c:pt>
                <c:pt idx="161">
                  <c:v>357.23967925900467</c:v>
                </c:pt>
                <c:pt idx="162">
                  <c:v>345.6383043869065</c:v>
                </c:pt>
                <c:pt idx="163">
                  <c:v>353.05182607284678</c:v>
                </c:pt>
                <c:pt idx="164">
                  <c:v>345.57342689163102</c:v>
                </c:pt>
                <c:pt idx="165">
                  <c:v>336.30775333742679</c:v>
                </c:pt>
                <c:pt idx="166">
                  <c:v>334.34926206847319</c:v>
                </c:pt>
                <c:pt idx="167">
                  <c:v>332.71539616116053</c:v>
                </c:pt>
                <c:pt idx="168">
                  <c:v>336.98539746527541</c:v>
                </c:pt>
                <c:pt idx="169">
                  <c:v>342.92355542391778</c:v>
                </c:pt>
                <c:pt idx="170">
                  <c:v>348.08115455866988</c:v>
                </c:pt>
                <c:pt idx="171">
                  <c:v>355.15788520315652</c:v>
                </c:pt>
                <c:pt idx="172">
                  <c:v>360.4860669440647</c:v>
                </c:pt>
                <c:pt idx="173">
                  <c:v>360.45366078917942</c:v>
                </c:pt>
                <c:pt idx="174">
                  <c:v>349.34347824793463</c:v>
                </c:pt>
                <c:pt idx="175">
                  <c:v>356.7778239808037</c:v>
                </c:pt>
                <c:pt idx="176">
                  <c:v>369.89441864839802</c:v>
                </c:pt>
                <c:pt idx="177">
                  <c:v>362.57096052331372</c:v>
                </c:pt>
                <c:pt idx="178">
                  <c:v>358.24437115232172</c:v>
                </c:pt>
                <c:pt idx="179">
                  <c:v>358.8802931907818</c:v>
                </c:pt>
                <c:pt idx="180">
                  <c:v>367.53570403772761</c:v>
                </c:pt>
                <c:pt idx="181">
                  <c:v>380.26811088429372</c:v>
                </c:pt>
                <c:pt idx="182">
                  <c:v>391.29340058446837</c:v>
                </c:pt>
                <c:pt idx="183">
                  <c:v>380.81758643912178</c:v>
                </c:pt>
                <c:pt idx="184">
                  <c:v>378.39359235143831</c:v>
                </c:pt>
                <c:pt idx="185">
                  <c:v>391.29828759617521</c:v>
                </c:pt>
                <c:pt idx="186">
                  <c:v>399.662224409994</c:v>
                </c:pt>
                <c:pt idx="187">
                  <c:v>383.79723540594409</c:v>
                </c:pt>
                <c:pt idx="188">
                  <c:v>376.99350891044247</c:v>
                </c:pt>
                <c:pt idx="189">
                  <c:v>375.54053962798292</c:v>
                </c:pt>
                <c:pt idx="190">
                  <c:v>366.15934628207083</c:v>
                </c:pt>
                <c:pt idx="191">
                  <c:v>356.4805903425912</c:v>
                </c:pt>
                <c:pt idx="192">
                  <c:v>345.74444823942412</c:v>
                </c:pt>
                <c:pt idx="193">
                  <c:v>361.75531929671331</c:v>
                </c:pt>
                <c:pt idx="194">
                  <c:v>375.12693853276539</c:v>
                </c:pt>
                <c:pt idx="195">
                  <c:v>378.49675104696212</c:v>
                </c:pt>
                <c:pt idx="196">
                  <c:v>369.0013621705229</c:v>
                </c:pt>
                <c:pt idx="197">
                  <c:v>374.96501298608621</c:v>
                </c:pt>
                <c:pt idx="198">
                  <c:v>364.37334908123222</c:v>
                </c:pt>
                <c:pt idx="199">
                  <c:v>356.5961441429003</c:v>
                </c:pt>
                <c:pt idx="200">
                  <c:v>366.3332388805847</c:v>
                </c:pt>
                <c:pt idx="201">
                  <c:v>366.91713106310419</c:v>
                </c:pt>
                <c:pt idx="202">
                  <c:v>363.48571351367508</c:v>
                </c:pt>
                <c:pt idx="203">
                  <c:v>354.345680302262</c:v>
                </c:pt>
                <c:pt idx="204">
                  <c:v>363.78180040792722</c:v>
                </c:pt>
                <c:pt idx="205">
                  <c:v>368.96270850172249</c:v>
                </c:pt>
                <c:pt idx="206">
                  <c:v>365.90850020366059</c:v>
                </c:pt>
                <c:pt idx="207">
                  <c:v>350.76462355971762</c:v>
                </c:pt>
                <c:pt idx="208">
                  <c:v>357.71937938689342</c:v>
                </c:pt>
                <c:pt idx="209">
                  <c:v>355.04741829150743</c:v>
                </c:pt>
                <c:pt idx="210">
                  <c:v>343.08258407261332</c:v>
                </c:pt>
                <c:pt idx="211">
                  <c:v>339.19030455907932</c:v>
                </c:pt>
                <c:pt idx="212">
                  <c:v>339.50925961861179</c:v>
                </c:pt>
                <c:pt idx="213">
                  <c:v>335.71152073767661</c:v>
                </c:pt>
                <c:pt idx="214">
                  <c:v>335.6318882347025</c:v>
                </c:pt>
                <c:pt idx="215">
                  <c:v>340.11582571409861</c:v>
                </c:pt>
                <c:pt idx="216">
                  <c:v>345.53119490595861</c:v>
                </c:pt>
                <c:pt idx="217">
                  <c:v>342.43381015044059</c:v>
                </c:pt>
                <c:pt idx="218">
                  <c:v>351.56158517877412</c:v>
                </c:pt>
                <c:pt idx="219">
                  <c:v>358.23023326020478</c:v>
                </c:pt>
                <c:pt idx="220">
                  <c:v>375.25484346944882</c:v>
                </c:pt>
                <c:pt idx="221">
                  <c:v>366.13277527991022</c:v>
                </c:pt>
                <c:pt idx="222">
                  <c:v>366.24220035615667</c:v>
                </c:pt>
                <c:pt idx="223">
                  <c:v>367.95371124456892</c:v>
                </c:pt>
                <c:pt idx="224">
                  <c:v>375.52902910479298</c:v>
                </c:pt>
                <c:pt idx="225">
                  <c:v>363.58683333045082</c:v>
                </c:pt>
                <c:pt idx="226">
                  <c:v>359.14147908656571</c:v>
                </c:pt>
                <c:pt idx="227">
                  <c:v>359.16535590633589</c:v>
                </c:pt>
                <c:pt idx="228">
                  <c:v>366.02050482343378</c:v>
                </c:pt>
                <c:pt idx="229">
                  <c:v>374.55424256020109</c:v>
                </c:pt>
                <c:pt idx="230">
                  <c:v>382.54850737529381</c:v>
                </c:pt>
                <c:pt idx="231">
                  <c:v>380.16523903618202</c:v>
                </c:pt>
                <c:pt idx="232">
                  <c:v>374.75785967135999</c:v>
                </c:pt>
                <c:pt idx="233">
                  <c:v>380.48041199599271</c:v>
                </c:pt>
                <c:pt idx="234">
                  <c:v>376.04834885659659</c:v>
                </c:pt>
                <c:pt idx="235">
                  <c:v>372.61685691427101</c:v>
                </c:pt>
                <c:pt idx="236">
                  <c:v>376.29797708559948</c:v>
                </c:pt>
                <c:pt idx="237">
                  <c:v>369.84522072826098</c:v>
                </c:pt>
                <c:pt idx="238">
                  <c:v>365.44216839507061</c:v>
                </c:pt>
                <c:pt idx="239">
                  <c:v>367.45138532963159</c:v>
                </c:pt>
                <c:pt idx="240">
                  <c:v>366.29677960476027</c:v>
                </c:pt>
                <c:pt idx="241">
                  <c:v>362.91273375234363</c:v>
                </c:pt>
                <c:pt idx="242">
                  <c:v>357.61759104483298</c:v>
                </c:pt>
                <c:pt idx="243">
                  <c:v>353.09763969815339</c:v>
                </c:pt>
                <c:pt idx="244">
                  <c:v>348.1847725952515</c:v>
                </c:pt>
                <c:pt idx="245">
                  <c:v>352.23180723074859</c:v>
                </c:pt>
                <c:pt idx="246">
                  <c:v>352.25873215103832</c:v>
                </c:pt>
                <c:pt idx="247">
                  <c:v>358.98069392060899</c:v>
                </c:pt>
                <c:pt idx="248">
                  <c:v>351.17289763552247</c:v>
                </c:pt>
                <c:pt idx="249">
                  <c:v>346.93009908194449</c:v>
                </c:pt>
                <c:pt idx="250">
                  <c:v>340.91897412565442</c:v>
                </c:pt>
                <c:pt idx="251">
                  <c:v>340.79135452386572</c:v>
                </c:pt>
                <c:pt idx="252">
                  <c:v>337.3861807735986</c:v>
                </c:pt>
                <c:pt idx="253">
                  <c:v>343.07565532161573</c:v>
                </c:pt>
                <c:pt idx="254">
                  <c:v>344.75555044275922</c:v>
                </c:pt>
                <c:pt idx="255">
                  <c:v>354.39899284480862</c:v>
                </c:pt>
                <c:pt idx="256">
                  <c:v>359.79211618635782</c:v>
                </c:pt>
                <c:pt idx="257">
                  <c:v>353.57711755838892</c:v>
                </c:pt>
                <c:pt idx="258">
                  <c:v>349.07947830220633</c:v>
                </c:pt>
                <c:pt idx="259">
                  <c:v>353.13661808656212</c:v>
                </c:pt>
                <c:pt idx="260">
                  <c:v>345.39874148495528</c:v>
                </c:pt>
                <c:pt idx="261">
                  <c:v>340.36446240159461</c:v>
                </c:pt>
                <c:pt idx="262">
                  <c:v>331.0500301542142</c:v>
                </c:pt>
                <c:pt idx="263">
                  <c:v>335.67201411567441</c:v>
                </c:pt>
                <c:pt idx="264">
                  <c:v>331.00409886879879</c:v>
                </c:pt>
                <c:pt idx="265">
                  <c:v>326.81379409409197</c:v>
                </c:pt>
                <c:pt idx="266">
                  <c:v>324.58999797983751</c:v>
                </c:pt>
                <c:pt idx="267">
                  <c:v>311.950161889512</c:v>
                </c:pt>
                <c:pt idx="268">
                  <c:v>319.64158177336878</c:v>
                </c:pt>
                <c:pt idx="269">
                  <c:v>315.8160469867039</c:v>
                </c:pt>
                <c:pt idx="270">
                  <c:v>306.78354792807369</c:v>
                </c:pt>
                <c:pt idx="271">
                  <c:v>326.9079658835812</c:v>
                </c:pt>
                <c:pt idx="272">
                  <c:v>322.79377592687058</c:v>
                </c:pt>
                <c:pt idx="273">
                  <c:v>327.98263686506169</c:v>
                </c:pt>
                <c:pt idx="274">
                  <c:v>313.66786309478698</c:v>
                </c:pt>
                <c:pt idx="275">
                  <c:v>308.84299531155381</c:v>
                </c:pt>
                <c:pt idx="276">
                  <c:v>304.65628571952499</c:v>
                </c:pt>
                <c:pt idx="277">
                  <c:v>307.13075944746959</c:v>
                </c:pt>
                <c:pt idx="278">
                  <c:v>308.96835795941428</c:v>
                </c:pt>
                <c:pt idx="279">
                  <c:v>310.09883432946498</c:v>
                </c:pt>
                <c:pt idx="280">
                  <c:v>308.39260457285138</c:v>
                </c:pt>
                <c:pt idx="281">
                  <c:v>296.45914223090273</c:v>
                </c:pt>
                <c:pt idx="282">
                  <c:v>285.05037178339597</c:v>
                </c:pt>
                <c:pt idx="283">
                  <c:v>280.71367347419408</c:v>
                </c:pt>
                <c:pt idx="284">
                  <c:v>277.01218854199033</c:v>
                </c:pt>
                <c:pt idx="285">
                  <c:v>267.71476335594718</c:v>
                </c:pt>
                <c:pt idx="286">
                  <c:v>263.41803593208721</c:v>
                </c:pt>
                <c:pt idx="287">
                  <c:v>258.79724434078372</c:v>
                </c:pt>
                <c:pt idx="288">
                  <c:v>252.21220636835179</c:v>
                </c:pt>
                <c:pt idx="289">
                  <c:v>249.58721508088101</c:v>
                </c:pt>
                <c:pt idx="290">
                  <c:v>244.26215523962941</c:v>
                </c:pt>
                <c:pt idx="291">
                  <c:v>252.9262779832801</c:v>
                </c:pt>
                <c:pt idx="292">
                  <c:v>263.21348478121962</c:v>
                </c:pt>
                <c:pt idx="293">
                  <c:v>265.8757056943702</c:v>
                </c:pt>
                <c:pt idx="294">
                  <c:v>270.11327106554029</c:v>
                </c:pt>
                <c:pt idx="295">
                  <c:v>269.90105513549167</c:v>
                </c:pt>
                <c:pt idx="296">
                  <c:v>272.99434898087492</c:v>
                </c:pt>
                <c:pt idx="297">
                  <c:v>258.95724043754421</c:v>
                </c:pt>
                <c:pt idx="298">
                  <c:v>258.48291499761268</c:v>
                </c:pt>
                <c:pt idx="299">
                  <c:v>252.1256246270631</c:v>
                </c:pt>
                <c:pt idx="300">
                  <c:v>261.0475751264654</c:v>
                </c:pt>
                <c:pt idx="301">
                  <c:v>275.48540757439292</c:v>
                </c:pt>
                <c:pt idx="302">
                  <c:v>260.71156945037819</c:v>
                </c:pt>
                <c:pt idx="303">
                  <c:v>254.3874901504976</c:v>
                </c:pt>
                <c:pt idx="304">
                  <c:v>258.05977668092441</c:v>
                </c:pt>
                <c:pt idx="305">
                  <c:v>262.28790186206783</c:v>
                </c:pt>
                <c:pt idx="306">
                  <c:v>263.73515881194191</c:v>
                </c:pt>
                <c:pt idx="307">
                  <c:v>266.09639670555532</c:v>
                </c:pt>
                <c:pt idx="308">
                  <c:v>273.88185331135918</c:v>
                </c:pt>
                <c:pt idx="309">
                  <c:v>266.83398655148892</c:v>
                </c:pt>
                <c:pt idx="310">
                  <c:v>272.61687807550868</c:v>
                </c:pt>
                <c:pt idx="311">
                  <c:v>285.48189975471013</c:v>
                </c:pt>
                <c:pt idx="312">
                  <c:v>289.91995324007218</c:v>
                </c:pt>
                <c:pt idx="313">
                  <c:v>306.66324091438452</c:v>
                </c:pt>
                <c:pt idx="314">
                  <c:v>308.7892064022048</c:v>
                </c:pt>
                <c:pt idx="315">
                  <c:v>307.69226942438701</c:v>
                </c:pt>
                <c:pt idx="316">
                  <c:v>318.12067958998318</c:v>
                </c:pt>
                <c:pt idx="317">
                  <c:v>328.39616841769941</c:v>
                </c:pt>
                <c:pt idx="318">
                  <c:v>325.59654208847792</c:v>
                </c:pt>
                <c:pt idx="319">
                  <c:v>338.68710996363632</c:v>
                </c:pt>
                <c:pt idx="320">
                  <c:v>323.54937277633451</c:v>
                </c:pt>
                <c:pt idx="321">
                  <c:v>333.350948089344</c:v>
                </c:pt>
                <c:pt idx="322">
                  <c:v>333.12870589275849</c:v>
                </c:pt>
                <c:pt idx="323">
                  <c:v>341.45117924259671</c:v>
                </c:pt>
                <c:pt idx="324">
                  <c:v>348.34545219647657</c:v>
                </c:pt>
                <c:pt idx="325">
                  <c:v>351.39836818588049</c:v>
                </c:pt>
                <c:pt idx="326">
                  <c:v>358.83296818395007</c:v>
                </c:pt>
                <c:pt idx="327">
                  <c:v>379.24332294049321</c:v>
                </c:pt>
                <c:pt idx="328">
                  <c:v>378.44497997233532</c:v>
                </c:pt>
                <c:pt idx="329">
                  <c:v>388.36086228339008</c:v>
                </c:pt>
                <c:pt idx="330">
                  <c:v>380.68389075064403</c:v>
                </c:pt>
                <c:pt idx="331">
                  <c:v>380.28123781465712</c:v>
                </c:pt>
                <c:pt idx="332">
                  <c:v>394.84745541855659</c:v>
                </c:pt>
                <c:pt idx="333">
                  <c:v>375.13252039353478</c:v>
                </c:pt>
                <c:pt idx="334">
                  <c:v>377.48707896475031</c:v>
                </c:pt>
                <c:pt idx="335">
                  <c:v>388.5744278151613</c:v>
                </c:pt>
                <c:pt idx="336">
                  <c:v>394.454727029239</c:v>
                </c:pt>
                <c:pt idx="337">
                  <c:v>394.33545761653079</c:v>
                </c:pt>
                <c:pt idx="338">
                  <c:v>397.07891627838819</c:v>
                </c:pt>
                <c:pt idx="339">
                  <c:v>400.93659362081632</c:v>
                </c:pt>
                <c:pt idx="340">
                  <c:v>416.66996695663732</c:v>
                </c:pt>
                <c:pt idx="341">
                  <c:v>423.06085108310248</c:v>
                </c:pt>
                <c:pt idx="342">
                  <c:v>432.76795441792552</c:v>
                </c:pt>
                <c:pt idx="343">
                  <c:v>444.31171275816172</c:v>
                </c:pt>
                <c:pt idx="344">
                  <c:v>450.49076246001567</c:v>
                </c:pt>
                <c:pt idx="345">
                  <c:v>457.39138251064873</c:v>
                </c:pt>
                <c:pt idx="346">
                  <c:v>462.93198580532658</c:v>
                </c:pt>
                <c:pt idx="347">
                  <c:v>453.07879947552311</c:v>
                </c:pt>
                <c:pt idx="348">
                  <c:v>466.55880738978698</c:v>
                </c:pt>
                <c:pt idx="349">
                  <c:v>470.46059875174927</c:v>
                </c:pt>
                <c:pt idx="350">
                  <c:v>483.29313317825199</c:v>
                </c:pt>
                <c:pt idx="351">
                  <c:v>480.53183899968161</c:v>
                </c:pt>
                <c:pt idx="352">
                  <c:v>476.7212201378959</c:v>
                </c:pt>
                <c:pt idx="353">
                  <c:v>488.92849182515181</c:v>
                </c:pt>
                <c:pt idx="354">
                  <c:v>482.91774060920699</c:v>
                </c:pt>
                <c:pt idx="355">
                  <c:v>481.10075832931642</c:v>
                </c:pt>
                <c:pt idx="356">
                  <c:v>489.43621581809123</c:v>
                </c:pt>
                <c:pt idx="357">
                  <c:v>491.52602501239221</c:v>
                </c:pt>
                <c:pt idx="358">
                  <c:v>502.44850078452492</c:v>
                </c:pt>
                <c:pt idx="359">
                  <c:v>503.37695355437342</c:v>
                </c:pt>
                <c:pt idx="360">
                  <c:v>513.05504189847238</c:v>
                </c:pt>
                <c:pt idx="361">
                  <c:v>513.94194385169214</c:v>
                </c:pt>
                <c:pt idx="362">
                  <c:v>514.23565440713173</c:v>
                </c:pt>
                <c:pt idx="363">
                  <c:v>506.58520134340199</c:v>
                </c:pt>
                <c:pt idx="364">
                  <c:v>509.24559880046809</c:v>
                </c:pt>
                <c:pt idx="365">
                  <c:v>521.08875124727695</c:v>
                </c:pt>
                <c:pt idx="366">
                  <c:v>528.8036089238193</c:v>
                </c:pt>
                <c:pt idx="367">
                  <c:v>530.74690862475279</c:v>
                </c:pt>
                <c:pt idx="368">
                  <c:v>525.64985132781385</c:v>
                </c:pt>
                <c:pt idx="369">
                  <c:v>523.13597014930644</c:v>
                </c:pt>
                <c:pt idx="370">
                  <c:v>524.73860301329603</c:v>
                </c:pt>
                <c:pt idx="371">
                  <c:v>530.50990025692602</c:v>
                </c:pt>
                <c:pt idx="372">
                  <c:v>544.4777345884886</c:v>
                </c:pt>
                <c:pt idx="373">
                  <c:v>544.45622839272869</c:v>
                </c:pt>
                <c:pt idx="374">
                  <c:v>556.25495225357702</c:v>
                </c:pt>
                <c:pt idx="375">
                  <c:v>557.01990268145369</c:v>
                </c:pt>
                <c:pt idx="376">
                  <c:v>549.43745757497845</c:v>
                </c:pt>
                <c:pt idx="377">
                  <c:v>544.30730228674713</c:v>
                </c:pt>
                <c:pt idx="378">
                  <c:v>529.28601194034047</c:v>
                </c:pt>
                <c:pt idx="379">
                  <c:v>529.47005838079872</c:v>
                </c:pt>
                <c:pt idx="380">
                  <c:v>527.24217309554649</c:v>
                </c:pt>
                <c:pt idx="381">
                  <c:v>531.11270557817568</c:v>
                </c:pt>
                <c:pt idx="382">
                  <c:v>535.99559176247635</c:v>
                </c:pt>
                <c:pt idx="383">
                  <c:v>536.70196444534724</c:v>
                </c:pt>
                <c:pt idx="384">
                  <c:v>542.97202131224333</c:v>
                </c:pt>
                <c:pt idx="385">
                  <c:v>550.42015976294829</c:v>
                </c:pt>
                <c:pt idx="386">
                  <c:v>554.68211300661915</c:v>
                </c:pt>
                <c:pt idx="387">
                  <c:v>549.93685687187372</c:v>
                </c:pt>
                <c:pt idx="388">
                  <c:v>550.26528174570046</c:v>
                </c:pt>
                <c:pt idx="389">
                  <c:v>552.32923348979239</c:v>
                </c:pt>
                <c:pt idx="390">
                  <c:v>549.78119941651357</c:v>
                </c:pt>
                <c:pt idx="391">
                  <c:v>537.85282457893311</c:v>
                </c:pt>
                <c:pt idx="392">
                  <c:v>526.10929037377684</c:v>
                </c:pt>
                <c:pt idx="393">
                  <c:v>528.25697166878695</c:v>
                </c:pt>
                <c:pt idx="394">
                  <c:v>512.79095722037471</c:v>
                </c:pt>
                <c:pt idx="395">
                  <c:v>510.69852827841652</c:v>
                </c:pt>
                <c:pt idx="396">
                  <c:v>511.70386208924862</c:v>
                </c:pt>
                <c:pt idx="397">
                  <c:v>520.13317211140304</c:v>
                </c:pt>
                <c:pt idx="398">
                  <c:v>521.7959281627061</c:v>
                </c:pt>
                <c:pt idx="399">
                  <c:v>512.44390999504901</c:v>
                </c:pt>
                <c:pt idx="400">
                  <c:v>520.20318296885205</c:v>
                </c:pt>
                <c:pt idx="401">
                  <c:v>521.37410764778815</c:v>
                </c:pt>
                <c:pt idx="402">
                  <c:v>522.61860226888098</c:v>
                </c:pt>
                <c:pt idx="403">
                  <c:v>525.10466247815907</c:v>
                </c:pt>
                <c:pt idx="404">
                  <c:v>519.29774440676329</c:v>
                </c:pt>
                <c:pt idx="405">
                  <c:v>498.07918926529521</c:v>
                </c:pt>
                <c:pt idx="406">
                  <c:v>488.91355505801198</c:v>
                </c:pt>
                <c:pt idx="407">
                  <c:v>503.82896133912971</c:v>
                </c:pt>
                <c:pt idx="408">
                  <c:v>506.2446063332323</c:v>
                </c:pt>
                <c:pt idx="409">
                  <c:v>506.05518314752868</c:v>
                </c:pt>
                <c:pt idx="410">
                  <c:v>505.50808626552617</c:v>
                </c:pt>
                <c:pt idx="411">
                  <c:v>531.530468376106</c:v>
                </c:pt>
                <c:pt idx="412">
                  <c:v>537.51558419797436</c:v>
                </c:pt>
                <c:pt idx="413">
                  <c:v>542.22021957704874</c:v>
                </c:pt>
                <c:pt idx="414">
                  <c:v>545.20971418840202</c:v>
                </c:pt>
                <c:pt idx="415">
                  <c:v>553.68045775428072</c:v>
                </c:pt>
                <c:pt idx="416">
                  <c:v>565.57744731140428</c:v>
                </c:pt>
                <c:pt idx="417">
                  <c:v>554.99822423743979</c:v>
                </c:pt>
                <c:pt idx="418">
                  <c:v>544.36793776919626</c:v>
                </c:pt>
                <c:pt idx="419">
                  <c:v>553.95528204356526</c:v>
                </c:pt>
                <c:pt idx="420">
                  <c:v>566.90791615590899</c:v>
                </c:pt>
                <c:pt idx="421">
                  <c:v>567.55849244949434</c:v>
                </c:pt>
                <c:pt idx="422">
                  <c:v>574.04761068002108</c:v>
                </c:pt>
                <c:pt idx="423">
                  <c:v>593.44044629734037</c:v>
                </c:pt>
                <c:pt idx="424">
                  <c:v>592.14430301896175</c:v>
                </c:pt>
                <c:pt idx="425">
                  <c:v>588.15879519131727</c:v>
                </c:pt>
                <c:pt idx="426">
                  <c:v>587.17602599488737</c:v>
                </c:pt>
                <c:pt idx="427">
                  <c:v>580.17128635791096</c:v>
                </c:pt>
                <c:pt idx="428">
                  <c:v>591.95604958565821</c:v>
                </c:pt>
                <c:pt idx="429">
                  <c:v>594.37763769697233</c:v>
                </c:pt>
                <c:pt idx="430">
                  <c:v>604.35548279363934</c:v>
                </c:pt>
                <c:pt idx="431">
                  <c:v>615.64108871684618</c:v>
                </c:pt>
                <c:pt idx="432">
                  <c:v>609.51746088775258</c:v>
                </c:pt>
                <c:pt idx="433">
                  <c:v>611.48969984303039</c:v>
                </c:pt>
                <c:pt idx="434">
                  <c:v>626.04912351450776</c:v>
                </c:pt>
                <c:pt idx="435">
                  <c:v>623.06647819617876</c:v>
                </c:pt>
                <c:pt idx="436">
                  <c:v>621.47488090086904</c:v>
                </c:pt>
                <c:pt idx="437">
                  <c:v>620.1626086639011</c:v>
                </c:pt>
                <c:pt idx="438">
                  <c:v>617.97275069613897</c:v>
                </c:pt>
                <c:pt idx="439">
                  <c:v>610.79978812435695</c:v>
                </c:pt>
                <c:pt idx="440">
                  <c:v>596.11197541600654</c:v>
                </c:pt>
                <c:pt idx="441">
                  <c:v>598.97511322123012</c:v>
                </c:pt>
                <c:pt idx="442">
                  <c:v>593.02034783334909</c:v>
                </c:pt>
                <c:pt idx="443">
                  <c:v>588.86201641878176</c:v>
                </c:pt>
                <c:pt idx="444">
                  <c:v>601.92533348478821</c:v>
                </c:pt>
                <c:pt idx="445">
                  <c:v>600.41892683635206</c:v>
                </c:pt>
                <c:pt idx="446">
                  <c:v>598.73223962563679</c:v>
                </c:pt>
                <c:pt idx="447">
                  <c:v>597.66919771739515</c:v>
                </c:pt>
                <c:pt idx="448">
                  <c:v>593.03504375014404</c:v>
                </c:pt>
                <c:pt idx="449">
                  <c:v>586.37765612293128</c:v>
                </c:pt>
                <c:pt idx="450">
                  <c:v>575.51086849315288</c:v>
                </c:pt>
                <c:pt idx="451">
                  <c:v>579.768522261822</c:v>
                </c:pt>
                <c:pt idx="452">
                  <c:v>586.42507493098674</c:v>
                </c:pt>
                <c:pt idx="453">
                  <c:v>589.55816659988398</c:v>
                </c:pt>
                <c:pt idx="454">
                  <c:v>588.92245583149906</c:v>
                </c:pt>
                <c:pt idx="455">
                  <c:v>600.79679049357424</c:v>
                </c:pt>
                <c:pt idx="456">
                  <c:v>606.06561587214878</c:v>
                </c:pt>
                <c:pt idx="457">
                  <c:v>608.40382751698553</c:v>
                </c:pt>
                <c:pt idx="458">
                  <c:v>610.53542311940737</c:v>
                </c:pt>
                <c:pt idx="459">
                  <c:v>601.18055221866996</c:v>
                </c:pt>
                <c:pt idx="460">
                  <c:v>608.35194910452219</c:v>
                </c:pt>
                <c:pt idx="461">
                  <c:v>611.70473086780703</c:v>
                </c:pt>
                <c:pt idx="462">
                  <c:v>618.61549941519968</c:v>
                </c:pt>
                <c:pt idx="463">
                  <c:v>623.39314917388901</c:v>
                </c:pt>
                <c:pt idx="464">
                  <c:v>634.99730567209656</c:v>
                </c:pt>
                <c:pt idx="465">
                  <c:v>633.0000591212164</c:v>
                </c:pt>
                <c:pt idx="466">
                  <c:v>636.23807346576825</c:v>
                </c:pt>
                <c:pt idx="467">
                  <c:v>637.47985184267202</c:v>
                </c:pt>
                <c:pt idx="468">
                  <c:v>647.24557893941426</c:v>
                </c:pt>
                <c:pt idx="469">
                  <c:v>648.97225363391908</c:v>
                </c:pt>
                <c:pt idx="470">
                  <c:v>650.2819531784786</c:v>
                </c:pt>
                <c:pt idx="471">
                  <c:v>635.43185053153502</c:v>
                </c:pt>
                <c:pt idx="472">
                  <c:v>627.17884606644805</c:v>
                </c:pt>
                <c:pt idx="473">
                  <c:v>637.08713316765352</c:v>
                </c:pt>
                <c:pt idx="474">
                  <c:v>619.81073522060103</c:v>
                </c:pt>
                <c:pt idx="475">
                  <c:v>619.15476880946449</c:v>
                </c:pt>
                <c:pt idx="476">
                  <c:v>601.98330125861901</c:v>
                </c:pt>
                <c:pt idx="477">
                  <c:v>603.05156842132919</c:v>
                </c:pt>
                <c:pt idx="478">
                  <c:v>592.28898340042963</c:v>
                </c:pt>
                <c:pt idx="479">
                  <c:v>603.20752676997802</c:v>
                </c:pt>
                <c:pt idx="480">
                  <c:v>598.92705920176047</c:v>
                </c:pt>
                <c:pt idx="481">
                  <c:v>601.47872032716896</c:v>
                </c:pt>
                <c:pt idx="482">
                  <c:v>612.95687367858943</c:v>
                </c:pt>
                <c:pt idx="483">
                  <c:v>613.2233631944697</c:v>
                </c:pt>
                <c:pt idx="484">
                  <c:v>617.75052370784272</c:v>
                </c:pt>
                <c:pt idx="485">
                  <c:v>627.25627846951102</c:v>
                </c:pt>
                <c:pt idx="486">
                  <c:v>608.28321678588588</c:v>
                </c:pt>
                <c:pt idx="487">
                  <c:v>622.24297577794152</c:v>
                </c:pt>
                <c:pt idx="488">
                  <c:v>619.40232347695724</c:v>
                </c:pt>
                <c:pt idx="489">
                  <c:v>604.7631278236563</c:v>
                </c:pt>
                <c:pt idx="490">
                  <c:v>612.80898084189005</c:v>
                </c:pt>
                <c:pt idx="491">
                  <c:v>608.57778540386755</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pt idx="4986">
                  <c:v>#N/A</c:v>
                </c:pt>
                <c:pt idx="4987">
                  <c:v>#N/A</c:v>
                </c:pt>
                <c:pt idx="4988">
                  <c:v>#N/A</c:v>
                </c:pt>
                <c:pt idx="4989">
                  <c:v>#N/A</c:v>
                </c:pt>
                <c:pt idx="4990">
                  <c:v>#N/A</c:v>
                </c:pt>
                <c:pt idx="4991">
                  <c:v>#N/A</c:v>
                </c:pt>
                <c:pt idx="4992">
                  <c:v>#N/A</c:v>
                </c:pt>
                <c:pt idx="4993">
                  <c:v>#N/A</c:v>
                </c:pt>
                <c:pt idx="4994">
                  <c:v>#N/A</c:v>
                </c:pt>
                <c:pt idx="4995">
                  <c:v>#N/A</c:v>
                </c:pt>
                <c:pt idx="4996">
                  <c:v>#N/A</c:v>
                </c:pt>
                <c:pt idx="4997">
                  <c:v>#N/A</c:v>
                </c:pt>
                <c:pt idx="4998">
                  <c:v>#N/A</c:v>
                </c:pt>
                <c:pt idx="4999">
                  <c:v>#N/A</c:v>
                </c:pt>
                <c:pt idx="5000">
                  <c:v>#N/A</c:v>
                </c:pt>
              </c:numCache>
            </c:numRef>
          </c:val>
          <c:smooth val="1"/>
          <c:extLst>
            <c:ext xmlns:c16="http://schemas.microsoft.com/office/drawing/2014/chart" uri="{C3380CC4-5D6E-409C-BE32-E72D297353CC}">
              <c16:uniqueId val="{00000001-9573-4ACE-8F39-C074E7F63FA0}"/>
            </c:ext>
          </c:extLst>
        </c:ser>
        <c:dLbls>
          <c:showLegendKey val="0"/>
          <c:showVal val="0"/>
          <c:showCatName val="0"/>
          <c:showSerName val="0"/>
          <c:showPercent val="0"/>
          <c:showBubbleSize val="0"/>
        </c:dLbls>
        <c:marker val="1"/>
        <c:smooth val="0"/>
        <c:axId val="213266928"/>
        <c:axId val="213267320"/>
      </c:lineChart>
      <c:dateAx>
        <c:axId val="213266928"/>
        <c:scaling>
          <c:orientation val="minMax"/>
        </c:scaling>
        <c:delete val="0"/>
        <c:axPos val="b"/>
        <c:numFmt formatCode="mmm\-yy" sourceLinked="0"/>
        <c:majorTickMark val="out"/>
        <c:minorTickMark val="none"/>
        <c:tickLblPos val="nextTo"/>
        <c:spPr>
          <a:ln w="3175">
            <a:solidFill>
              <a:srgbClr val="808080"/>
            </a:solidFill>
            <a:prstDash val="solid"/>
          </a:ln>
        </c:spPr>
        <c:txPr>
          <a:bodyPr rot="0" vert="horz"/>
          <a:lstStyle/>
          <a:p>
            <a:pPr>
              <a:defRPr/>
            </a:pPr>
            <a:endParaRPr lang="en-US"/>
          </a:p>
        </c:txPr>
        <c:crossAx val="213267320"/>
        <c:crosses val="autoZero"/>
        <c:auto val="1"/>
        <c:lblOffset val="100"/>
        <c:baseTimeUnit val="months"/>
        <c:majorUnit val="48"/>
        <c:majorTimeUnit val="months"/>
      </c:dateAx>
      <c:valAx>
        <c:axId val="213267320"/>
        <c:scaling>
          <c:orientation val="minMax"/>
        </c:scaling>
        <c:delete val="0"/>
        <c:axPos val="l"/>
        <c:majorGridlines>
          <c:spPr>
            <a:ln w="3175">
              <a:solidFill>
                <a:srgbClr val="808080"/>
              </a:solidFill>
              <a:prstDash val="dash"/>
            </a:ln>
          </c:spPr>
        </c:majorGridlines>
        <c:title>
          <c:tx>
            <c:rich>
              <a:bodyPr/>
              <a:lstStyle/>
              <a:p>
                <a:pPr>
                  <a:defRPr/>
                </a:pPr>
                <a:r>
                  <a:rPr lang="en-GB"/>
                  <a:t>Indexed relative performance</a:t>
                </a:r>
              </a:p>
            </c:rich>
          </c:tx>
          <c:overlay val="0"/>
        </c:title>
        <c:numFmt formatCode="#,##0_ ;\-#,##0\ " sourceLinked="0"/>
        <c:majorTickMark val="out"/>
        <c:minorTickMark val="none"/>
        <c:tickLblPos val="nextTo"/>
        <c:spPr>
          <a:ln w="3175">
            <a:solidFill>
              <a:srgbClr val="808080"/>
            </a:solidFill>
            <a:prstDash val="solid"/>
          </a:ln>
        </c:spPr>
        <c:txPr>
          <a:bodyPr rot="0" vert="horz"/>
          <a:lstStyle/>
          <a:p>
            <a:pPr>
              <a:defRPr/>
            </a:pPr>
            <a:endParaRPr lang="en-US"/>
          </a:p>
        </c:txPr>
        <c:crossAx val="213266928"/>
        <c:crosses val="autoZero"/>
        <c:crossBetween val="between"/>
      </c:valAx>
      <c:catAx>
        <c:axId val="213267712"/>
        <c:scaling>
          <c:orientation val="minMax"/>
        </c:scaling>
        <c:delete val="1"/>
        <c:axPos val="b"/>
        <c:majorTickMark val="out"/>
        <c:minorTickMark val="none"/>
        <c:tickLblPos val="nextTo"/>
        <c:crossAx val="213268104"/>
        <c:crosses val="autoZero"/>
        <c:auto val="1"/>
        <c:lblAlgn val="ctr"/>
        <c:lblOffset val="100"/>
        <c:noMultiLvlLbl val="0"/>
      </c:catAx>
      <c:valAx>
        <c:axId val="213268104"/>
        <c:scaling>
          <c:orientation val="minMax"/>
          <c:min val="-0.7"/>
        </c:scaling>
        <c:delete val="0"/>
        <c:axPos val="r"/>
        <c:title>
          <c:tx>
            <c:rich>
              <a:bodyPr/>
              <a:lstStyle/>
              <a:p>
                <a:pPr>
                  <a:defRPr/>
                </a:pPr>
                <a:r>
                  <a:rPr lang="en-GB"/>
                  <a:t>Underwater returns</a:t>
                </a:r>
              </a:p>
            </c:rich>
          </c:tx>
          <c:overlay val="0"/>
        </c:title>
        <c:numFmt formatCode="0%" sourceLinked="0"/>
        <c:majorTickMark val="out"/>
        <c:minorTickMark val="none"/>
        <c:tickLblPos val="nextTo"/>
        <c:spPr>
          <a:ln w="3175">
            <a:solidFill>
              <a:srgbClr val="808080"/>
            </a:solidFill>
            <a:prstDash val="solid"/>
          </a:ln>
        </c:spPr>
        <c:txPr>
          <a:bodyPr rot="0" vert="horz"/>
          <a:lstStyle/>
          <a:p>
            <a:pPr>
              <a:defRPr/>
            </a:pPr>
            <a:endParaRPr lang="en-US"/>
          </a:p>
        </c:txPr>
        <c:crossAx val="213267712"/>
        <c:crosses val="max"/>
        <c:crossBetween val="between"/>
      </c:valAx>
      <c:spPr>
        <a:solidFill>
          <a:srgbClr val="FFFFFF"/>
        </a:solidFill>
        <a:ln w="25400">
          <a:noFill/>
        </a:ln>
      </c:spPr>
    </c:plotArea>
    <c:legend>
      <c:legendPos val="r"/>
      <c:layout>
        <c:manualLayout>
          <c:xMode val="edge"/>
          <c:yMode val="edge"/>
          <c:x val="0.17530722121273301"/>
          <c:y val="0.64847384946785303"/>
          <c:w val="0.41484178754274098"/>
          <c:h val="0.134328235839629"/>
        </c:manualLayout>
      </c:layout>
      <c:overlay val="1"/>
      <c:spPr>
        <a:noFill/>
        <a:ln w="25400">
          <a:noFill/>
        </a:ln>
      </c:spPr>
    </c:legend>
    <c:plotVisOnly val="1"/>
    <c:dispBlanksAs val="gap"/>
    <c:showDLblsOverMax val="0"/>
  </c:chart>
  <c:spPr>
    <a:solidFill>
      <a:srgbClr val="FFFFFF"/>
    </a:solidFill>
    <a:ln w="3175">
      <a:noFill/>
      <a:prstDash val="solid"/>
    </a:ln>
  </c:spPr>
  <c:txPr>
    <a:bodyPr/>
    <a:lstStyle/>
    <a:p>
      <a:pPr>
        <a:defRPr sz="1400" b="0" i="0" u="none" strike="noStrike" baseline="0">
          <a:solidFill>
            <a:srgbClr val="000000"/>
          </a:solidFill>
          <a:latin typeface="Calibri Light" panose="020F0302020204030204" pitchFamily="34" charset="0"/>
          <a:ea typeface="Calibri"/>
          <a:cs typeface="Calibri Light" panose="020F030202020403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7637533768612E-2"/>
          <c:y val="0"/>
          <c:w val="0.83383024285449259"/>
          <c:h val="1"/>
        </c:manualLayout>
      </c:layout>
      <c:doughnutChart>
        <c:varyColors val="1"/>
        <c:dLbls>
          <c:showLegendKey val="0"/>
          <c:showVal val="0"/>
          <c:showCatName val="0"/>
          <c:showSerName val="0"/>
          <c:showPercent val="0"/>
          <c:showBubbleSize val="0"/>
          <c:showLeaderLines val="0"/>
        </c:dLbls>
        <c:firstSliceAng val="360"/>
        <c:holeSize val="50"/>
      </c:doughnutChart>
    </c:plotArea>
    <c:plotVisOnly val="1"/>
    <c:dispBlanksAs val="gap"/>
    <c:showDLblsOverMax val="0"/>
  </c:chart>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42269474463911E-2"/>
          <c:y val="4.1264822134387355E-2"/>
          <c:w val="0.85747168496810566"/>
          <c:h val="0.95873517786561269"/>
        </c:manualLayout>
      </c:layout>
      <c:doughnutChart>
        <c:varyColors val="1"/>
        <c:ser>
          <c:idx val="0"/>
          <c:order val="0"/>
          <c:tx>
            <c:strRef>
              <c:f>Sheet1!$B$1</c:f>
              <c:strCache>
                <c:ptCount val="1"/>
                <c:pt idx="0">
                  <c:v>Column1</c:v>
                </c:pt>
              </c:strCache>
            </c:strRef>
          </c:tx>
          <c:spPr>
            <a:ln>
              <a:solidFill>
                <a:schemeClr val="bg1">
                  <a:lumMod val="85000"/>
                </a:schemeClr>
              </a:solidFill>
            </a:ln>
            <a:scene3d>
              <a:camera prst="orthographicFront"/>
              <a:lightRig rig="threePt" dir="t"/>
            </a:scene3d>
            <a:sp3d/>
          </c:spPr>
          <c:dPt>
            <c:idx val="0"/>
            <c:bubble3D val="0"/>
            <c:spPr>
              <a:solidFill>
                <a:srgbClr val="FF0000"/>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1-5CEA-4885-BE44-63C97052C3FB}"/>
              </c:ext>
            </c:extLst>
          </c:dPt>
          <c:dPt>
            <c:idx val="1"/>
            <c:bubble3D val="0"/>
            <c:spPr>
              <a:solidFill>
                <a:srgbClr val="C00000"/>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3-5CEA-4885-BE44-63C97052C3FB}"/>
              </c:ext>
            </c:extLst>
          </c:dPt>
          <c:dPt>
            <c:idx val="2"/>
            <c:bubble3D val="0"/>
            <c:spPr>
              <a:solidFill>
                <a:srgbClr val="800000"/>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5-5CEA-4885-BE44-63C97052C3FB}"/>
              </c:ext>
            </c:extLst>
          </c:dPt>
          <c:dPt>
            <c:idx val="3"/>
            <c:bubble3D val="0"/>
            <c:spPr>
              <a:solidFill>
                <a:srgbClr val="FFC000"/>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7-5CEA-4885-BE44-63C97052C3FB}"/>
              </c:ext>
            </c:extLst>
          </c:dPt>
          <c:dPt>
            <c:idx val="4"/>
            <c:bubble3D val="0"/>
            <c:spPr>
              <a:solidFill>
                <a:srgbClr val="FFFF00"/>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9-5CEA-4885-BE44-63C97052C3FB}"/>
              </c:ext>
            </c:extLst>
          </c:dPt>
          <c:dPt>
            <c:idx val="5"/>
            <c:bubble3D val="0"/>
            <c:spPr>
              <a:solidFill>
                <a:schemeClr val="accent3">
                  <a:lumMod val="75000"/>
                </a:schemeClr>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B-5CEA-4885-BE44-63C97052C3FB}"/>
              </c:ext>
            </c:extLst>
          </c:dPt>
          <c:dPt>
            <c:idx val="6"/>
            <c:bubble3D val="0"/>
            <c:spPr>
              <a:solidFill>
                <a:schemeClr val="bg1">
                  <a:lumMod val="50000"/>
                </a:schemeClr>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D-5CEA-4885-BE44-63C97052C3FB}"/>
              </c:ext>
            </c:extLst>
          </c:dPt>
          <c:dPt>
            <c:idx val="7"/>
            <c:bubble3D val="0"/>
            <c:spPr>
              <a:solidFill>
                <a:schemeClr val="tx1">
                  <a:lumMod val="75000"/>
                  <a:lumOff val="25000"/>
                </a:schemeClr>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0F-5CEA-4885-BE44-63C97052C3FB}"/>
              </c:ext>
            </c:extLst>
          </c:dPt>
          <c:dPt>
            <c:idx val="8"/>
            <c:bubble3D val="0"/>
            <c:spPr>
              <a:solidFill>
                <a:schemeClr val="accent2">
                  <a:lumMod val="75000"/>
                </a:schemeClr>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11-5CEA-4885-BE44-63C97052C3FB}"/>
              </c:ext>
            </c:extLst>
          </c:dPt>
          <c:dPt>
            <c:idx val="9"/>
            <c:bubble3D val="0"/>
            <c:spPr>
              <a:solidFill>
                <a:srgbClr val="7030A0"/>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13-5CEA-4885-BE44-63C97052C3FB}"/>
              </c:ext>
            </c:extLst>
          </c:dPt>
          <c:dPt>
            <c:idx val="10"/>
            <c:bubble3D val="0"/>
            <c:spPr>
              <a:solidFill>
                <a:schemeClr val="tx1"/>
              </a:solidFill>
              <a:ln>
                <a:solidFill>
                  <a:schemeClr val="bg1">
                    <a:lumMod val="85000"/>
                  </a:schemeClr>
                </a:solidFill>
              </a:ln>
              <a:scene3d>
                <a:camera prst="orthographicFront"/>
                <a:lightRig rig="threePt" dir="t"/>
              </a:scene3d>
              <a:sp3d/>
            </c:spPr>
            <c:extLst>
              <c:ext xmlns:c16="http://schemas.microsoft.com/office/drawing/2014/chart" uri="{C3380CC4-5D6E-409C-BE32-E72D297353CC}">
                <c16:uniqueId val="{00000015-5CEA-4885-BE44-63C97052C3FB}"/>
              </c:ext>
            </c:extLst>
          </c:dPt>
          <c:dLbls>
            <c:dLbl>
              <c:idx val="3"/>
              <c:numFmt formatCode="0%" sourceLinked="0"/>
              <c:spPr/>
              <c:txPr>
                <a:bodyPr/>
                <a:lstStyle/>
                <a:p>
                  <a:pPr>
                    <a:defRPr sz="14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CEA-4885-BE44-63C97052C3FB}"/>
                </c:ext>
              </c:extLst>
            </c:dLbl>
            <c:dLbl>
              <c:idx val="4"/>
              <c:numFmt formatCode="0%" sourceLinked="0"/>
              <c:spPr/>
              <c:txPr>
                <a:bodyPr/>
                <a:lstStyle/>
                <a:p>
                  <a:pPr>
                    <a:defRPr sz="14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5CEA-4885-BE44-63C97052C3FB}"/>
                </c:ext>
              </c:extLst>
            </c:dLbl>
            <c:dLbl>
              <c:idx val="5"/>
              <c:numFmt formatCode="0%" sourceLinked="0"/>
              <c:spPr/>
              <c:txPr>
                <a:bodyPr/>
                <a:lstStyle/>
                <a:p>
                  <a:pPr>
                    <a:defRPr sz="14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5CEA-4885-BE44-63C97052C3FB}"/>
                </c:ext>
              </c:extLst>
            </c:dLbl>
            <c:dLbl>
              <c:idx val="6"/>
              <c:delete val="1"/>
              <c:extLst>
                <c:ext xmlns:c15="http://schemas.microsoft.com/office/drawing/2012/chart" uri="{CE6537A1-D6FC-4f65-9D91-7224C49458BB}"/>
                <c:ext xmlns:c16="http://schemas.microsoft.com/office/drawing/2014/chart" uri="{C3380CC4-5D6E-409C-BE32-E72D297353CC}">
                  <c16:uniqueId val="{0000000D-5CEA-4885-BE44-63C97052C3FB}"/>
                </c:ext>
              </c:extLst>
            </c:dLbl>
            <c:dLbl>
              <c:idx val="7"/>
              <c:delete val="1"/>
              <c:extLst>
                <c:ext xmlns:c15="http://schemas.microsoft.com/office/drawing/2012/chart" uri="{CE6537A1-D6FC-4f65-9D91-7224C49458BB}"/>
                <c:ext xmlns:c16="http://schemas.microsoft.com/office/drawing/2014/chart" uri="{C3380CC4-5D6E-409C-BE32-E72D297353CC}">
                  <c16:uniqueId val="{0000000F-5CEA-4885-BE44-63C97052C3FB}"/>
                </c:ext>
              </c:extLst>
            </c:dLbl>
            <c:numFmt formatCode="0%" sourceLinked="0"/>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Global equity (market),  45%</c:v>
                </c:pt>
                <c:pt idx="1">
                  <c:v>Global equity (value),  15%</c:v>
                </c:pt>
                <c:pt idx="2">
                  <c:v>Global equity (smaller companies),  15%</c:v>
                </c:pt>
                <c:pt idx="3">
                  <c:v>Emerging markers equity (market),  9%</c:v>
                </c:pt>
                <c:pt idx="4">
                  <c:v>Emerging markets equity (value &amp; smaller companies),  6%</c:v>
                </c:pt>
                <c:pt idx="5">
                  <c:v>Global commercial property (REIT),  10%</c:v>
                </c:pt>
                <c:pt idx="6">
                  <c:v>Global short-dated bonds (high quality, hedged),  0%</c:v>
                </c:pt>
                <c:pt idx="7">
                  <c:v>Cash,  0%</c:v>
                </c:pt>
              </c:strCache>
            </c:strRef>
          </c:cat>
          <c:val>
            <c:numRef>
              <c:f>Sheet1!$B$2:$B$9</c:f>
              <c:numCache>
                <c:formatCode>0.0%</c:formatCode>
                <c:ptCount val="8"/>
                <c:pt idx="0">
                  <c:v>0.45</c:v>
                </c:pt>
                <c:pt idx="1">
                  <c:v>0.15</c:v>
                </c:pt>
                <c:pt idx="2">
                  <c:v>0.15</c:v>
                </c:pt>
                <c:pt idx="3">
                  <c:v>0.09</c:v>
                </c:pt>
                <c:pt idx="4">
                  <c:v>0.06</c:v>
                </c:pt>
                <c:pt idx="5">
                  <c:v>0.1</c:v>
                </c:pt>
                <c:pt idx="6">
                  <c:v>0</c:v>
                </c:pt>
                <c:pt idx="7">
                  <c:v>0</c:v>
                </c:pt>
              </c:numCache>
            </c:numRef>
          </c:val>
          <c:extLst>
            <c:ext xmlns:c16="http://schemas.microsoft.com/office/drawing/2014/chart" uri="{C3380CC4-5D6E-409C-BE32-E72D297353CC}">
              <c16:uniqueId val="{00000016-5CEA-4885-BE44-63C97052C3FB}"/>
            </c:ext>
          </c:extLst>
        </c:ser>
        <c:dLbls>
          <c:showLegendKey val="0"/>
          <c:showVal val="0"/>
          <c:showCatName val="0"/>
          <c:showSerName val="0"/>
          <c:showPercent val="0"/>
          <c:showBubbleSize val="0"/>
          <c:showLeaderLines val="1"/>
        </c:dLbls>
        <c:firstSliceAng val="0"/>
        <c:holeSize val="50"/>
      </c:doughnutChart>
      <c:spPr>
        <a:noFill/>
        <a:ln w="25380">
          <a:noFill/>
        </a:ln>
      </c:spPr>
    </c:plotArea>
    <c:plotVisOnly val="1"/>
    <c:dispBlanksAs val="gap"/>
    <c:showDLblsOverMax val="0"/>
  </c:chart>
  <c:spPr>
    <a:ln>
      <a:noFill/>
    </a:ln>
  </c:spPr>
  <c:txPr>
    <a:bodyPr/>
    <a:lstStyle/>
    <a:p>
      <a:pPr>
        <a:defRPr sz="699">
          <a:latin typeface="+mj-l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7952010931098"/>
          <c:y val="2.1137181972856401E-2"/>
          <c:w val="0.8298924760342361"/>
          <c:h val="0.89556372120151639"/>
        </c:manualLayout>
      </c:layout>
      <c:lineChart>
        <c:grouping val="standard"/>
        <c:varyColors val="0"/>
        <c:ser>
          <c:idx val="2"/>
          <c:order val="0"/>
          <c:tx>
            <c:strRef>
              <c:f>Sheet1!$B$1</c:f>
              <c:strCache>
                <c:ptCount val="1"/>
                <c:pt idx="0">
                  <c:v>FTSE British Government Index (up to 5 years)</c:v>
                </c:pt>
              </c:strCache>
            </c:strRef>
          </c:tx>
          <c:spPr>
            <a:ln w="25400">
              <a:solidFill>
                <a:srgbClr val="4BACC6">
                  <a:lumMod val="50000"/>
                </a:srgbClr>
              </a:solidFill>
            </a:ln>
          </c:spPr>
          <c:marker>
            <c:symbol val="none"/>
          </c:marker>
          <c:cat>
            <c:numRef>
              <c:f>Sheet1!$A$2:$A$86</c:f>
              <c:numCache>
                <c:formatCode>mmm\-yy</c:formatCode>
                <c:ptCount val="85"/>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numCache>
            </c:numRef>
          </c:cat>
          <c:val>
            <c:numRef>
              <c:f>Sheet1!$B$2:$B$86</c:f>
              <c:numCache>
                <c:formatCode>General</c:formatCode>
                <c:ptCount val="85"/>
                <c:pt idx="0">
                  <c:v>1</c:v>
                </c:pt>
                <c:pt idx="1">
                  <c:v>0.99851000000000001</c:v>
                </c:pt>
                <c:pt idx="2">
                  <c:v>1.0059400000000001</c:v>
                </c:pt>
                <c:pt idx="3">
                  <c:v>1.00701</c:v>
                </c:pt>
                <c:pt idx="4">
                  <c:v>1.0096400000000001</c:v>
                </c:pt>
                <c:pt idx="5">
                  <c:v>1.0088600000000001</c:v>
                </c:pt>
                <c:pt idx="6">
                  <c:v>1.01065</c:v>
                </c:pt>
                <c:pt idx="7">
                  <c:v>1.02163</c:v>
                </c:pt>
                <c:pt idx="8">
                  <c:v>1.0319</c:v>
                </c:pt>
                <c:pt idx="9">
                  <c:v>1.0408999999999999</c:v>
                </c:pt>
                <c:pt idx="10">
                  <c:v>1.0448999999999999</c:v>
                </c:pt>
                <c:pt idx="11">
                  <c:v>1.0590900000000001</c:v>
                </c:pt>
                <c:pt idx="12">
                  <c:v>1.06752</c:v>
                </c:pt>
                <c:pt idx="13">
                  <c:v>1.07395</c:v>
                </c:pt>
                <c:pt idx="14">
                  <c:v>1.0819799999999999</c:v>
                </c:pt>
                <c:pt idx="15">
                  <c:v>1.0903099999999999</c:v>
                </c:pt>
                <c:pt idx="16">
                  <c:v>1.0811200000000001</c:v>
                </c:pt>
                <c:pt idx="17">
                  <c:v>1.0707500000000001</c:v>
                </c:pt>
                <c:pt idx="18">
                  <c:v>1.0708200000000001</c:v>
                </c:pt>
                <c:pt idx="19">
                  <c:v>1.0843</c:v>
                </c:pt>
                <c:pt idx="20">
                  <c:v>1.0961799999999999</c:v>
                </c:pt>
                <c:pt idx="21">
                  <c:v>1.11019</c:v>
                </c:pt>
                <c:pt idx="22">
                  <c:v>1.13009</c:v>
                </c:pt>
                <c:pt idx="23">
                  <c:v>1.14893</c:v>
                </c:pt>
                <c:pt idx="24">
                  <c:v>1.1734599999999999</c:v>
                </c:pt>
                <c:pt idx="25">
                  <c:v>1.1765000000000001</c:v>
                </c:pt>
                <c:pt idx="26">
                  <c:v>1.18388</c:v>
                </c:pt>
                <c:pt idx="27">
                  <c:v>1.1853400000000001</c:v>
                </c:pt>
                <c:pt idx="28">
                  <c:v>1.18685</c:v>
                </c:pt>
                <c:pt idx="29">
                  <c:v>1.18703</c:v>
                </c:pt>
                <c:pt idx="30">
                  <c:v>1.1809099999999999</c:v>
                </c:pt>
                <c:pt idx="31">
                  <c:v>1.18496</c:v>
                </c:pt>
                <c:pt idx="32">
                  <c:v>1.19787</c:v>
                </c:pt>
                <c:pt idx="33">
                  <c:v>1.20102</c:v>
                </c:pt>
                <c:pt idx="34">
                  <c:v>1.2017800000000001</c:v>
                </c:pt>
                <c:pt idx="35">
                  <c:v>1.20868</c:v>
                </c:pt>
                <c:pt idx="36">
                  <c:v>1.20539</c:v>
                </c:pt>
                <c:pt idx="37">
                  <c:v>1.20828</c:v>
                </c:pt>
                <c:pt idx="38">
                  <c:v>1.2182599999999999</c:v>
                </c:pt>
                <c:pt idx="39">
                  <c:v>1.22075</c:v>
                </c:pt>
                <c:pt idx="40">
                  <c:v>1.2238500000000001</c:v>
                </c:pt>
                <c:pt idx="41">
                  <c:v>1.2339199999999999</c:v>
                </c:pt>
                <c:pt idx="42">
                  <c:v>1.24085</c:v>
                </c:pt>
                <c:pt idx="43">
                  <c:v>1.24214</c:v>
                </c:pt>
                <c:pt idx="44">
                  <c:v>1.25356</c:v>
                </c:pt>
                <c:pt idx="45">
                  <c:v>1.2547200000000001</c:v>
                </c:pt>
                <c:pt idx="46">
                  <c:v>1.2549399999999999</c:v>
                </c:pt>
                <c:pt idx="47">
                  <c:v>1.2536700000000001</c:v>
                </c:pt>
                <c:pt idx="48">
                  <c:v>1.24847</c:v>
                </c:pt>
                <c:pt idx="49">
                  <c:v>1.2431000000000001</c:v>
                </c:pt>
                <c:pt idx="50">
                  <c:v>1.24339</c:v>
                </c:pt>
                <c:pt idx="51">
                  <c:v>1.2460800000000001</c:v>
                </c:pt>
                <c:pt idx="52">
                  <c:v>1.25552</c:v>
                </c:pt>
                <c:pt idx="53">
                  <c:v>1.26342</c:v>
                </c:pt>
                <c:pt idx="54">
                  <c:v>1.2683</c:v>
                </c:pt>
                <c:pt idx="55">
                  <c:v>1.28125</c:v>
                </c:pt>
                <c:pt idx="56">
                  <c:v>1.2852399999999999</c:v>
                </c:pt>
                <c:pt idx="57">
                  <c:v>1.29104</c:v>
                </c:pt>
                <c:pt idx="58">
                  <c:v>1.2948</c:v>
                </c:pt>
                <c:pt idx="59">
                  <c:v>1.29939</c:v>
                </c:pt>
                <c:pt idx="60">
                  <c:v>1.3071200000000001</c:v>
                </c:pt>
                <c:pt idx="61">
                  <c:v>1.3085199999999999</c:v>
                </c:pt>
                <c:pt idx="62">
                  <c:v>1.3082</c:v>
                </c:pt>
                <c:pt idx="63">
                  <c:v>1.3078000000000001</c:v>
                </c:pt>
                <c:pt idx="64">
                  <c:v>1.30691</c:v>
                </c:pt>
                <c:pt idx="65">
                  <c:v>1.31856</c:v>
                </c:pt>
                <c:pt idx="66">
                  <c:v>1.31637</c:v>
                </c:pt>
                <c:pt idx="67">
                  <c:v>1.3251900000000001</c:v>
                </c:pt>
                <c:pt idx="68">
                  <c:v>1.3256699999999999</c:v>
                </c:pt>
                <c:pt idx="69">
                  <c:v>1.3228899999999999</c:v>
                </c:pt>
                <c:pt idx="70">
                  <c:v>1.3200499999999999</c:v>
                </c:pt>
                <c:pt idx="71">
                  <c:v>1.3199399999999999</c:v>
                </c:pt>
                <c:pt idx="72">
                  <c:v>1.31993</c:v>
                </c:pt>
                <c:pt idx="73">
                  <c:v>1.31738</c:v>
                </c:pt>
                <c:pt idx="74">
                  <c:v>1.3233600000000001</c:v>
                </c:pt>
                <c:pt idx="75">
                  <c:v>1.3282799999999999</c:v>
                </c:pt>
                <c:pt idx="76">
                  <c:v>1.32856</c:v>
                </c:pt>
                <c:pt idx="77">
                  <c:v>1.32206</c:v>
                </c:pt>
                <c:pt idx="78">
                  <c:v>1.31633</c:v>
                </c:pt>
                <c:pt idx="79">
                  <c:v>1.32162</c:v>
                </c:pt>
                <c:pt idx="80">
                  <c:v>1.3156099999999999</c:v>
                </c:pt>
                <c:pt idx="81">
                  <c:v>1.3168200000000001</c:v>
                </c:pt>
                <c:pt idx="82">
                  <c:v>1.31952</c:v>
                </c:pt>
                <c:pt idx="83">
                  <c:v>1.3187599999999999</c:v>
                </c:pt>
                <c:pt idx="84">
                  <c:v>1.31267</c:v>
                </c:pt>
              </c:numCache>
            </c:numRef>
          </c:val>
          <c:smooth val="0"/>
          <c:extLst>
            <c:ext xmlns:c16="http://schemas.microsoft.com/office/drawing/2014/chart" uri="{C3380CC4-5D6E-409C-BE32-E72D297353CC}">
              <c16:uniqueId val="{00000000-2A21-41DC-8DD1-1F959A48F770}"/>
            </c:ext>
          </c:extLst>
        </c:ser>
        <c:ser>
          <c:idx val="3"/>
          <c:order val="1"/>
          <c:tx>
            <c:strRef>
              <c:f>Sheet1!$C$1</c:f>
              <c:strCache>
                <c:ptCount val="1"/>
                <c:pt idx="0">
                  <c:v>Citigroup World Government Bond Index 1-5 Years (hedged to GBP)</c:v>
                </c:pt>
              </c:strCache>
            </c:strRef>
          </c:tx>
          <c:spPr>
            <a:ln w="25400">
              <a:solidFill>
                <a:srgbClr val="475A8D">
                  <a:lumMod val="60000"/>
                  <a:lumOff val="40000"/>
                </a:srgbClr>
              </a:solidFill>
            </a:ln>
          </c:spPr>
          <c:marker>
            <c:symbol val="none"/>
          </c:marker>
          <c:cat>
            <c:numRef>
              <c:f>Sheet1!$A$2:$A$86</c:f>
              <c:numCache>
                <c:formatCode>mmm\-yy</c:formatCode>
                <c:ptCount val="85"/>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numCache>
            </c:numRef>
          </c:cat>
          <c:val>
            <c:numRef>
              <c:f>Sheet1!$C$2:$C$86</c:f>
              <c:numCache>
                <c:formatCode>General</c:formatCode>
                <c:ptCount val="85"/>
                <c:pt idx="0">
                  <c:v>1</c:v>
                </c:pt>
                <c:pt idx="1">
                  <c:v>1.00335</c:v>
                </c:pt>
                <c:pt idx="2">
                  <c:v>1.0099100000000001</c:v>
                </c:pt>
                <c:pt idx="3">
                  <c:v>1.0131699999999999</c:v>
                </c:pt>
                <c:pt idx="4">
                  <c:v>1.0164599999999999</c:v>
                </c:pt>
                <c:pt idx="5">
                  <c:v>1.0153799999999999</c:v>
                </c:pt>
                <c:pt idx="6">
                  <c:v>1.01824</c:v>
                </c:pt>
                <c:pt idx="7">
                  <c:v>1.0274000000000001</c:v>
                </c:pt>
                <c:pt idx="8">
                  <c:v>1.03871</c:v>
                </c:pt>
                <c:pt idx="9">
                  <c:v>1.0449600000000001</c:v>
                </c:pt>
                <c:pt idx="10">
                  <c:v>1.05094</c:v>
                </c:pt>
                <c:pt idx="11">
                  <c:v>1.06341</c:v>
                </c:pt>
                <c:pt idx="12">
                  <c:v>1.06742</c:v>
                </c:pt>
                <c:pt idx="13">
                  <c:v>1.08433</c:v>
                </c:pt>
                <c:pt idx="14">
                  <c:v>1.0933299999999999</c:v>
                </c:pt>
                <c:pt idx="15">
                  <c:v>1.09527</c:v>
                </c:pt>
                <c:pt idx="16">
                  <c:v>1.09043</c:v>
                </c:pt>
                <c:pt idx="17">
                  <c:v>1.0864499999999999</c:v>
                </c:pt>
                <c:pt idx="18">
                  <c:v>1.0889800000000001</c:v>
                </c:pt>
                <c:pt idx="19">
                  <c:v>1.09954</c:v>
                </c:pt>
                <c:pt idx="20">
                  <c:v>1.1092599999999999</c:v>
                </c:pt>
                <c:pt idx="21">
                  <c:v>1.11896</c:v>
                </c:pt>
                <c:pt idx="22">
                  <c:v>1.1334299999999999</c:v>
                </c:pt>
                <c:pt idx="23">
                  <c:v>1.1483699999999999</c:v>
                </c:pt>
                <c:pt idx="24">
                  <c:v>1.16028</c:v>
                </c:pt>
                <c:pt idx="25">
                  <c:v>1.1617900000000001</c:v>
                </c:pt>
                <c:pt idx="26">
                  <c:v>1.1646399999999999</c:v>
                </c:pt>
                <c:pt idx="27">
                  <c:v>1.1708099999999999</c:v>
                </c:pt>
                <c:pt idx="28">
                  <c:v>1.1709700000000001</c:v>
                </c:pt>
                <c:pt idx="29">
                  <c:v>1.1715800000000001</c:v>
                </c:pt>
                <c:pt idx="30">
                  <c:v>1.1735899999999999</c:v>
                </c:pt>
                <c:pt idx="31">
                  <c:v>1.17787</c:v>
                </c:pt>
                <c:pt idx="32">
                  <c:v>1.1820999999999999</c:v>
                </c:pt>
                <c:pt idx="33">
                  <c:v>1.18594</c:v>
                </c:pt>
                <c:pt idx="34">
                  <c:v>1.1872799999999999</c:v>
                </c:pt>
                <c:pt idx="35">
                  <c:v>1.1938200000000001</c:v>
                </c:pt>
                <c:pt idx="36">
                  <c:v>1.1895</c:v>
                </c:pt>
                <c:pt idx="37">
                  <c:v>1.19434</c:v>
                </c:pt>
                <c:pt idx="38">
                  <c:v>1.1997100000000001</c:v>
                </c:pt>
                <c:pt idx="39">
                  <c:v>1.1995100000000001</c:v>
                </c:pt>
                <c:pt idx="40">
                  <c:v>1.2002900000000001</c:v>
                </c:pt>
                <c:pt idx="41">
                  <c:v>1.20858</c:v>
                </c:pt>
                <c:pt idx="42">
                  <c:v>1.2115899999999999</c:v>
                </c:pt>
                <c:pt idx="43">
                  <c:v>1.2158800000000001</c:v>
                </c:pt>
                <c:pt idx="44">
                  <c:v>1.22194</c:v>
                </c:pt>
                <c:pt idx="45">
                  <c:v>1.22133</c:v>
                </c:pt>
                <c:pt idx="46">
                  <c:v>1.22278</c:v>
                </c:pt>
                <c:pt idx="47">
                  <c:v>1.2169099999999999</c:v>
                </c:pt>
                <c:pt idx="48">
                  <c:v>1.21583</c:v>
                </c:pt>
                <c:pt idx="49">
                  <c:v>1.21526</c:v>
                </c:pt>
                <c:pt idx="50">
                  <c:v>1.21444</c:v>
                </c:pt>
                <c:pt idx="51">
                  <c:v>1.2139599999999999</c:v>
                </c:pt>
                <c:pt idx="52">
                  <c:v>1.2178500000000001</c:v>
                </c:pt>
                <c:pt idx="53">
                  <c:v>1.2243599999999999</c:v>
                </c:pt>
                <c:pt idx="54">
                  <c:v>1.2254</c:v>
                </c:pt>
                <c:pt idx="55">
                  <c:v>1.23017</c:v>
                </c:pt>
                <c:pt idx="56">
                  <c:v>1.24132</c:v>
                </c:pt>
                <c:pt idx="57">
                  <c:v>1.2421599999999999</c:v>
                </c:pt>
                <c:pt idx="58">
                  <c:v>1.24088</c:v>
                </c:pt>
                <c:pt idx="59">
                  <c:v>1.2386900000000001</c:v>
                </c:pt>
                <c:pt idx="60">
                  <c:v>1.24864</c:v>
                </c:pt>
                <c:pt idx="61">
                  <c:v>1.2543</c:v>
                </c:pt>
                <c:pt idx="62">
                  <c:v>1.2566900000000001</c:v>
                </c:pt>
                <c:pt idx="63">
                  <c:v>1.25589</c:v>
                </c:pt>
                <c:pt idx="64">
                  <c:v>1.2586599999999999</c:v>
                </c:pt>
                <c:pt idx="65">
                  <c:v>1.26006</c:v>
                </c:pt>
                <c:pt idx="66">
                  <c:v>1.26149</c:v>
                </c:pt>
                <c:pt idx="67">
                  <c:v>1.2658199999999999</c:v>
                </c:pt>
                <c:pt idx="68">
                  <c:v>1.2690999999999999</c:v>
                </c:pt>
                <c:pt idx="69">
                  <c:v>1.2714799999999999</c:v>
                </c:pt>
                <c:pt idx="70">
                  <c:v>1.27233</c:v>
                </c:pt>
                <c:pt idx="71">
                  <c:v>1.27579</c:v>
                </c:pt>
                <c:pt idx="72">
                  <c:v>1.2768999999999999</c:v>
                </c:pt>
                <c:pt idx="73">
                  <c:v>1.2758799999999999</c:v>
                </c:pt>
                <c:pt idx="74">
                  <c:v>1.27915</c:v>
                </c:pt>
                <c:pt idx="75">
                  <c:v>1.2806200000000001</c:v>
                </c:pt>
                <c:pt idx="76">
                  <c:v>1.28491</c:v>
                </c:pt>
                <c:pt idx="77">
                  <c:v>1.2806500000000001</c:v>
                </c:pt>
                <c:pt idx="78">
                  <c:v>1.2769699999999999</c:v>
                </c:pt>
                <c:pt idx="79">
                  <c:v>1.28074</c:v>
                </c:pt>
                <c:pt idx="80">
                  <c:v>1.2792300000000001</c:v>
                </c:pt>
                <c:pt idx="81">
                  <c:v>1.28382</c:v>
                </c:pt>
                <c:pt idx="82">
                  <c:v>1.2883800000000001</c:v>
                </c:pt>
                <c:pt idx="83">
                  <c:v>1.2906200000000001</c:v>
                </c:pt>
                <c:pt idx="84">
                  <c:v>1.2876000000000001</c:v>
                </c:pt>
              </c:numCache>
            </c:numRef>
          </c:val>
          <c:smooth val="0"/>
          <c:extLst>
            <c:ext xmlns:c16="http://schemas.microsoft.com/office/drawing/2014/chart" uri="{C3380CC4-5D6E-409C-BE32-E72D297353CC}">
              <c16:uniqueId val="{00000001-2A21-41DC-8DD1-1F959A48F770}"/>
            </c:ext>
          </c:extLst>
        </c:ser>
        <c:ser>
          <c:idx val="4"/>
          <c:order val="2"/>
          <c:tx>
            <c:strRef>
              <c:f>Sheet1!$F$1</c:f>
              <c:strCache>
                <c:ptCount val="1"/>
                <c:pt idx="0">
                  <c:v>IBOXX GBP Corp 1-5 Yr TR (%Total Return)</c:v>
                </c:pt>
              </c:strCache>
            </c:strRef>
          </c:tx>
          <c:spPr>
            <a:ln w="25400">
              <a:solidFill>
                <a:srgbClr val="3891A7">
                  <a:lumMod val="60000"/>
                  <a:lumOff val="40000"/>
                </a:srgbClr>
              </a:solidFill>
            </a:ln>
          </c:spPr>
          <c:marker>
            <c:symbol val="none"/>
          </c:marker>
          <c:cat>
            <c:numRef>
              <c:f>Sheet1!$A$2:$A$86</c:f>
              <c:numCache>
                <c:formatCode>mmm\-yy</c:formatCode>
                <c:ptCount val="85"/>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numCache>
            </c:numRef>
          </c:cat>
          <c:val>
            <c:numRef>
              <c:f>Sheet1!$F$2:$F$86</c:f>
              <c:numCache>
                <c:formatCode>General</c:formatCode>
                <c:ptCount val="85"/>
                <c:pt idx="0">
                  <c:v>1</c:v>
                </c:pt>
                <c:pt idx="1">
                  <c:v>0.99760000000000004</c:v>
                </c:pt>
                <c:pt idx="2">
                  <c:v>1.00698</c:v>
                </c:pt>
                <c:pt idx="3">
                  <c:v>1.0076799999999999</c:v>
                </c:pt>
                <c:pt idx="4">
                  <c:v>1.0105999999999999</c:v>
                </c:pt>
                <c:pt idx="5">
                  <c:v>1.00939</c:v>
                </c:pt>
                <c:pt idx="6">
                  <c:v>1.00939</c:v>
                </c:pt>
                <c:pt idx="7">
                  <c:v>1.01545</c:v>
                </c:pt>
                <c:pt idx="8">
                  <c:v>1.0208299999999999</c:v>
                </c:pt>
                <c:pt idx="9">
                  <c:v>1.0294099999999999</c:v>
                </c:pt>
                <c:pt idx="10">
                  <c:v>1.0327</c:v>
                </c:pt>
                <c:pt idx="11">
                  <c:v>1.0383800000000001</c:v>
                </c:pt>
                <c:pt idx="12">
                  <c:v>1.04752</c:v>
                </c:pt>
                <c:pt idx="13">
                  <c:v>1.04982</c:v>
                </c:pt>
                <c:pt idx="14">
                  <c:v>1.05087</c:v>
                </c:pt>
                <c:pt idx="15">
                  <c:v>1.04898</c:v>
                </c:pt>
                <c:pt idx="16">
                  <c:v>1.0483499999999999</c:v>
                </c:pt>
                <c:pt idx="17">
                  <c:v>1.04216</c:v>
                </c:pt>
                <c:pt idx="18">
                  <c:v>1.03966</c:v>
                </c:pt>
                <c:pt idx="19">
                  <c:v>1.05016</c:v>
                </c:pt>
                <c:pt idx="20">
                  <c:v>1.06193</c:v>
                </c:pt>
                <c:pt idx="21">
                  <c:v>1.02837</c:v>
                </c:pt>
                <c:pt idx="22">
                  <c:v>1.01572</c:v>
                </c:pt>
                <c:pt idx="23">
                  <c:v>1.0301400000000001</c:v>
                </c:pt>
                <c:pt idx="24">
                  <c:v>1.03952</c:v>
                </c:pt>
                <c:pt idx="25">
                  <c:v>1.0328599999999999</c:v>
                </c:pt>
                <c:pt idx="26">
                  <c:v>1.0285299999999999</c:v>
                </c:pt>
                <c:pt idx="27">
                  <c:v>1.00271</c:v>
                </c:pt>
                <c:pt idx="28">
                  <c:v>1.00953</c:v>
                </c:pt>
                <c:pt idx="29">
                  <c:v>1.0369900000000001</c:v>
                </c:pt>
                <c:pt idx="30">
                  <c:v>1.0541</c:v>
                </c:pt>
                <c:pt idx="31">
                  <c:v>1.08541</c:v>
                </c:pt>
                <c:pt idx="32">
                  <c:v>1.11232</c:v>
                </c:pt>
                <c:pt idx="33">
                  <c:v>1.1290100000000001</c:v>
                </c:pt>
                <c:pt idx="34">
                  <c:v>1.1396200000000001</c:v>
                </c:pt>
                <c:pt idx="35">
                  <c:v>1.1494200000000001</c:v>
                </c:pt>
                <c:pt idx="36">
                  <c:v>1.15184</c:v>
                </c:pt>
                <c:pt idx="37">
                  <c:v>1.17211</c:v>
                </c:pt>
                <c:pt idx="38">
                  <c:v>1.1807799999999999</c:v>
                </c:pt>
                <c:pt idx="39">
                  <c:v>1.19306</c:v>
                </c:pt>
                <c:pt idx="40">
                  <c:v>1.19807</c:v>
                </c:pt>
                <c:pt idx="41">
                  <c:v>1.1953199999999999</c:v>
                </c:pt>
                <c:pt idx="42">
                  <c:v>1.19998</c:v>
                </c:pt>
                <c:pt idx="43">
                  <c:v>1.2113799999999999</c:v>
                </c:pt>
                <c:pt idx="44">
                  <c:v>1.2281</c:v>
                </c:pt>
                <c:pt idx="45">
                  <c:v>1.2336199999999999</c:v>
                </c:pt>
                <c:pt idx="46">
                  <c:v>1.24213</c:v>
                </c:pt>
                <c:pt idx="47">
                  <c:v>1.2230099999999999</c:v>
                </c:pt>
                <c:pt idx="48">
                  <c:v>1.22288</c:v>
                </c:pt>
                <c:pt idx="49">
                  <c:v>1.22435</c:v>
                </c:pt>
                <c:pt idx="50">
                  <c:v>1.23353</c:v>
                </c:pt>
                <c:pt idx="51">
                  <c:v>1.24278</c:v>
                </c:pt>
                <c:pt idx="52">
                  <c:v>1.2590600000000001</c:v>
                </c:pt>
                <c:pt idx="53">
                  <c:v>1.2661199999999999</c:v>
                </c:pt>
                <c:pt idx="54">
                  <c:v>1.26688</c:v>
                </c:pt>
                <c:pt idx="55">
                  <c:v>1.2765</c:v>
                </c:pt>
                <c:pt idx="56">
                  <c:v>1.2516099999999999</c:v>
                </c:pt>
                <c:pt idx="57">
                  <c:v>1.22658</c:v>
                </c:pt>
                <c:pt idx="58">
                  <c:v>1.2475499999999999</c:v>
                </c:pt>
                <c:pt idx="59">
                  <c:v>1.2239800000000001</c:v>
                </c:pt>
                <c:pt idx="60">
                  <c:v>1.2417199999999999</c:v>
                </c:pt>
                <c:pt idx="61">
                  <c:v>1.26718</c:v>
                </c:pt>
                <c:pt idx="62">
                  <c:v>1.28555</c:v>
                </c:pt>
                <c:pt idx="63">
                  <c:v>1.29339</c:v>
                </c:pt>
                <c:pt idx="64">
                  <c:v>1.2883500000000001</c:v>
                </c:pt>
                <c:pt idx="65">
                  <c:v>1.2859</c:v>
                </c:pt>
                <c:pt idx="66">
                  <c:v>1.2963199999999999</c:v>
                </c:pt>
                <c:pt idx="67">
                  <c:v>1.3222400000000001</c:v>
                </c:pt>
                <c:pt idx="68">
                  <c:v>1.3360000000000001</c:v>
                </c:pt>
                <c:pt idx="69">
                  <c:v>1.35029</c:v>
                </c:pt>
                <c:pt idx="70">
                  <c:v>1.3631200000000001</c:v>
                </c:pt>
                <c:pt idx="71">
                  <c:v>1.37307</c:v>
                </c:pt>
                <c:pt idx="72">
                  <c:v>1.3826799999999999</c:v>
                </c:pt>
                <c:pt idx="73">
                  <c:v>1.3873800000000001</c:v>
                </c:pt>
                <c:pt idx="74">
                  <c:v>1.3984799999999999</c:v>
                </c:pt>
                <c:pt idx="75">
                  <c:v>1.4079900000000001</c:v>
                </c:pt>
                <c:pt idx="76">
                  <c:v>1.4254500000000001</c:v>
                </c:pt>
                <c:pt idx="77">
                  <c:v>1.4228799999999999</c:v>
                </c:pt>
                <c:pt idx="78">
                  <c:v>1.40097</c:v>
                </c:pt>
                <c:pt idx="79">
                  <c:v>1.4208700000000001</c:v>
                </c:pt>
                <c:pt idx="80">
                  <c:v>1.41774</c:v>
                </c:pt>
                <c:pt idx="81">
                  <c:v>1.4241200000000001</c:v>
                </c:pt>
                <c:pt idx="82">
                  <c:v>1.4383600000000001</c:v>
                </c:pt>
                <c:pt idx="83">
                  <c:v>1.43937</c:v>
                </c:pt>
                <c:pt idx="84">
                  <c:v>1.43591</c:v>
                </c:pt>
              </c:numCache>
            </c:numRef>
          </c:val>
          <c:smooth val="0"/>
          <c:extLst>
            <c:ext xmlns:c16="http://schemas.microsoft.com/office/drawing/2014/chart" uri="{C3380CC4-5D6E-409C-BE32-E72D297353CC}">
              <c16:uniqueId val="{00000002-2A21-41DC-8DD1-1F959A48F770}"/>
            </c:ext>
          </c:extLst>
        </c:ser>
        <c:ser>
          <c:idx val="5"/>
          <c:order val="3"/>
          <c:tx>
            <c:strRef>
              <c:f>Sheet1!$G$1</c:f>
              <c:strCache>
                <c:ptCount val="1"/>
                <c:pt idx="0">
                  <c:v>FTSE All-Share Index</c:v>
                </c:pt>
              </c:strCache>
            </c:strRef>
          </c:tx>
          <c:spPr>
            <a:ln w="22225">
              <a:solidFill>
                <a:srgbClr val="FF0000"/>
              </a:solidFill>
            </a:ln>
          </c:spPr>
          <c:marker>
            <c:symbol val="none"/>
          </c:marker>
          <c:cat>
            <c:numRef>
              <c:f>Sheet1!$A$2:$A$86</c:f>
              <c:numCache>
                <c:formatCode>mmm\-yy</c:formatCode>
                <c:ptCount val="85"/>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numCache>
            </c:numRef>
          </c:cat>
          <c:val>
            <c:numRef>
              <c:f>Sheet1!$G$2:$G$86</c:f>
              <c:numCache>
                <c:formatCode>General</c:formatCode>
                <c:ptCount val="85"/>
                <c:pt idx="0">
                  <c:v>1</c:v>
                </c:pt>
                <c:pt idx="1">
                  <c:v>0.99746999999999997</c:v>
                </c:pt>
                <c:pt idx="2">
                  <c:v>0.99578999999999995</c:v>
                </c:pt>
                <c:pt idx="3">
                  <c:v>1.0290699999999999</c:v>
                </c:pt>
                <c:pt idx="4">
                  <c:v>1.0542800000000001</c:v>
                </c:pt>
                <c:pt idx="5">
                  <c:v>1.0840099999999999</c:v>
                </c:pt>
                <c:pt idx="6">
                  <c:v>1.0758099999999999</c:v>
                </c:pt>
                <c:pt idx="7">
                  <c:v>1.04003</c:v>
                </c:pt>
                <c:pt idx="8">
                  <c:v>1.03722</c:v>
                </c:pt>
                <c:pt idx="9">
                  <c:v>1.0568500000000001</c:v>
                </c:pt>
                <c:pt idx="10">
                  <c:v>1.1027800000000001</c:v>
                </c:pt>
                <c:pt idx="11">
                  <c:v>1.05043</c:v>
                </c:pt>
                <c:pt idx="12">
                  <c:v>1.0531600000000001</c:v>
                </c:pt>
                <c:pt idx="13">
                  <c:v>0.96189999999999998</c:v>
                </c:pt>
                <c:pt idx="14">
                  <c:v>0.96930000000000005</c:v>
                </c:pt>
                <c:pt idx="15">
                  <c:v>0.94938999999999996</c:v>
                </c:pt>
                <c:pt idx="16">
                  <c:v>1.0087900000000001</c:v>
                </c:pt>
                <c:pt idx="17">
                  <c:v>1.00678</c:v>
                </c:pt>
                <c:pt idx="18">
                  <c:v>0.93566000000000005</c:v>
                </c:pt>
                <c:pt idx="19">
                  <c:v>0.90195999999999998</c:v>
                </c:pt>
                <c:pt idx="20">
                  <c:v>0.94701999999999997</c:v>
                </c:pt>
                <c:pt idx="21">
                  <c:v>0.82164999999999999</c:v>
                </c:pt>
                <c:pt idx="22">
                  <c:v>0.72389999999999999</c:v>
                </c:pt>
                <c:pt idx="23">
                  <c:v>0.71182000000000001</c:v>
                </c:pt>
                <c:pt idx="24">
                  <c:v>0.73795999999999995</c:v>
                </c:pt>
                <c:pt idx="25">
                  <c:v>0.69494999999999996</c:v>
                </c:pt>
                <c:pt idx="26">
                  <c:v>0.64963000000000004</c:v>
                </c:pt>
                <c:pt idx="27">
                  <c:v>0.67093999999999998</c:v>
                </c:pt>
                <c:pt idx="28">
                  <c:v>0.73765000000000003</c:v>
                </c:pt>
                <c:pt idx="29">
                  <c:v>0.76856999999999998</c:v>
                </c:pt>
                <c:pt idx="30">
                  <c:v>0.74392999999999998</c:v>
                </c:pt>
                <c:pt idx="31">
                  <c:v>0.80718000000000001</c:v>
                </c:pt>
                <c:pt idx="32">
                  <c:v>0.86934</c:v>
                </c:pt>
                <c:pt idx="33">
                  <c:v>0.91039000000000003</c:v>
                </c:pt>
                <c:pt idx="34">
                  <c:v>0.89380999999999999</c:v>
                </c:pt>
                <c:pt idx="35">
                  <c:v>0.92027000000000003</c:v>
                </c:pt>
                <c:pt idx="36">
                  <c:v>0.96021999999999996</c:v>
                </c:pt>
                <c:pt idx="37">
                  <c:v>0.92591999999999997</c:v>
                </c:pt>
                <c:pt idx="38">
                  <c:v>0.95714999999999995</c:v>
                </c:pt>
                <c:pt idx="39">
                  <c:v>1.0218400000000001</c:v>
                </c:pt>
                <c:pt idx="40">
                  <c:v>1.0076499999999999</c:v>
                </c:pt>
                <c:pt idx="41">
                  <c:v>0.94491999999999998</c:v>
                </c:pt>
                <c:pt idx="42">
                  <c:v>0.90122000000000002</c:v>
                </c:pt>
                <c:pt idx="43">
                  <c:v>0.96335000000000004</c:v>
                </c:pt>
                <c:pt idx="44">
                  <c:v>0.96118999999999999</c:v>
                </c:pt>
                <c:pt idx="45">
                  <c:v>1.02406</c:v>
                </c:pt>
                <c:pt idx="46">
                  <c:v>1.05</c:v>
                </c:pt>
                <c:pt idx="47">
                  <c:v>1.0263100000000001</c:v>
                </c:pt>
                <c:pt idx="48">
                  <c:v>1.0995999999999999</c:v>
                </c:pt>
                <c:pt idx="49">
                  <c:v>1.09379</c:v>
                </c:pt>
                <c:pt idx="50">
                  <c:v>1.12002</c:v>
                </c:pt>
                <c:pt idx="51">
                  <c:v>1.11093</c:v>
                </c:pt>
                <c:pt idx="52">
                  <c:v>1.1454899999999999</c:v>
                </c:pt>
                <c:pt idx="53">
                  <c:v>1.1372899999999999</c:v>
                </c:pt>
                <c:pt idx="54">
                  <c:v>1.1321699999999999</c:v>
                </c:pt>
                <c:pt idx="55">
                  <c:v>1.1072299999999999</c:v>
                </c:pt>
                <c:pt idx="56">
                  <c:v>1.03098</c:v>
                </c:pt>
                <c:pt idx="57">
                  <c:v>0.97936000000000001</c:v>
                </c:pt>
                <c:pt idx="58">
                  <c:v>1.05664</c:v>
                </c:pt>
                <c:pt idx="59">
                  <c:v>1.0527</c:v>
                </c:pt>
                <c:pt idx="60">
                  <c:v>1.0615399999999999</c:v>
                </c:pt>
                <c:pt idx="61">
                  <c:v>1.09036</c:v>
                </c:pt>
                <c:pt idx="62">
                  <c:v>1.13713</c:v>
                </c:pt>
                <c:pt idx="63">
                  <c:v>1.1263300000000001</c:v>
                </c:pt>
                <c:pt idx="64">
                  <c:v>1.1226400000000001</c:v>
                </c:pt>
                <c:pt idx="65">
                  <c:v>1.04633</c:v>
                </c:pt>
                <c:pt idx="66">
                  <c:v>1.09676</c:v>
                </c:pt>
                <c:pt idx="67">
                  <c:v>1.1113500000000001</c:v>
                </c:pt>
                <c:pt idx="68">
                  <c:v>1.1359300000000001</c:v>
                </c:pt>
                <c:pt idx="69">
                  <c:v>1.1482699999999999</c:v>
                </c:pt>
                <c:pt idx="70">
                  <c:v>1.16015</c:v>
                </c:pt>
                <c:pt idx="71">
                  <c:v>1.1805000000000001</c:v>
                </c:pt>
                <c:pt idx="72">
                  <c:v>1.1921600000000001</c:v>
                </c:pt>
                <c:pt idx="73">
                  <c:v>1.2681199999999999</c:v>
                </c:pt>
                <c:pt idx="74">
                  <c:v>1.2970200000000001</c:v>
                </c:pt>
                <c:pt idx="75">
                  <c:v>1.31524</c:v>
                </c:pt>
                <c:pt idx="76">
                  <c:v>1.3228599999999999</c:v>
                </c:pt>
                <c:pt idx="77">
                  <c:v>1.36138</c:v>
                </c:pt>
                <c:pt idx="78">
                  <c:v>1.29345</c:v>
                </c:pt>
                <c:pt idx="79">
                  <c:v>1.3811800000000001</c:v>
                </c:pt>
                <c:pt idx="80">
                  <c:v>1.3506100000000001</c:v>
                </c:pt>
                <c:pt idx="81">
                  <c:v>1.3656900000000001</c:v>
                </c:pt>
                <c:pt idx="82">
                  <c:v>1.42422</c:v>
                </c:pt>
                <c:pt idx="83">
                  <c:v>1.41425</c:v>
                </c:pt>
                <c:pt idx="84">
                  <c:v>1.44021</c:v>
                </c:pt>
              </c:numCache>
            </c:numRef>
          </c:val>
          <c:smooth val="0"/>
          <c:extLst>
            <c:ext xmlns:c16="http://schemas.microsoft.com/office/drawing/2014/chart" uri="{C3380CC4-5D6E-409C-BE32-E72D297353CC}">
              <c16:uniqueId val="{00000003-2A21-41DC-8DD1-1F959A48F770}"/>
            </c:ext>
          </c:extLst>
        </c:ser>
        <c:ser>
          <c:idx val="6"/>
          <c:order val="4"/>
          <c:tx>
            <c:strRef>
              <c:f>Sheet1!$H$1</c:f>
              <c:strCache>
                <c:ptCount val="1"/>
                <c:pt idx="0">
                  <c:v>IBOXX GBP Corp TR</c:v>
                </c:pt>
              </c:strCache>
            </c:strRef>
          </c:tx>
          <c:spPr>
            <a:ln>
              <a:solidFill>
                <a:srgbClr val="92D050"/>
              </a:solidFill>
            </a:ln>
          </c:spPr>
          <c:marker>
            <c:symbol val="none"/>
          </c:marker>
          <c:cat>
            <c:numRef>
              <c:f>Sheet1!$A$2:$A$86</c:f>
              <c:numCache>
                <c:formatCode>mmm\-yy</c:formatCode>
                <c:ptCount val="85"/>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numCache>
            </c:numRef>
          </c:cat>
          <c:val>
            <c:numRef>
              <c:f>Sheet1!$H$2:$H$86</c:f>
              <c:numCache>
                <c:formatCode>General</c:formatCode>
                <c:ptCount val="85"/>
                <c:pt idx="0">
                  <c:v>1</c:v>
                </c:pt>
                <c:pt idx="1">
                  <c:v>0.99229999999999996</c:v>
                </c:pt>
                <c:pt idx="2">
                  <c:v>1.0093700000000001</c:v>
                </c:pt>
                <c:pt idx="3">
                  <c:v>0.99805999999999995</c:v>
                </c:pt>
                <c:pt idx="4">
                  <c:v>0.99826000000000004</c:v>
                </c:pt>
                <c:pt idx="5">
                  <c:v>0.99156999999999995</c:v>
                </c:pt>
                <c:pt idx="6">
                  <c:v>0.97758999999999996</c:v>
                </c:pt>
                <c:pt idx="7">
                  <c:v>0.98258000000000001</c:v>
                </c:pt>
                <c:pt idx="8">
                  <c:v>0.98572000000000004</c:v>
                </c:pt>
                <c:pt idx="9">
                  <c:v>0.98799000000000003</c:v>
                </c:pt>
                <c:pt idx="10">
                  <c:v>0.99728000000000006</c:v>
                </c:pt>
                <c:pt idx="11">
                  <c:v>0.99119000000000002</c:v>
                </c:pt>
                <c:pt idx="12">
                  <c:v>1.00448</c:v>
                </c:pt>
                <c:pt idx="13">
                  <c:v>0.99221999999999999</c:v>
                </c:pt>
                <c:pt idx="14">
                  <c:v>0.97119</c:v>
                </c:pt>
                <c:pt idx="15">
                  <c:v>0.96001999999999998</c:v>
                </c:pt>
                <c:pt idx="16">
                  <c:v>0.97394000000000003</c:v>
                </c:pt>
                <c:pt idx="17">
                  <c:v>0.96906999999999999</c:v>
                </c:pt>
                <c:pt idx="18">
                  <c:v>0.95928000000000002</c:v>
                </c:pt>
                <c:pt idx="19">
                  <c:v>0.97194000000000003</c:v>
                </c:pt>
                <c:pt idx="20">
                  <c:v>0.98787999999999998</c:v>
                </c:pt>
                <c:pt idx="21">
                  <c:v>0.91378999999999999</c:v>
                </c:pt>
                <c:pt idx="22">
                  <c:v>0.87258000000000002</c:v>
                </c:pt>
                <c:pt idx="23">
                  <c:v>0.8861</c:v>
                </c:pt>
                <c:pt idx="24">
                  <c:v>0.90461999999999998</c:v>
                </c:pt>
                <c:pt idx="25">
                  <c:v>0.87287000000000003</c:v>
                </c:pt>
                <c:pt idx="26">
                  <c:v>0.86275000000000002</c:v>
                </c:pt>
                <c:pt idx="27">
                  <c:v>0.83057000000000003</c:v>
                </c:pt>
                <c:pt idx="28">
                  <c:v>0.84743000000000002</c:v>
                </c:pt>
                <c:pt idx="29">
                  <c:v>0.88768000000000002</c:v>
                </c:pt>
                <c:pt idx="30">
                  <c:v>0.92425000000000002</c:v>
                </c:pt>
                <c:pt idx="31">
                  <c:v>0.96325000000000005</c:v>
                </c:pt>
                <c:pt idx="32">
                  <c:v>1.0122800000000001</c:v>
                </c:pt>
                <c:pt idx="33">
                  <c:v>1.03081</c:v>
                </c:pt>
                <c:pt idx="34">
                  <c:v>1.0393699999999999</c:v>
                </c:pt>
                <c:pt idx="35">
                  <c:v>1.05236</c:v>
                </c:pt>
                <c:pt idx="36">
                  <c:v>1.04131</c:v>
                </c:pt>
                <c:pt idx="37">
                  <c:v>1.0701499999999999</c:v>
                </c:pt>
                <c:pt idx="38">
                  <c:v>1.0654399999999999</c:v>
                </c:pt>
                <c:pt idx="39">
                  <c:v>1.08952</c:v>
                </c:pt>
                <c:pt idx="40">
                  <c:v>1.0993299999999999</c:v>
                </c:pt>
                <c:pt idx="41">
                  <c:v>1.0897600000000001</c:v>
                </c:pt>
                <c:pt idx="42">
                  <c:v>1.1004400000000001</c:v>
                </c:pt>
                <c:pt idx="43">
                  <c:v>1.1172800000000001</c:v>
                </c:pt>
                <c:pt idx="44">
                  <c:v>1.1625300000000001</c:v>
                </c:pt>
                <c:pt idx="45">
                  <c:v>1.16137</c:v>
                </c:pt>
                <c:pt idx="46">
                  <c:v>1.1614800000000001</c:v>
                </c:pt>
                <c:pt idx="47">
                  <c:v>1.1291899999999999</c:v>
                </c:pt>
                <c:pt idx="48">
                  <c:v>1.13157</c:v>
                </c:pt>
                <c:pt idx="49">
                  <c:v>1.1277200000000001</c:v>
                </c:pt>
                <c:pt idx="50">
                  <c:v>1.14114</c:v>
                </c:pt>
                <c:pt idx="51">
                  <c:v>1.1490100000000001</c:v>
                </c:pt>
                <c:pt idx="52">
                  <c:v>1.1758999999999999</c:v>
                </c:pt>
                <c:pt idx="53">
                  <c:v>1.18248</c:v>
                </c:pt>
                <c:pt idx="54">
                  <c:v>1.1687700000000001</c:v>
                </c:pt>
                <c:pt idx="55">
                  <c:v>1.1958800000000001</c:v>
                </c:pt>
                <c:pt idx="56">
                  <c:v>1.16682</c:v>
                </c:pt>
                <c:pt idx="57">
                  <c:v>1.15655</c:v>
                </c:pt>
                <c:pt idx="58">
                  <c:v>1.1890499999999999</c:v>
                </c:pt>
                <c:pt idx="59">
                  <c:v>1.1606399999999999</c:v>
                </c:pt>
                <c:pt idx="60">
                  <c:v>1.19255</c:v>
                </c:pt>
                <c:pt idx="61">
                  <c:v>1.2243900000000001</c:v>
                </c:pt>
                <c:pt idx="62">
                  <c:v>1.24031</c:v>
                </c:pt>
                <c:pt idx="63">
                  <c:v>1.24031</c:v>
                </c:pt>
                <c:pt idx="64">
                  <c:v>1.2356</c:v>
                </c:pt>
                <c:pt idx="65">
                  <c:v>1.25512</c:v>
                </c:pt>
                <c:pt idx="66">
                  <c:v>1.2616499999999999</c:v>
                </c:pt>
                <c:pt idx="67">
                  <c:v>1.31602</c:v>
                </c:pt>
                <c:pt idx="68">
                  <c:v>1.3301099999999999</c:v>
                </c:pt>
                <c:pt idx="69">
                  <c:v>1.3442000000000001</c:v>
                </c:pt>
                <c:pt idx="70">
                  <c:v>1.35751</c:v>
                </c:pt>
                <c:pt idx="71">
                  <c:v>1.3740699999999999</c:v>
                </c:pt>
                <c:pt idx="72">
                  <c:v>1.3783300000000001</c:v>
                </c:pt>
                <c:pt idx="73">
                  <c:v>1.36496</c:v>
                </c:pt>
                <c:pt idx="74">
                  <c:v>1.38025</c:v>
                </c:pt>
                <c:pt idx="75">
                  <c:v>1.4037200000000001</c:v>
                </c:pt>
                <c:pt idx="76">
                  <c:v>1.4476500000000001</c:v>
                </c:pt>
                <c:pt idx="77">
                  <c:v>1.4236200000000001</c:v>
                </c:pt>
                <c:pt idx="78">
                  <c:v>1.3636900000000001</c:v>
                </c:pt>
                <c:pt idx="79">
                  <c:v>1.39764</c:v>
                </c:pt>
                <c:pt idx="80">
                  <c:v>1.38758</c:v>
                </c:pt>
                <c:pt idx="81">
                  <c:v>1.4014500000000001</c:v>
                </c:pt>
                <c:pt idx="82">
                  <c:v>1.43089</c:v>
                </c:pt>
                <c:pt idx="83">
                  <c:v>1.41615</c:v>
                </c:pt>
                <c:pt idx="84">
                  <c:v>1.40482</c:v>
                </c:pt>
              </c:numCache>
            </c:numRef>
          </c:val>
          <c:smooth val="0"/>
          <c:extLst>
            <c:ext xmlns:c16="http://schemas.microsoft.com/office/drawing/2014/chart" uri="{C3380CC4-5D6E-409C-BE32-E72D297353CC}">
              <c16:uniqueId val="{00000004-2A21-41DC-8DD1-1F959A48F770}"/>
            </c:ext>
          </c:extLst>
        </c:ser>
        <c:dLbls>
          <c:showLegendKey val="0"/>
          <c:showVal val="0"/>
          <c:showCatName val="0"/>
          <c:showSerName val="0"/>
          <c:showPercent val="0"/>
          <c:showBubbleSize val="0"/>
        </c:dLbls>
        <c:smooth val="0"/>
        <c:axId val="287721576"/>
        <c:axId val="287721968"/>
      </c:lineChart>
      <c:dateAx>
        <c:axId val="287721576"/>
        <c:scaling>
          <c:orientation val="minMax"/>
        </c:scaling>
        <c:delete val="0"/>
        <c:axPos val="b"/>
        <c:numFmt formatCode="mmm\-yy" sourceLinked="1"/>
        <c:majorTickMark val="out"/>
        <c:minorTickMark val="none"/>
        <c:tickLblPos val="low"/>
        <c:spPr>
          <a:ln>
            <a:solidFill>
              <a:srgbClr val="000000"/>
            </a:solidFill>
          </a:ln>
        </c:spPr>
        <c:crossAx val="287721968"/>
        <c:crossesAt val="1"/>
        <c:auto val="0"/>
        <c:lblOffset val="100"/>
        <c:baseTimeUnit val="months"/>
        <c:majorUnit val="1"/>
        <c:majorTimeUnit val="years"/>
        <c:minorUnit val="12"/>
        <c:minorTimeUnit val="months"/>
      </c:dateAx>
      <c:valAx>
        <c:axId val="287721968"/>
        <c:scaling>
          <c:orientation val="minMax"/>
          <c:max val="1.6"/>
          <c:min val="0.60000000000000009"/>
        </c:scaling>
        <c:delete val="0"/>
        <c:axPos val="l"/>
        <c:title>
          <c:tx>
            <c:rich>
              <a:bodyPr/>
              <a:lstStyle/>
              <a:p>
                <a:pPr>
                  <a:defRPr/>
                </a:pPr>
                <a:r>
                  <a:rPr lang="en-GB" dirty="0"/>
                  <a:t>Growth of £1</a:t>
                </a:r>
              </a:p>
            </c:rich>
          </c:tx>
          <c:layout>
            <c:manualLayout>
              <c:xMode val="edge"/>
              <c:yMode val="edge"/>
              <c:x val="9.2929087051415778E-3"/>
              <c:y val="0.14567705609824969"/>
            </c:manualLayout>
          </c:layout>
          <c:overlay val="0"/>
        </c:title>
        <c:numFmt formatCode="&quot;£&quot;#,##0.0" sourceLinked="0"/>
        <c:majorTickMark val="out"/>
        <c:minorTickMark val="none"/>
        <c:tickLblPos val="nextTo"/>
        <c:spPr>
          <a:ln>
            <a:solidFill>
              <a:srgbClr val="000000"/>
            </a:solidFill>
          </a:ln>
        </c:spPr>
        <c:crossAx val="287721576"/>
        <c:crosses val="autoZero"/>
        <c:crossBetween val="between"/>
      </c:valAx>
      <c:spPr>
        <a:noFill/>
        <a:ln>
          <a:noFill/>
        </a:ln>
      </c:spPr>
    </c:plotArea>
    <c:legend>
      <c:legendPos val="b"/>
      <c:layout>
        <c:manualLayout>
          <c:xMode val="edge"/>
          <c:yMode val="edge"/>
          <c:x val="0.14310623094503741"/>
          <c:y val="1.7743248760571581E-2"/>
          <c:w val="0.84155612839538474"/>
          <c:h val="0.22040275633672846"/>
        </c:manualLayout>
      </c:layout>
      <c:overlay val="0"/>
      <c:txPr>
        <a:bodyPr/>
        <a:lstStyle/>
        <a:p>
          <a:pPr>
            <a:defRPr sz="1200"/>
          </a:pPr>
          <a:endParaRPr lang="en-US"/>
        </a:p>
      </c:txPr>
    </c:legend>
    <c:plotVisOnly val="1"/>
    <c:dispBlanksAs val="gap"/>
    <c:showDLblsOverMax val="0"/>
  </c:chart>
  <c:spPr>
    <a:ln>
      <a:noFill/>
    </a:ln>
  </c:spPr>
  <c:txPr>
    <a:bodyPr/>
    <a:lstStyle/>
    <a:p>
      <a:pPr>
        <a:defRPr sz="1100">
          <a:solidFill>
            <a:sysClr val="windowText" lastClr="000000"/>
          </a:solidFill>
          <a:latin typeface="+mn-lt"/>
          <a:cs typeface="Times New Roman" pitchFamily="18"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67637533768646E-2"/>
          <c:y val="0"/>
          <c:w val="0.83383024285449292"/>
          <c:h val="1"/>
        </c:manualLayout>
      </c:layout>
      <c:doughnutChart>
        <c:varyColors val="1"/>
        <c:dLbls>
          <c:showLegendKey val="0"/>
          <c:showVal val="0"/>
          <c:showCatName val="0"/>
          <c:showSerName val="0"/>
          <c:showPercent val="0"/>
          <c:showBubbleSize val="0"/>
          <c:showLeaderLines val="0"/>
        </c:dLbls>
        <c:firstSliceAng val="360"/>
        <c:holeSize val="50"/>
      </c:doughnutChart>
    </c:plotArea>
    <c:plotVisOnly val="1"/>
    <c:dispBlanksAs val="gap"/>
    <c:showDLblsOverMax val="0"/>
  </c:chart>
  <c:txPr>
    <a:bodyPr/>
    <a:lstStyle/>
    <a:p>
      <a:pPr>
        <a:defRPr sz="11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5.4352980592472143E-2"/>
          <c:y val="1.2384939995326049E-3"/>
          <c:w val="0.87561065619530554"/>
          <c:h val="0.95426338672814082"/>
        </c:manualLayout>
      </c:layout>
      <c:doughnutChart>
        <c:varyColors val="1"/>
        <c:ser>
          <c:idx val="0"/>
          <c:order val="0"/>
          <c:tx>
            <c:strRef>
              <c:f>Sheet1!$B$1</c:f>
              <c:strCache>
                <c:ptCount val="1"/>
                <c:pt idx="0">
                  <c:v>Undiversified</c:v>
                </c:pt>
              </c:strCache>
            </c:strRef>
          </c:tx>
          <c:spPr>
            <a:solidFill>
              <a:schemeClr val="tx1">
                <a:lumMod val="50000"/>
                <a:lumOff val="50000"/>
              </a:schemeClr>
            </a:solidFill>
          </c:spPr>
          <c:dPt>
            <c:idx val="0"/>
            <c:bubble3D val="0"/>
            <c:spPr>
              <a:solidFill>
                <a:schemeClr val="accent1">
                  <a:lumMod val="75000"/>
                </a:schemeClr>
              </a:solidFill>
            </c:spPr>
            <c:extLst>
              <c:ext xmlns:c16="http://schemas.microsoft.com/office/drawing/2014/chart" uri="{C3380CC4-5D6E-409C-BE32-E72D297353CC}">
                <c16:uniqueId val="{00000001-C7C6-4103-AACD-DCDDC63B929A}"/>
              </c:ext>
            </c:extLst>
          </c:dPt>
          <c:dPt>
            <c:idx val="1"/>
            <c:bubble3D val="0"/>
            <c:spPr>
              <a:solidFill>
                <a:srgbClr val="002060"/>
              </a:solidFill>
            </c:spPr>
            <c:extLst>
              <c:ext xmlns:c16="http://schemas.microsoft.com/office/drawing/2014/chart" uri="{C3380CC4-5D6E-409C-BE32-E72D297353CC}">
                <c16:uniqueId val="{00000003-C7C6-4103-AACD-DCDDC63B929A}"/>
              </c:ext>
            </c:extLst>
          </c:dPt>
          <c:dPt>
            <c:idx val="2"/>
            <c:bubble3D val="0"/>
            <c:spPr>
              <a:solidFill>
                <a:srgbClr val="85BDFB"/>
              </a:solidFill>
            </c:spPr>
            <c:extLst>
              <c:ext xmlns:c16="http://schemas.microsoft.com/office/drawing/2014/chart" uri="{C3380CC4-5D6E-409C-BE32-E72D297353CC}">
                <c16:uniqueId val="{00000005-C7C6-4103-AACD-DCDDC63B929A}"/>
              </c:ext>
            </c:extLst>
          </c:dPt>
          <c:dPt>
            <c:idx val="3"/>
            <c:bubble3D val="0"/>
            <c:extLst>
              <c:ext xmlns:c16="http://schemas.microsoft.com/office/drawing/2014/chart" uri="{C3380CC4-5D6E-409C-BE32-E72D297353CC}">
                <c16:uniqueId val="{00000006-C7C6-4103-AACD-DCDDC63B929A}"/>
              </c:ext>
            </c:extLst>
          </c:dPt>
          <c:dPt>
            <c:idx val="4"/>
            <c:bubble3D val="0"/>
            <c:extLst>
              <c:ext xmlns:c16="http://schemas.microsoft.com/office/drawing/2014/chart" uri="{C3380CC4-5D6E-409C-BE32-E72D297353CC}">
                <c16:uniqueId val="{00000007-C7C6-4103-AACD-DCDDC63B929A}"/>
              </c:ext>
            </c:extLst>
          </c:dPt>
          <c:dPt>
            <c:idx val="5"/>
            <c:bubble3D val="0"/>
            <c:extLst>
              <c:ext xmlns:c16="http://schemas.microsoft.com/office/drawing/2014/chart" uri="{C3380CC4-5D6E-409C-BE32-E72D297353CC}">
                <c16:uniqueId val="{00000008-C7C6-4103-AACD-DCDDC63B929A}"/>
              </c:ext>
            </c:extLst>
          </c:dPt>
          <c:dPt>
            <c:idx val="6"/>
            <c:bubble3D val="0"/>
            <c:extLst>
              <c:ext xmlns:c16="http://schemas.microsoft.com/office/drawing/2014/chart" uri="{C3380CC4-5D6E-409C-BE32-E72D297353CC}">
                <c16:uniqueId val="{00000009-C7C6-4103-AACD-DCDDC63B929A}"/>
              </c:ext>
            </c:extLst>
          </c:dPt>
          <c:dPt>
            <c:idx val="7"/>
            <c:bubble3D val="0"/>
            <c:extLst>
              <c:ext xmlns:c16="http://schemas.microsoft.com/office/drawing/2014/chart" uri="{C3380CC4-5D6E-409C-BE32-E72D297353CC}">
                <c16:uniqueId val="{0000000A-C7C6-4103-AACD-DCDDC63B929A}"/>
              </c:ext>
            </c:extLst>
          </c:dPt>
          <c:dLbls>
            <c:dLbl>
              <c:idx val="2"/>
              <c:spPr/>
              <c:txPr>
                <a:bodyPr/>
                <a:lstStyle/>
                <a:p>
                  <a:pPr>
                    <a:defRPr>
                      <a:solidFill>
                        <a:srgbClr val="00206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7C6-4103-AACD-DCDDC63B929A}"/>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Global short-dated bonds (&gt;=AA) hedged to GBP</c:v>
                </c:pt>
                <c:pt idx="1">
                  <c:v>Index linked gilts (intermediate)</c:v>
                </c:pt>
                <c:pt idx="2">
                  <c:v>Global inflation linked (intermediate) hedged</c:v>
                </c:pt>
              </c:strCache>
            </c:strRef>
          </c:cat>
          <c:val>
            <c:numRef>
              <c:f>Sheet1!$B$2:$B$4</c:f>
              <c:numCache>
                <c:formatCode>0%</c:formatCode>
                <c:ptCount val="3"/>
                <c:pt idx="0">
                  <c:v>0.6</c:v>
                </c:pt>
                <c:pt idx="1">
                  <c:v>0.2</c:v>
                </c:pt>
                <c:pt idx="2">
                  <c:v>0.2</c:v>
                </c:pt>
              </c:numCache>
            </c:numRef>
          </c:val>
          <c:extLst>
            <c:ext xmlns:c16="http://schemas.microsoft.com/office/drawing/2014/chart" uri="{C3380CC4-5D6E-409C-BE32-E72D297353CC}">
              <c16:uniqueId val="{0000000B-C7C6-4103-AACD-DCDDC63B929A}"/>
            </c:ext>
          </c:extLst>
        </c:ser>
        <c:dLbls>
          <c:showLegendKey val="0"/>
          <c:showVal val="0"/>
          <c:showCatName val="0"/>
          <c:showSerName val="0"/>
          <c:showPercent val="0"/>
          <c:showBubbleSize val="0"/>
          <c:showLeaderLines val="1"/>
        </c:dLbls>
        <c:firstSliceAng val="360"/>
        <c:holeSize val="50"/>
      </c:doughnutChart>
    </c:plotArea>
    <c:plotVisOnly val="1"/>
    <c:dispBlanksAs val="gap"/>
    <c:showDLblsOverMax val="0"/>
  </c:chart>
  <c:txPr>
    <a:bodyPr/>
    <a:lstStyle/>
    <a:p>
      <a:pPr>
        <a:defRPr sz="1400">
          <a:solidFill>
            <a:schemeClr val="bg1"/>
          </a:solidFill>
          <a:latin typeface="+mj-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v>
                </c:pt>
              </c:strCache>
            </c:strRef>
          </c:tx>
          <c:marker>
            <c:symbol val="none"/>
          </c:marker>
          <c:cat>
            <c:numRef>
              <c:f>Sheet1!$A$2:$A$62</c:f>
              <c:numCache>
                <c:formatCode>mmm\-yy</c:formatCode>
                <c:ptCount val="61"/>
                <c:pt idx="0">
                  <c:v>39904</c:v>
                </c:pt>
                <c:pt idx="1">
                  <c:v>39934</c:v>
                </c:pt>
                <c:pt idx="2">
                  <c:v>39965</c:v>
                </c:pt>
                <c:pt idx="3">
                  <c:v>39995</c:v>
                </c:pt>
                <c:pt idx="4">
                  <c:v>40026</c:v>
                </c:pt>
                <c:pt idx="5">
                  <c:v>40057</c:v>
                </c:pt>
                <c:pt idx="6">
                  <c:v>40087</c:v>
                </c:pt>
                <c:pt idx="7">
                  <c:v>40118</c:v>
                </c:pt>
                <c:pt idx="8">
                  <c:v>40148</c:v>
                </c:pt>
                <c:pt idx="9">
                  <c:v>40179</c:v>
                </c:pt>
                <c:pt idx="10">
                  <c:v>40210</c:v>
                </c:pt>
                <c:pt idx="11">
                  <c:v>40238</c:v>
                </c:pt>
                <c:pt idx="12">
                  <c:v>40269</c:v>
                </c:pt>
                <c:pt idx="13">
                  <c:v>40299</c:v>
                </c:pt>
                <c:pt idx="14">
                  <c:v>40330</c:v>
                </c:pt>
                <c:pt idx="15">
                  <c:v>40360</c:v>
                </c:pt>
                <c:pt idx="16">
                  <c:v>40391</c:v>
                </c:pt>
                <c:pt idx="17">
                  <c:v>40422</c:v>
                </c:pt>
                <c:pt idx="18">
                  <c:v>40452</c:v>
                </c:pt>
                <c:pt idx="19">
                  <c:v>40483</c:v>
                </c:pt>
                <c:pt idx="20">
                  <c:v>40513</c:v>
                </c:pt>
                <c:pt idx="21">
                  <c:v>40544</c:v>
                </c:pt>
                <c:pt idx="22">
                  <c:v>40575</c:v>
                </c:pt>
                <c:pt idx="23">
                  <c:v>40603</c:v>
                </c:pt>
                <c:pt idx="24">
                  <c:v>40634</c:v>
                </c:pt>
                <c:pt idx="25">
                  <c:v>40664</c:v>
                </c:pt>
                <c:pt idx="26">
                  <c:v>40695</c:v>
                </c:pt>
                <c:pt idx="27">
                  <c:v>40725</c:v>
                </c:pt>
                <c:pt idx="28">
                  <c:v>40756</c:v>
                </c:pt>
                <c:pt idx="29">
                  <c:v>40787</c:v>
                </c:pt>
                <c:pt idx="30">
                  <c:v>40817</c:v>
                </c:pt>
                <c:pt idx="31">
                  <c:v>40848</c:v>
                </c:pt>
                <c:pt idx="32">
                  <c:v>40878</c:v>
                </c:pt>
                <c:pt idx="33">
                  <c:v>40909</c:v>
                </c:pt>
                <c:pt idx="34">
                  <c:v>40940</c:v>
                </c:pt>
                <c:pt idx="35">
                  <c:v>40969</c:v>
                </c:pt>
                <c:pt idx="36">
                  <c:v>41000</c:v>
                </c:pt>
                <c:pt idx="37">
                  <c:v>41030</c:v>
                </c:pt>
                <c:pt idx="38">
                  <c:v>41061</c:v>
                </c:pt>
                <c:pt idx="39">
                  <c:v>41091</c:v>
                </c:pt>
                <c:pt idx="40">
                  <c:v>41122</c:v>
                </c:pt>
                <c:pt idx="41">
                  <c:v>41153</c:v>
                </c:pt>
                <c:pt idx="42">
                  <c:v>41183</c:v>
                </c:pt>
                <c:pt idx="43">
                  <c:v>41214</c:v>
                </c:pt>
                <c:pt idx="44">
                  <c:v>41244</c:v>
                </c:pt>
                <c:pt idx="45">
                  <c:v>41275</c:v>
                </c:pt>
                <c:pt idx="46">
                  <c:v>41306</c:v>
                </c:pt>
                <c:pt idx="47">
                  <c:v>41334</c:v>
                </c:pt>
                <c:pt idx="48">
                  <c:v>41365</c:v>
                </c:pt>
                <c:pt idx="49">
                  <c:v>41395</c:v>
                </c:pt>
                <c:pt idx="50">
                  <c:v>41426</c:v>
                </c:pt>
                <c:pt idx="51">
                  <c:v>41456</c:v>
                </c:pt>
                <c:pt idx="52">
                  <c:v>41487</c:v>
                </c:pt>
                <c:pt idx="53">
                  <c:v>41518</c:v>
                </c:pt>
                <c:pt idx="54">
                  <c:v>41548</c:v>
                </c:pt>
                <c:pt idx="55">
                  <c:v>41579</c:v>
                </c:pt>
                <c:pt idx="56">
                  <c:v>41609</c:v>
                </c:pt>
                <c:pt idx="57">
                  <c:v>41640</c:v>
                </c:pt>
                <c:pt idx="58">
                  <c:v>41671</c:v>
                </c:pt>
                <c:pt idx="59">
                  <c:v>41699</c:v>
                </c:pt>
                <c:pt idx="60">
                  <c:v>41730</c:v>
                </c:pt>
              </c:numCache>
            </c:numRef>
          </c:cat>
          <c:val>
            <c:numRef>
              <c:f>Sheet1!$B$2:$B$62</c:f>
              <c:numCache>
                <c:formatCode>General</c:formatCode>
                <c:ptCount val="61"/>
                <c:pt idx="0">
                  <c:v>1</c:v>
                </c:pt>
                <c:pt idx="1">
                  <c:v>1.0661400000000001</c:v>
                </c:pt>
                <c:pt idx="2">
                  <c:v>1.03233</c:v>
                </c:pt>
                <c:pt idx="3">
                  <c:v>1.10999</c:v>
                </c:pt>
                <c:pt idx="4">
                  <c:v>1.1860200000000001</c:v>
                </c:pt>
                <c:pt idx="5">
                  <c:v>1.2857400000000001</c:v>
                </c:pt>
                <c:pt idx="6">
                  <c:v>1.2863500000000001</c:v>
                </c:pt>
                <c:pt idx="7">
                  <c:v>1.3146800000000001</c:v>
                </c:pt>
                <c:pt idx="8">
                  <c:v>1.3574999999999999</c:v>
                </c:pt>
                <c:pt idx="9">
                  <c:v>1.3603400000000001</c:v>
                </c:pt>
                <c:pt idx="10">
                  <c:v>1.39819</c:v>
                </c:pt>
                <c:pt idx="11">
                  <c:v>1.4868600000000001</c:v>
                </c:pt>
                <c:pt idx="12">
                  <c:v>1.4801800000000001</c:v>
                </c:pt>
                <c:pt idx="13">
                  <c:v>1.4055800000000001</c:v>
                </c:pt>
                <c:pt idx="14">
                  <c:v>1.3563700000000001</c:v>
                </c:pt>
                <c:pt idx="15">
                  <c:v>1.41754</c:v>
                </c:pt>
                <c:pt idx="16">
                  <c:v>1.4285699999999999</c:v>
                </c:pt>
                <c:pt idx="17">
                  <c:v>1.5112399999999999</c:v>
                </c:pt>
                <c:pt idx="18">
                  <c:v>1.5350900000000001</c:v>
                </c:pt>
                <c:pt idx="19">
                  <c:v>1.5249600000000001</c:v>
                </c:pt>
                <c:pt idx="20">
                  <c:v>1.6283399999999999</c:v>
                </c:pt>
                <c:pt idx="21">
                  <c:v>1.6164799999999999</c:v>
                </c:pt>
                <c:pt idx="22">
                  <c:v>1.6433199999999999</c:v>
                </c:pt>
                <c:pt idx="23">
                  <c:v>1.6882600000000001</c:v>
                </c:pt>
                <c:pt idx="24">
                  <c:v>1.68892</c:v>
                </c:pt>
                <c:pt idx="25">
                  <c:v>1.6691800000000001</c:v>
                </c:pt>
                <c:pt idx="26">
                  <c:v>1.67154</c:v>
                </c:pt>
                <c:pt idx="27">
                  <c:v>1.6558200000000001</c:v>
                </c:pt>
                <c:pt idx="28">
                  <c:v>1.55182</c:v>
                </c:pt>
                <c:pt idx="29">
                  <c:v>1.4332</c:v>
                </c:pt>
                <c:pt idx="30">
                  <c:v>1.55935</c:v>
                </c:pt>
                <c:pt idx="31">
                  <c:v>1.54305</c:v>
                </c:pt>
                <c:pt idx="32">
                  <c:v>1.5335700000000001</c:v>
                </c:pt>
                <c:pt idx="33">
                  <c:v>1.6210800000000001</c:v>
                </c:pt>
                <c:pt idx="34">
                  <c:v>1.6927700000000001</c:v>
                </c:pt>
                <c:pt idx="35">
                  <c:v>1.6555299999999999</c:v>
                </c:pt>
                <c:pt idx="36">
                  <c:v>1.62937</c:v>
                </c:pt>
                <c:pt idx="37">
                  <c:v>1.5405599999999999</c:v>
                </c:pt>
                <c:pt idx="38">
                  <c:v>1.58467</c:v>
                </c:pt>
                <c:pt idx="39">
                  <c:v>1.62873</c:v>
                </c:pt>
                <c:pt idx="40">
                  <c:v>1.6378900000000001</c:v>
                </c:pt>
                <c:pt idx="41">
                  <c:v>1.66629</c:v>
                </c:pt>
                <c:pt idx="42">
                  <c:v>1.66673</c:v>
                </c:pt>
                <c:pt idx="43">
                  <c:v>1.6883300000000001</c:v>
                </c:pt>
                <c:pt idx="44">
                  <c:v>1.71939</c:v>
                </c:pt>
                <c:pt idx="45">
                  <c:v>1.8127899999999999</c:v>
                </c:pt>
                <c:pt idx="46">
                  <c:v>1.8654599999999999</c:v>
                </c:pt>
                <c:pt idx="47">
                  <c:v>1.85791</c:v>
                </c:pt>
                <c:pt idx="48">
                  <c:v>1.84334</c:v>
                </c:pt>
                <c:pt idx="49">
                  <c:v>1.8371599999999999</c:v>
                </c:pt>
                <c:pt idx="50">
                  <c:v>1.7466699999999999</c:v>
                </c:pt>
                <c:pt idx="51">
                  <c:v>1.8286899999999999</c:v>
                </c:pt>
                <c:pt idx="52">
                  <c:v>1.7952600000000001</c:v>
                </c:pt>
                <c:pt idx="53">
                  <c:v>1.8249899999999999</c:v>
                </c:pt>
                <c:pt idx="54">
                  <c:v>1.8931</c:v>
                </c:pt>
                <c:pt idx="55">
                  <c:v>1.8357300000000001</c:v>
                </c:pt>
                <c:pt idx="56">
                  <c:v>1.84246</c:v>
                </c:pt>
                <c:pt idx="57">
                  <c:v>1.7946299999999999</c:v>
                </c:pt>
                <c:pt idx="58">
                  <c:v>1.8265400000000001</c:v>
                </c:pt>
                <c:pt idx="59">
                  <c:v>1.8164400000000001</c:v>
                </c:pt>
                <c:pt idx="60">
                  <c:v>1.79915</c:v>
                </c:pt>
              </c:numCache>
            </c:numRef>
          </c:val>
          <c:smooth val="0"/>
          <c:extLst>
            <c:ext xmlns:c16="http://schemas.microsoft.com/office/drawing/2014/chart" uri="{C3380CC4-5D6E-409C-BE32-E72D297353CC}">
              <c16:uniqueId val="{00000000-61B2-451A-81A6-4A7B5814C422}"/>
            </c:ext>
          </c:extLst>
        </c:ser>
        <c:ser>
          <c:idx val="1"/>
          <c:order val="1"/>
          <c:tx>
            <c:strRef>
              <c:f>Sheet1!$C$1</c:f>
              <c:strCache>
                <c:ptCount val="1"/>
                <c:pt idx="0">
                  <c:v>B</c:v>
                </c:pt>
              </c:strCache>
            </c:strRef>
          </c:tx>
          <c:marker>
            <c:symbol val="none"/>
          </c:marker>
          <c:cat>
            <c:numRef>
              <c:f>Sheet1!$A$2:$A$62</c:f>
              <c:numCache>
                <c:formatCode>mmm\-yy</c:formatCode>
                <c:ptCount val="61"/>
                <c:pt idx="0">
                  <c:v>39904</c:v>
                </c:pt>
                <c:pt idx="1">
                  <c:v>39934</c:v>
                </c:pt>
                <c:pt idx="2">
                  <c:v>39965</c:v>
                </c:pt>
                <c:pt idx="3">
                  <c:v>39995</c:v>
                </c:pt>
                <c:pt idx="4">
                  <c:v>40026</c:v>
                </c:pt>
                <c:pt idx="5">
                  <c:v>40057</c:v>
                </c:pt>
                <c:pt idx="6">
                  <c:v>40087</c:v>
                </c:pt>
                <c:pt idx="7">
                  <c:v>40118</c:v>
                </c:pt>
                <c:pt idx="8">
                  <c:v>40148</c:v>
                </c:pt>
                <c:pt idx="9">
                  <c:v>40179</c:v>
                </c:pt>
                <c:pt idx="10">
                  <c:v>40210</c:v>
                </c:pt>
                <c:pt idx="11">
                  <c:v>40238</c:v>
                </c:pt>
                <c:pt idx="12">
                  <c:v>40269</c:v>
                </c:pt>
                <c:pt idx="13">
                  <c:v>40299</c:v>
                </c:pt>
                <c:pt idx="14">
                  <c:v>40330</c:v>
                </c:pt>
                <c:pt idx="15">
                  <c:v>40360</c:v>
                </c:pt>
                <c:pt idx="16">
                  <c:v>40391</c:v>
                </c:pt>
                <c:pt idx="17">
                  <c:v>40422</c:v>
                </c:pt>
                <c:pt idx="18">
                  <c:v>40452</c:v>
                </c:pt>
                <c:pt idx="19">
                  <c:v>40483</c:v>
                </c:pt>
                <c:pt idx="20">
                  <c:v>40513</c:v>
                </c:pt>
                <c:pt idx="21">
                  <c:v>40544</c:v>
                </c:pt>
                <c:pt idx="22">
                  <c:v>40575</c:v>
                </c:pt>
                <c:pt idx="23">
                  <c:v>40603</c:v>
                </c:pt>
                <c:pt idx="24">
                  <c:v>40634</c:v>
                </c:pt>
                <c:pt idx="25">
                  <c:v>40664</c:v>
                </c:pt>
                <c:pt idx="26">
                  <c:v>40695</c:v>
                </c:pt>
                <c:pt idx="27">
                  <c:v>40725</c:v>
                </c:pt>
                <c:pt idx="28">
                  <c:v>40756</c:v>
                </c:pt>
                <c:pt idx="29">
                  <c:v>40787</c:v>
                </c:pt>
                <c:pt idx="30">
                  <c:v>40817</c:v>
                </c:pt>
                <c:pt idx="31">
                  <c:v>40848</c:v>
                </c:pt>
                <c:pt idx="32">
                  <c:v>40878</c:v>
                </c:pt>
                <c:pt idx="33">
                  <c:v>40909</c:v>
                </c:pt>
                <c:pt idx="34">
                  <c:v>40940</c:v>
                </c:pt>
                <c:pt idx="35">
                  <c:v>40969</c:v>
                </c:pt>
                <c:pt idx="36">
                  <c:v>41000</c:v>
                </c:pt>
                <c:pt idx="37">
                  <c:v>41030</c:v>
                </c:pt>
                <c:pt idx="38">
                  <c:v>41061</c:v>
                </c:pt>
                <c:pt idx="39">
                  <c:v>41091</c:v>
                </c:pt>
                <c:pt idx="40">
                  <c:v>41122</c:v>
                </c:pt>
                <c:pt idx="41">
                  <c:v>41153</c:v>
                </c:pt>
                <c:pt idx="42">
                  <c:v>41183</c:v>
                </c:pt>
                <c:pt idx="43">
                  <c:v>41214</c:v>
                </c:pt>
                <c:pt idx="44">
                  <c:v>41244</c:v>
                </c:pt>
                <c:pt idx="45">
                  <c:v>41275</c:v>
                </c:pt>
                <c:pt idx="46">
                  <c:v>41306</c:v>
                </c:pt>
                <c:pt idx="47">
                  <c:v>41334</c:v>
                </c:pt>
                <c:pt idx="48">
                  <c:v>41365</c:v>
                </c:pt>
                <c:pt idx="49">
                  <c:v>41395</c:v>
                </c:pt>
                <c:pt idx="50">
                  <c:v>41426</c:v>
                </c:pt>
                <c:pt idx="51">
                  <c:v>41456</c:v>
                </c:pt>
                <c:pt idx="52">
                  <c:v>41487</c:v>
                </c:pt>
                <c:pt idx="53">
                  <c:v>41518</c:v>
                </c:pt>
                <c:pt idx="54">
                  <c:v>41548</c:v>
                </c:pt>
                <c:pt idx="55">
                  <c:v>41579</c:v>
                </c:pt>
                <c:pt idx="56">
                  <c:v>41609</c:v>
                </c:pt>
                <c:pt idx="57">
                  <c:v>41640</c:v>
                </c:pt>
                <c:pt idx="58">
                  <c:v>41671</c:v>
                </c:pt>
                <c:pt idx="59">
                  <c:v>41699</c:v>
                </c:pt>
                <c:pt idx="60">
                  <c:v>41730</c:v>
                </c:pt>
              </c:numCache>
            </c:numRef>
          </c:cat>
          <c:val>
            <c:numRef>
              <c:f>Sheet1!$C$2:$C$62</c:f>
              <c:numCache>
                <c:formatCode>General</c:formatCode>
                <c:ptCount val="61"/>
                <c:pt idx="0">
                  <c:v>1</c:v>
                </c:pt>
                <c:pt idx="1">
                  <c:v>1.0144</c:v>
                </c:pt>
                <c:pt idx="2">
                  <c:v>1.00261</c:v>
                </c:pt>
                <c:pt idx="3">
                  <c:v>1.05515</c:v>
                </c:pt>
                <c:pt idx="4">
                  <c:v>1.1136999999999999</c:v>
                </c:pt>
                <c:pt idx="5">
                  <c:v>1.1708499999999999</c:v>
                </c:pt>
                <c:pt idx="6">
                  <c:v>1.13629</c:v>
                </c:pt>
                <c:pt idx="7">
                  <c:v>1.16303</c:v>
                </c:pt>
                <c:pt idx="8">
                  <c:v>1.1933499999999999</c:v>
                </c:pt>
                <c:pt idx="9">
                  <c:v>1.18167</c:v>
                </c:pt>
                <c:pt idx="10">
                  <c:v>1.22889</c:v>
                </c:pt>
                <c:pt idx="11">
                  <c:v>1.2891300000000001</c:v>
                </c:pt>
                <c:pt idx="12">
                  <c:v>1.3023100000000001</c:v>
                </c:pt>
                <c:pt idx="13">
                  <c:v>1.2645599999999999</c:v>
                </c:pt>
                <c:pt idx="14">
                  <c:v>1.2221</c:v>
                </c:pt>
                <c:pt idx="15">
                  <c:v>1.2514400000000001</c:v>
                </c:pt>
                <c:pt idx="16">
                  <c:v>1.25031</c:v>
                </c:pt>
                <c:pt idx="17">
                  <c:v>1.30755</c:v>
                </c:pt>
                <c:pt idx="18">
                  <c:v>1.32446</c:v>
                </c:pt>
                <c:pt idx="19">
                  <c:v>1.3270900000000001</c:v>
                </c:pt>
                <c:pt idx="20">
                  <c:v>1.3880600000000001</c:v>
                </c:pt>
                <c:pt idx="21">
                  <c:v>1.37727</c:v>
                </c:pt>
                <c:pt idx="22">
                  <c:v>1.3900699999999999</c:v>
                </c:pt>
                <c:pt idx="23">
                  <c:v>1.40527</c:v>
                </c:pt>
                <c:pt idx="24">
                  <c:v>1.41238</c:v>
                </c:pt>
                <c:pt idx="25">
                  <c:v>1.4136599999999999</c:v>
                </c:pt>
                <c:pt idx="26">
                  <c:v>1.4170100000000001</c:v>
                </c:pt>
                <c:pt idx="27">
                  <c:v>1.39819</c:v>
                </c:pt>
                <c:pt idx="28">
                  <c:v>1.34457</c:v>
                </c:pt>
                <c:pt idx="29">
                  <c:v>1.2930600000000001</c:v>
                </c:pt>
                <c:pt idx="30">
                  <c:v>1.3495699999999999</c:v>
                </c:pt>
                <c:pt idx="31">
                  <c:v>1.3366400000000001</c:v>
                </c:pt>
                <c:pt idx="32">
                  <c:v>1.3502000000000001</c:v>
                </c:pt>
                <c:pt idx="33">
                  <c:v>1.4022300000000001</c:v>
                </c:pt>
                <c:pt idx="34">
                  <c:v>1.4352499999999999</c:v>
                </c:pt>
                <c:pt idx="35">
                  <c:v>1.4352</c:v>
                </c:pt>
                <c:pt idx="36">
                  <c:v>1.41242</c:v>
                </c:pt>
                <c:pt idx="37">
                  <c:v>1.3802700000000001</c:v>
                </c:pt>
                <c:pt idx="38">
                  <c:v>1.4021300000000001</c:v>
                </c:pt>
                <c:pt idx="39">
                  <c:v>1.41438</c:v>
                </c:pt>
                <c:pt idx="40">
                  <c:v>1.42563</c:v>
                </c:pt>
                <c:pt idx="41">
                  <c:v>1.4388000000000001</c:v>
                </c:pt>
                <c:pt idx="42">
                  <c:v>1.43852</c:v>
                </c:pt>
                <c:pt idx="43">
                  <c:v>1.4601500000000001</c:v>
                </c:pt>
                <c:pt idx="44">
                  <c:v>1.47881</c:v>
                </c:pt>
                <c:pt idx="45">
                  <c:v>1.54531</c:v>
                </c:pt>
                <c:pt idx="46">
                  <c:v>1.59619</c:v>
                </c:pt>
                <c:pt idx="47">
                  <c:v>1.6165</c:v>
                </c:pt>
                <c:pt idx="48">
                  <c:v>1.6214</c:v>
                </c:pt>
                <c:pt idx="49">
                  <c:v>1.63022</c:v>
                </c:pt>
                <c:pt idx="50">
                  <c:v>1.58161</c:v>
                </c:pt>
                <c:pt idx="51">
                  <c:v>1.6359300000000001</c:v>
                </c:pt>
                <c:pt idx="52">
                  <c:v>1.5903400000000001</c:v>
                </c:pt>
                <c:pt idx="53">
                  <c:v>1.6082399999999999</c:v>
                </c:pt>
                <c:pt idx="54">
                  <c:v>1.6640299999999999</c:v>
                </c:pt>
                <c:pt idx="55">
                  <c:v>1.6501699999999999</c:v>
                </c:pt>
                <c:pt idx="56">
                  <c:v>1.6473500000000001</c:v>
                </c:pt>
                <c:pt idx="57">
                  <c:v>1.6335500000000001</c:v>
                </c:pt>
                <c:pt idx="58">
                  <c:v>1.6637999999999999</c:v>
                </c:pt>
                <c:pt idx="59">
                  <c:v>1.6738999999999999</c:v>
                </c:pt>
                <c:pt idx="60">
                  <c:v>1.6727700000000001</c:v>
                </c:pt>
              </c:numCache>
            </c:numRef>
          </c:val>
          <c:smooth val="0"/>
          <c:extLst>
            <c:ext xmlns:c16="http://schemas.microsoft.com/office/drawing/2014/chart" uri="{C3380CC4-5D6E-409C-BE32-E72D297353CC}">
              <c16:uniqueId val="{00000001-61B2-451A-81A6-4A7B5814C422}"/>
            </c:ext>
          </c:extLst>
        </c:ser>
        <c:dLbls>
          <c:showLegendKey val="0"/>
          <c:showVal val="0"/>
          <c:showCatName val="0"/>
          <c:showSerName val="0"/>
          <c:showPercent val="0"/>
          <c:showBubbleSize val="0"/>
        </c:dLbls>
        <c:smooth val="0"/>
        <c:axId val="325591200"/>
        <c:axId val="329227912"/>
      </c:lineChart>
      <c:dateAx>
        <c:axId val="325591200"/>
        <c:scaling>
          <c:orientation val="minMax"/>
        </c:scaling>
        <c:delete val="0"/>
        <c:axPos val="b"/>
        <c:numFmt formatCode="mmm\-yy" sourceLinked="1"/>
        <c:majorTickMark val="out"/>
        <c:minorTickMark val="none"/>
        <c:tickLblPos val="low"/>
        <c:txPr>
          <a:bodyPr/>
          <a:lstStyle/>
          <a:p>
            <a:pPr>
              <a:defRPr sz="1050"/>
            </a:pPr>
            <a:endParaRPr lang="en-US"/>
          </a:p>
        </c:txPr>
        <c:crossAx val="329227912"/>
        <c:crossesAt val="1"/>
        <c:auto val="1"/>
        <c:lblOffset val="100"/>
        <c:baseTimeUnit val="months"/>
      </c:dateAx>
      <c:valAx>
        <c:axId val="329227912"/>
        <c:scaling>
          <c:orientation val="minMax"/>
          <c:max val="2.5"/>
          <c:min val="0.5"/>
        </c:scaling>
        <c:delete val="0"/>
        <c:axPos val="l"/>
        <c:majorGridlines>
          <c:spPr>
            <a:ln>
              <a:prstDash val="dash"/>
            </a:ln>
          </c:spPr>
        </c:majorGridlines>
        <c:numFmt formatCode="&quot;£&quot;#,##0.00" sourceLinked="0"/>
        <c:majorTickMark val="out"/>
        <c:minorTickMark val="none"/>
        <c:tickLblPos val="nextTo"/>
        <c:txPr>
          <a:bodyPr/>
          <a:lstStyle/>
          <a:p>
            <a:pPr>
              <a:defRPr sz="1100"/>
            </a:pPr>
            <a:endParaRPr lang="en-US"/>
          </a:p>
        </c:txPr>
        <c:crossAx val="325591200"/>
        <c:crosses val="autoZero"/>
        <c:crossBetween val="between"/>
        <c:majorUnit val="0.5"/>
      </c:valAx>
    </c:plotArea>
    <c:legend>
      <c:legendPos val="r"/>
      <c:layout>
        <c:manualLayout>
          <c:xMode val="edge"/>
          <c:yMode val="edge"/>
          <c:x val="0.20191181696305985"/>
          <c:y val="5.7015009842519684E-2"/>
          <c:w val="0.12211834326694772"/>
          <c:h val="0.14324360236220474"/>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4618345017499"/>
          <c:y val="9.6444883201953893E-2"/>
          <c:w val="0.46860679074572897"/>
          <c:h val="0.79918701071709397"/>
        </c:manualLayout>
      </c:layout>
      <c:radarChart>
        <c:radarStyle val="marker"/>
        <c:varyColors val="0"/>
        <c:ser>
          <c:idx val="0"/>
          <c:order val="0"/>
          <c:tx>
            <c:strRef>
              <c:f>Sheet1!$B$1</c:f>
              <c:strCache>
                <c:ptCount val="1"/>
                <c:pt idx="0">
                  <c:v>Your structure</c:v>
                </c:pt>
              </c:strCache>
            </c:strRef>
          </c:tx>
          <c:spPr>
            <a:ln w="50800">
              <a:noFill/>
            </a:ln>
          </c:spPr>
          <c:marker>
            <c:symbol val="none"/>
          </c:marker>
          <c:cat>
            <c:strRef>
              <c:f>Sheet1!$A$2:$A$13</c:f>
              <c:strCache>
                <c:ptCount val="12"/>
                <c:pt idx="0">
                  <c:v>The right growth/defensive split</c:v>
                </c:pt>
                <c:pt idx="1">
                  <c:v>Growth - diversified (securities)</c:v>
                </c:pt>
                <c:pt idx="2">
                  <c:v>Growth - diversified (markets)</c:v>
                </c:pt>
                <c:pt idx="3">
                  <c:v>Growth - diversified (asset classes)</c:v>
                </c:pt>
                <c:pt idx="4">
                  <c:v>Growth - small, value style tilts</c:v>
                </c:pt>
                <c:pt idx="5">
                  <c:v>Defensive - high quality (AA)</c:v>
                </c:pt>
                <c:pt idx="6">
                  <c:v>Defensive - short duration</c:v>
                </c:pt>
                <c:pt idx="7">
                  <c:v>Defensive - currency hedged</c:v>
                </c:pt>
                <c:pt idx="8">
                  <c:v>Low costs</c:v>
                </c:pt>
                <c:pt idx="9">
                  <c:v>Low turnover</c:v>
                </c:pt>
                <c:pt idx="10">
                  <c:v>On menu products</c:v>
                </c:pt>
                <c:pt idx="11">
                  <c:v>OVERALL</c:v>
                </c:pt>
              </c:strCache>
            </c:strRef>
          </c:cat>
          <c:val>
            <c:numRef>
              <c:f>Sheet1!$B$2:$B$13</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val>
          <c:extLst>
            <c:ext xmlns:c16="http://schemas.microsoft.com/office/drawing/2014/chart" uri="{C3380CC4-5D6E-409C-BE32-E72D297353CC}">
              <c16:uniqueId val="{00000000-79F8-4F4F-9491-653D2C6C4B3B}"/>
            </c:ext>
          </c:extLst>
        </c:ser>
        <c:dLbls>
          <c:showLegendKey val="0"/>
          <c:showVal val="0"/>
          <c:showCatName val="0"/>
          <c:showSerName val="0"/>
          <c:showPercent val="0"/>
          <c:showBubbleSize val="0"/>
        </c:dLbls>
        <c:axId val="329229480"/>
        <c:axId val="329229872"/>
      </c:radarChart>
      <c:catAx>
        <c:axId val="329229480"/>
        <c:scaling>
          <c:orientation val="minMax"/>
        </c:scaling>
        <c:delete val="0"/>
        <c:axPos val="b"/>
        <c:majorGridlines/>
        <c:numFmt formatCode="General" sourceLinked="1"/>
        <c:majorTickMark val="out"/>
        <c:minorTickMark val="none"/>
        <c:tickLblPos val="nextTo"/>
        <c:txPr>
          <a:bodyPr/>
          <a:lstStyle/>
          <a:p>
            <a:pPr>
              <a:defRPr sz="1200"/>
            </a:pPr>
            <a:endParaRPr lang="en-US"/>
          </a:p>
        </c:txPr>
        <c:crossAx val="329229872"/>
        <c:crosses val="autoZero"/>
        <c:auto val="1"/>
        <c:lblAlgn val="ctr"/>
        <c:lblOffset val="100"/>
        <c:noMultiLvlLbl val="0"/>
      </c:catAx>
      <c:valAx>
        <c:axId val="329229872"/>
        <c:scaling>
          <c:orientation val="minMax"/>
          <c:max val="5"/>
          <c:min val="0"/>
        </c:scaling>
        <c:delete val="0"/>
        <c:axPos val="l"/>
        <c:majorGridlines/>
        <c:numFmt formatCode="General" sourceLinked="1"/>
        <c:majorTickMark val="cross"/>
        <c:minorTickMark val="none"/>
        <c:tickLblPos val="none"/>
        <c:crossAx val="329229480"/>
        <c:crosses val="autoZero"/>
        <c:crossBetween val="between"/>
        <c:majorUnit val="1"/>
      </c:valAx>
    </c:plotArea>
    <c:plotVisOnly val="1"/>
    <c:dispBlanksAs val="gap"/>
    <c:showDLblsOverMax val="0"/>
  </c:chart>
  <c:spPr>
    <a:noFill/>
    <a:ln>
      <a:noFill/>
    </a:ln>
  </c:spPr>
  <c:txPr>
    <a:bodyPr/>
    <a:lstStyle/>
    <a:p>
      <a:pPr>
        <a:defRPr sz="900">
          <a:latin typeface="+mj-l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sz="1400" b="1" dirty="0"/>
              <a:t>Every year markets fall from some intra-year high</a:t>
            </a:r>
          </a:p>
        </c:rich>
      </c:tx>
      <c:layout>
        <c:manualLayout>
          <c:xMode val="edge"/>
          <c:yMode val="edge"/>
          <c:x val="0.30156169505736746"/>
          <c:y val="2.8855300708170359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5.9574238968402582E-2"/>
          <c:y val="8.6784695063946732E-2"/>
          <c:w val="0.92503899060810169"/>
          <c:h val="0.7914021773596871"/>
        </c:manualLayout>
      </c:layout>
      <c:barChart>
        <c:barDir val="col"/>
        <c:grouping val="clustered"/>
        <c:varyColors val="0"/>
        <c:ser>
          <c:idx val="1"/>
          <c:order val="1"/>
          <c:tx>
            <c:strRef>
              <c:f>Sheet1!$C$1</c:f>
              <c:strCache>
                <c:ptCount val="1"/>
                <c:pt idx="0">
                  <c:v>Calendar year return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20">
                  <c:v>Period*:</c:v>
                </c:pt>
              </c:strCache>
            </c:strRef>
          </c:cat>
          <c:val>
            <c:numRef>
              <c:f>Sheet1!$C$2:$C$22</c:f>
              <c:numCache>
                <c:formatCode>0.0%</c:formatCode>
                <c:ptCount val="21"/>
                <c:pt idx="0">
                  <c:v>0.30528151133886799</c:v>
                </c:pt>
                <c:pt idx="1">
                  <c:v>-7.4344658704831895E-2</c:v>
                </c:pt>
                <c:pt idx="2">
                  <c:v>-0.139972973589471</c:v>
                </c:pt>
                <c:pt idx="3">
                  <c:v>-0.270598779257749</c:v>
                </c:pt>
                <c:pt idx="4">
                  <c:v>0.204938299158027</c:v>
                </c:pt>
                <c:pt idx="5">
                  <c:v>7.4467110918171708E-2</c:v>
                </c:pt>
                <c:pt idx="6">
                  <c:v>0.23951819634834698</c:v>
                </c:pt>
                <c:pt idx="7">
                  <c:v>6.0970789527897001E-2</c:v>
                </c:pt>
                <c:pt idx="8">
                  <c:v>9.7856138040904289E-2</c:v>
                </c:pt>
                <c:pt idx="9">
                  <c:v>-0.19967488422844099</c:v>
                </c:pt>
                <c:pt idx="10">
                  <c:v>0.19860893228904503</c:v>
                </c:pt>
                <c:pt idx="11">
                  <c:v>0.16210337202745201</c:v>
                </c:pt>
                <c:pt idx="12">
                  <c:v>-6.65782118676706E-2</c:v>
                </c:pt>
                <c:pt idx="13">
                  <c:v>0.110290006402884</c:v>
                </c:pt>
                <c:pt idx="14">
                  <c:v>0.20520166709687898</c:v>
                </c:pt>
                <c:pt idx="15">
                  <c:v>0.10640094890604</c:v>
                </c:pt>
                <c:pt idx="16">
                  <c:v>3.2902524881106496E-2</c:v>
                </c:pt>
                <c:pt idx="17">
                  <c:v>0.286622832947661</c:v>
                </c:pt>
                <c:pt idx="18">
                  <c:v>0.13239871347724499</c:v>
                </c:pt>
                <c:pt idx="20">
                  <c:v>6.4591525842093711E-2</c:v>
                </c:pt>
              </c:numCache>
            </c:numRef>
          </c:val>
          <c:extLst>
            <c:ext xmlns:c16="http://schemas.microsoft.com/office/drawing/2014/chart" uri="{C3380CC4-5D6E-409C-BE32-E72D297353CC}">
              <c16:uniqueId val="{00000000-2C84-49E3-A749-CD47A1197F40}"/>
            </c:ext>
          </c:extLst>
        </c:ser>
        <c:dLbls>
          <c:showLegendKey val="0"/>
          <c:showVal val="0"/>
          <c:showCatName val="0"/>
          <c:showSerName val="0"/>
          <c:showPercent val="0"/>
          <c:showBubbleSize val="0"/>
        </c:dLbls>
        <c:gapWidth val="150"/>
        <c:axId val="2046241712"/>
        <c:axId val="2054558832"/>
      </c:barChart>
      <c:lineChart>
        <c:grouping val="standard"/>
        <c:varyColors val="0"/>
        <c:ser>
          <c:idx val="0"/>
          <c:order val="0"/>
          <c:tx>
            <c:strRef>
              <c:f>Sheet1!$B$1</c:f>
              <c:strCache>
                <c:ptCount val="1"/>
                <c:pt idx="0">
                  <c:v>Biggest intra-year fall</c:v>
                </c:pt>
              </c:strCache>
            </c:strRef>
          </c:tx>
          <c:spPr>
            <a:ln w="28575" cap="rnd">
              <a:noFill/>
              <a:round/>
            </a:ln>
            <a:effectLst/>
          </c:spPr>
          <c:marker>
            <c:symbol val="circle"/>
            <c:size val="5"/>
            <c:spPr>
              <a:solidFill>
                <a:srgbClr val="FF0000"/>
              </a:solidFill>
              <a:ln w="9525">
                <a:solidFill>
                  <a:srgbClr val="FF0000"/>
                </a:solidFill>
              </a:ln>
              <a:effectLst/>
            </c:spPr>
          </c:marker>
          <c:dLbls>
            <c:dLbl>
              <c:idx val="4"/>
              <c:layout>
                <c:manualLayout>
                  <c:x val="-4.0560288397685232E-2"/>
                  <c:y val="6.9518507257165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84-49E3-A749-CD47A1197F40}"/>
                </c:ext>
              </c:extLst>
            </c:dLbl>
            <c:dLbl>
              <c:idx val="11"/>
              <c:layout>
                <c:manualLayout>
                  <c:x val="-4.0560288397685232E-2"/>
                  <c:y val="6.5079980847933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84-49E3-A749-CD47A1197F4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20">
                  <c:v>Period*:</c:v>
                </c:pt>
              </c:strCache>
            </c:strRef>
          </c:cat>
          <c:val>
            <c:numRef>
              <c:f>Sheet1!$B$2:$B$22</c:f>
              <c:numCache>
                <c:formatCode>0.0%</c:formatCode>
                <c:ptCount val="21"/>
                <c:pt idx="0">
                  <c:v>-8.914939999999999E-2</c:v>
                </c:pt>
                <c:pt idx="1">
                  <c:v>-0.18315989999999999</c:v>
                </c:pt>
                <c:pt idx="2">
                  <c:v>-0.30546399999999996</c:v>
                </c:pt>
                <c:pt idx="3">
                  <c:v>-0.36372979999999999</c:v>
                </c:pt>
                <c:pt idx="4">
                  <c:v>-0.142041</c:v>
                </c:pt>
                <c:pt idx="5">
                  <c:v>-9.5722500000000002E-2</c:v>
                </c:pt>
                <c:pt idx="6">
                  <c:v>-6.2018299999999998E-2</c:v>
                </c:pt>
                <c:pt idx="7">
                  <c:v>-0.1291252</c:v>
                </c:pt>
                <c:pt idx="8">
                  <c:v>-9.0450199999999994E-2</c:v>
                </c:pt>
                <c:pt idx="9">
                  <c:v>-0.3600237</c:v>
                </c:pt>
                <c:pt idx="10">
                  <c:v>-0.23131859999999999</c:v>
                </c:pt>
                <c:pt idx="11">
                  <c:v>-0.13875479999999998</c:v>
                </c:pt>
                <c:pt idx="12">
                  <c:v>-0.19177730000000001</c:v>
                </c:pt>
                <c:pt idx="13">
                  <c:v>-0.1112805</c:v>
                </c:pt>
                <c:pt idx="14">
                  <c:v>-0.10304919999999999</c:v>
                </c:pt>
                <c:pt idx="15">
                  <c:v>-8.0401399999999998E-2</c:v>
                </c:pt>
                <c:pt idx="16">
                  <c:v>-0.1762368</c:v>
                </c:pt>
                <c:pt idx="17">
                  <c:v>-9.5395199999999999E-2</c:v>
                </c:pt>
                <c:pt idx="18">
                  <c:v>-5.1368700000000003E-2</c:v>
                </c:pt>
              </c:numCache>
            </c:numRef>
          </c:val>
          <c:smooth val="0"/>
          <c:extLst>
            <c:ext xmlns:c16="http://schemas.microsoft.com/office/drawing/2014/chart" uri="{C3380CC4-5D6E-409C-BE32-E72D297353CC}">
              <c16:uniqueId val="{00000003-2C84-49E3-A749-CD47A1197F40}"/>
            </c:ext>
          </c:extLst>
        </c:ser>
        <c:ser>
          <c:idx val="2"/>
          <c:order val="2"/>
          <c:tx>
            <c:strRef>
              <c:f>Sheet1!$D$1</c:f>
              <c:strCache>
                <c:ptCount val="1"/>
                <c:pt idx="0">
                  <c:v>Market correction</c:v>
                </c:pt>
              </c:strCache>
            </c:strRef>
          </c:tx>
          <c:spPr>
            <a:ln w="19050" cap="rnd">
              <a:solidFill>
                <a:srgbClr val="FFC000"/>
              </a:solidFill>
              <a:prstDash val="dash"/>
              <a:round/>
            </a:ln>
            <a:effectLst/>
          </c:spPr>
          <c:marker>
            <c:symbol val="none"/>
          </c:marker>
          <c:cat>
            <c:strRef>
              <c:f>Sheet1!$A$2:$A$22</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20">
                  <c:v>Period*:</c:v>
                </c:pt>
              </c:strCache>
            </c:strRef>
          </c:cat>
          <c:val>
            <c:numRef>
              <c:f>Sheet1!$D$2:$D$22</c:f>
              <c:numCache>
                <c:formatCode>0%</c:formatCode>
                <c:ptCount val="21"/>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numCache>
            </c:numRef>
          </c:val>
          <c:smooth val="0"/>
          <c:extLst>
            <c:ext xmlns:c16="http://schemas.microsoft.com/office/drawing/2014/chart" uri="{C3380CC4-5D6E-409C-BE32-E72D297353CC}">
              <c16:uniqueId val="{00000004-2C84-49E3-A749-CD47A1197F40}"/>
            </c:ext>
          </c:extLst>
        </c:ser>
        <c:ser>
          <c:idx val="3"/>
          <c:order val="3"/>
          <c:tx>
            <c:strRef>
              <c:f>Sheet1!$E$1</c:f>
              <c:strCache>
                <c:ptCount val="1"/>
                <c:pt idx="0">
                  <c:v>Bear market</c:v>
                </c:pt>
              </c:strCache>
            </c:strRef>
          </c:tx>
          <c:spPr>
            <a:ln w="19050" cap="rnd">
              <a:solidFill>
                <a:srgbClr val="FF0000"/>
              </a:solidFill>
              <a:prstDash val="dash"/>
              <a:round/>
            </a:ln>
            <a:effectLst/>
          </c:spPr>
          <c:marker>
            <c:symbol val="none"/>
          </c:marker>
          <c:cat>
            <c:strRef>
              <c:f>Sheet1!$A$2:$A$22</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20">
                  <c:v>Period*:</c:v>
                </c:pt>
              </c:strCache>
            </c:strRef>
          </c:cat>
          <c:val>
            <c:numRef>
              <c:f>Sheet1!$E$2:$E$22</c:f>
              <c:numCache>
                <c:formatCode>0%</c:formatCode>
                <c:ptCount val="21"/>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numCache>
            </c:numRef>
          </c:val>
          <c:smooth val="0"/>
          <c:extLst>
            <c:ext xmlns:c16="http://schemas.microsoft.com/office/drawing/2014/chart" uri="{C3380CC4-5D6E-409C-BE32-E72D297353CC}">
              <c16:uniqueId val="{00000005-2C84-49E3-A749-CD47A1197F40}"/>
            </c:ext>
          </c:extLst>
        </c:ser>
        <c:dLbls>
          <c:showLegendKey val="0"/>
          <c:showVal val="0"/>
          <c:showCatName val="0"/>
          <c:showSerName val="0"/>
          <c:showPercent val="0"/>
          <c:showBubbleSize val="0"/>
        </c:dLbls>
        <c:marker val="1"/>
        <c:smooth val="0"/>
        <c:axId val="2046241712"/>
        <c:axId val="2054558832"/>
      </c:lineChart>
      <c:catAx>
        <c:axId val="2046241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2054558832"/>
        <c:crosses val="autoZero"/>
        <c:auto val="1"/>
        <c:lblAlgn val="ctr"/>
        <c:lblOffset val="100"/>
        <c:noMultiLvlLbl val="0"/>
      </c:catAx>
      <c:valAx>
        <c:axId val="2054558832"/>
        <c:scaling>
          <c:orientation val="minMax"/>
          <c:max val="0.5"/>
          <c:min val="-0.5"/>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2046241712"/>
        <c:crosses val="autoZero"/>
        <c:crossBetween val="between"/>
      </c:valAx>
      <c:spPr>
        <a:noFill/>
        <a:ln>
          <a:noFill/>
        </a:ln>
        <a:effectLst/>
      </c:spPr>
    </c:plotArea>
    <c:legend>
      <c:legendPos val="b"/>
      <c:layout>
        <c:manualLayout>
          <c:xMode val="edge"/>
          <c:yMode val="edge"/>
          <c:x val="3.3244191394066563E-2"/>
          <c:y val="8.9835944580418631E-2"/>
          <c:w val="0.94016222369794156"/>
          <c:h val="4.801985485516669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066411379246015"/>
          <c:y val="5.4468927952463483E-2"/>
          <c:w val="0.87415561838105482"/>
          <c:h val="0.81336106816803888"/>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Pt>
            <c:idx val="8"/>
            <c:invertIfNegative val="0"/>
            <c:bubble3D val="0"/>
            <c:spPr>
              <a:solidFill>
                <a:srgbClr val="0070C0"/>
              </a:solidFill>
              <a:ln>
                <a:noFill/>
              </a:ln>
              <a:effectLst/>
            </c:spPr>
            <c:extLst>
              <c:ext xmlns:c16="http://schemas.microsoft.com/office/drawing/2014/chart" uri="{C3380CC4-5D6E-409C-BE32-E72D297353CC}">
                <c16:uniqueId val="{00000001-688D-4425-9A9E-B9DF2A140349}"/>
              </c:ext>
            </c:extLst>
          </c:dPt>
          <c:dPt>
            <c:idx val="9"/>
            <c:invertIfNegative val="0"/>
            <c:bubble3D val="0"/>
            <c:spPr>
              <a:solidFill>
                <a:srgbClr val="0070C0"/>
              </a:solidFill>
              <a:ln>
                <a:noFill/>
              </a:ln>
              <a:effectLst/>
            </c:spPr>
            <c:extLst>
              <c:ext xmlns:c16="http://schemas.microsoft.com/office/drawing/2014/chart" uri="{C3380CC4-5D6E-409C-BE32-E72D297353CC}">
                <c16:uniqueId val="{00000003-688D-4425-9A9E-B9DF2A140349}"/>
              </c:ext>
            </c:extLst>
          </c:dPt>
          <c:dPt>
            <c:idx val="10"/>
            <c:invertIfNegative val="0"/>
            <c:bubble3D val="0"/>
            <c:spPr>
              <a:solidFill>
                <a:srgbClr val="0070C0"/>
              </a:solidFill>
              <a:ln>
                <a:noFill/>
              </a:ln>
              <a:effectLst/>
            </c:spPr>
            <c:extLst>
              <c:ext xmlns:c16="http://schemas.microsoft.com/office/drawing/2014/chart" uri="{C3380CC4-5D6E-409C-BE32-E72D297353CC}">
                <c16:uniqueId val="{00000005-688D-4425-9A9E-B9DF2A140349}"/>
              </c:ext>
            </c:extLst>
          </c:dPt>
          <c:dPt>
            <c:idx val="11"/>
            <c:invertIfNegative val="0"/>
            <c:bubble3D val="0"/>
            <c:spPr>
              <a:solidFill>
                <a:srgbClr val="0070C0"/>
              </a:solidFill>
              <a:ln>
                <a:noFill/>
              </a:ln>
              <a:effectLst/>
            </c:spPr>
            <c:extLst>
              <c:ext xmlns:c16="http://schemas.microsoft.com/office/drawing/2014/chart" uri="{C3380CC4-5D6E-409C-BE32-E72D297353CC}">
                <c16:uniqueId val="{00000007-688D-4425-9A9E-B9DF2A140349}"/>
              </c:ext>
            </c:extLst>
          </c:dPt>
          <c:dPt>
            <c:idx val="12"/>
            <c:invertIfNegative val="0"/>
            <c:bubble3D val="0"/>
            <c:spPr>
              <a:solidFill>
                <a:srgbClr val="0070C0"/>
              </a:solidFill>
              <a:ln>
                <a:noFill/>
              </a:ln>
              <a:effectLst/>
            </c:spPr>
            <c:extLst>
              <c:ext xmlns:c16="http://schemas.microsoft.com/office/drawing/2014/chart" uri="{C3380CC4-5D6E-409C-BE32-E72D297353CC}">
                <c16:uniqueId val="{00000009-688D-4425-9A9E-B9DF2A140349}"/>
              </c:ext>
            </c:extLst>
          </c:dPt>
          <c:dPt>
            <c:idx val="13"/>
            <c:invertIfNegative val="0"/>
            <c:bubble3D val="0"/>
            <c:spPr>
              <a:solidFill>
                <a:srgbClr val="0070C0"/>
              </a:solidFill>
              <a:ln>
                <a:noFill/>
              </a:ln>
              <a:effectLst/>
            </c:spPr>
            <c:extLst>
              <c:ext xmlns:c16="http://schemas.microsoft.com/office/drawing/2014/chart" uri="{C3380CC4-5D6E-409C-BE32-E72D297353CC}">
                <c16:uniqueId val="{0000000B-688D-4425-9A9E-B9DF2A140349}"/>
              </c:ext>
            </c:extLst>
          </c:dPt>
          <c:dPt>
            <c:idx val="14"/>
            <c:invertIfNegative val="0"/>
            <c:bubble3D val="0"/>
            <c:spPr>
              <a:solidFill>
                <a:srgbClr val="7030A0"/>
              </a:solidFill>
              <a:ln>
                <a:noFill/>
              </a:ln>
              <a:effectLst/>
            </c:spPr>
            <c:extLst>
              <c:ext xmlns:c16="http://schemas.microsoft.com/office/drawing/2014/chart" uri="{C3380CC4-5D6E-409C-BE32-E72D297353CC}">
                <c16:uniqueId val="{0000000D-688D-4425-9A9E-B9DF2A14034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All US equity</c:v>
                </c:pt>
                <c:pt idx="1">
                  <c:v>US large equity</c:v>
                </c:pt>
                <c:pt idx="2">
                  <c:v>US large value equity</c:v>
                </c:pt>
                <c:pt idx="3">
                  <c:v>US small cap equity</c:v>
                </c:pt>
                <c:pt idx="4">
                  <c:v>US small value equity</c:v>
                </c:pt>
                <c:pt idx="5">
                  <c:v>Int’l equity</c:v>
                </c:pt>
                <c:pt idx="6">
                  <c:v>Emerging market eq.</c:v>
                </c:pt>
                <c:pt idx="7">
                  <c:v>US REIT</c:v>
                </c:pt>
                <c:pt idx="8">
                  <c:v>US Govt. long bond</c:v>
                </c:pt>
                <c:pt idx="9">
                  <c:v>US Govt. short bond</c:v>
                </c:pt>
                <c:pt idx="10">
                  <c:v>Investment grade long</c:v>
                </c:pt>
                <c:pt idx="11">
                  <c:v>Investment grade short</c:v>
                </c:pt>
                <c:pt idx="12">
                  <c:v>High yield bonds</c:v>
                </c:pt>
                <c:pt idx="13">
                  <c:v>Global bond</c:v>
                </c:pt>
                <c:pt idx="14">
                  <c:v>Private equity</c:v>
                </c:pt>
              </c:strCache>
            </c:strRef>
          </c:cat>
          <c:val>
            <c:numRef>
              <c:f>Sheet1!$B$2:$B$16</c:f>
              <c:numCache>
                <c:formatCode>0.00%</c:formatCode>
                <c:ptCount val="15"/>
                <c:pt idx="0">
                  <c:v>2.1399999999999999E-2</c:v>
                </c:pt>
                <c:pt idx="1">
                  <c:v>1.49E-2</c:v>
                </c:pt>
                <c:pt idx="2">
                  <c:v>1.4999999999999999E-2</c:v>
                </c:pt>
                <c:pt idx="3">
                  <c:v>1.49E-2</c:v>
                </c:pt>
                <c:pt idx="4">
                  <c:v>1.6500000000000001E-2</c:v>
                </c:pt>
                <c:pt idx="5">
                  <c:v>2.1299999999999999E-2</c:v>
                </c:pt>
                <c:pt idx="6">
                  <c:v>2.3E-2</c:v>
                </c:pt>
                <c:pt idx="7">
                  <c:v>1.9599999999999999E-2</c:v>
                </c:pt>
                <c:pt idx="8">
                  <c:v>1.34E-2</c:v>
                </c:pt>
                <c:pt idx="9">
                  <c:v>4.4000000000000003E-3</c:v>
                </c:pt>
                <c:pt idx="10">
                  <c:v>1.1900000000000001E-2</c:v>
                </c:pt>
                <c:pt idx="11">
                  <c:v>8.8999999999999999E-3</c:v>
                </c:pt>
                <c:pt idx="12">
                  <c:v>8.0999999999999996E-3</c:v>
                </c:pt>
                <c:pt idx="13">
                  <c:v>1.6500000000000001E-2</c:v>
                </c:pt>
                <c:pt idx="14" formatCode="0%">
                  <c:v>0.14000000000000001</c:v>
                </c:pt>
              </c:numCache>
            </c:numRef>
          </c:val>
          <c:extLst>
            <c:ext xmlns:c16="http://schemas.microsoft.com/office/drawing/2014/chart" uri="{C3380CC4-5D6E-409C-BE32-E72D297353CC}">
              <c16:uniqueId val="{0000000E-688D-4425-9A9E-B9DF2A140349}"/>
            </c:ext>
          </c:extLst>
        </c:ser>
        <c:dLbls>
          <c:showLegendKey val="0"/>
          <c:showVal val="0"/>
          <c:showCatName val="0"/>
          <c:showSerName val="0"/>
          <c:showPercent val="0"/>
          <c:showBubbleSize val="0"/>
        </c:dLbls>
        <c:gapWidth val="150"/>
        <c:axId val="237594464"/>
        <c:axId val="237594856"/>
      </c:barChart>
      <c:catAx>
        <c:axId val="237594464"/>
        <c:scaling>
          <c:orientation val="minMax"/>
        </c:scaling>
        <c:delete val="0"/>
        <c:axPos val="l"/>
        <c:numFmt formatCode="General" sourceLinked="0"/>
        <c:majorTickMark val="out"/>
        <c:minorTickMark val="none"/>
        <c:tickLblPos val="nextTo"/>
        <c:crossAx val="237594856"/>
        <c:crosses val="autoZero"/>
        <c:auto val="1"/>
        <c:lblAlgn val="ctr"/>
        <c:lblOffset val="100"/>
        <c:noMultiLvlLbl val="0"/>
      </c:catAx>
      <c:valAx>
        <c:axId val="237594856"/>
        <c:scaling>
          <c:orientation val="minMax"/>
        </c:scaling>
        <c:delete val="0"/>
        <c:axPos val="b"/>
        <c:majorGridlines>
          <c:spPr>
            <a:ln w="3175">
              <a:prstDash val="dash"/>
            </a:ln>
          </c:spPr>
        </c:majorGridlines>
        <c:title>
          <c:tx>
            <c:rich>
              <a:bodyPr/>
              <a:lstStyle/>
              <a:p>
                <a:pPr>
                  <a:defRPr/>
                </a:pPr>
                <a:r>
                  <a:rPr lang="en-GB"/>
                  <a:t>Dispersion of returns</a:t>
                </a:r>
              </a:p>
            </c:rich>
          </c:tx>
          <c:layout>
            <c:manualLayout>
              <c:xMode val="edge"/>
              <c:yMode val="edge"/>
              <c:x val="0.53107473961313956"/>
              <c:y val="0.93254079808481483"/>
            </c:manualLayout>
          </c:layout>
          <c:overlay val="0"/>
        </c:title>
        <c:numFmt formatCode="0.0%" sourceLinked="0"/>
        <c:majorTickMark val="out"/>
        <c:minorTickMark val="none"/>
        <c:tickLblPos val="nextTo"/>
        <c:crossAx val="237594464"/>
        <c:crosses val="autoZero"/>
        <c:crossBetween val="between"/>
      </c:valAx>
    </c:plotArea>
    <c:plotVisOnly val="1"/>
    <c:dispBlanksAs val="gap"/>
    <c:showDLblsOverMax val="0"/>
  </c:chart>
  <c:spPr>
    <a:ln>
      <a:noFill/>
    </a:ln>
  </c:spPr>
  <c:txPr>
    <a:bodyPr/>
    <a:lstStyle/>
    <a:p>
      <a:pPr>
        <a:defRPr sz="1200">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43588632767072E-2"/>
          <c:y val="2.948073390778207E-2"/>
          <c:w val="0.89542773926045116"/>
          <c:h val="0.76644681602369014"/>
        </c:manualLayout>
      </c:layout>
      <c:lineChart>
        <c:grouping val="standard"/>
        <c:varyColors val="0"/>
        <c:ser>
          <c:idx val="0"/>
          <c:order val="0"/>
          <c:spPr>
            <a:ln w="19050" cap="rnd">
              <a:noFill/>
              <a:round/>
            </a:ln>
            <a:effectLst/>
          </c:spPr>
          <c:marker>
            <c:symbol val="circle"/>
            <c:size val="5"/>
            <c:spPr>
              <a:solidFill>
                <a:srgbClr val="FF6600"/>
              </a:solidFill>
              <a:ln w="9525">
                <a:noFill/>
              </a:ln>
              <a:effectLst/>
            </c:spPr>
          </c:marker>
          <c:cat>
            <c:strRef>
              <c:f>Sheet1!$G$2:$G$101</c:f>
              <c:strCache>
                <c:ptCount val="100"/>
                <c:pt idx="0">
                  <c:v>HSBC Holdings PLC</c:v>
                </c:pt>
                <c:pt idx="1">
                  <c:v>Royal Dutch Shell PLC Class A</c:v>
                </c:pt>
                <c:pt idx="2">
                  <c:v>British American Tobacco PLC</c:v>
                </c:pt>
                <c:pt idx="3">
                  <c:v>BP PLC</c:v>
                </c:pt>
                <c:pt idx="4">
                  <c:v>Royal Dutch Shell PLC B</c:v>
                </c:pt>
                <c:pt idx="5">
                  <c:v>GlaxoSmithKline PLC</c:v>
                </c:pt>
                <c:pt idx="6">
                  <c:v>AstraZeneca PLC</c:v>
                </c:pt>
                <c:pt idx="7">
                  <c:v>Diageo PLC</c:v>
                </c:pt>
                <c:pt idx="8">
                  <c:v>Vodafone Group PLC</c:v>
                </c:pt>
                <c:pt idx="9">
                  <c:v>Lloyds Banking Group PLC</c:v>
                </c:pt>
                <c:pt idx="10">
                  <c:v>Prudential PLC</c:v>
                </c:pt>
                <c:pt idx="11">
                  <c:v>Glencore PLC</c:v>
                </c:pt>
                <c:pt idx="12">
                  <c:v>Rio Tinto PLC</c:v>
                </c:pt>
                <c:pt idx="13">
                  <c:v>Unilever PLC</c:v>
                </c:pt>
                <c:pt idx="14">
                  <c:v>Reckitt Benckiser Group PLC</c:v>
                </c:pt>
                <c:pt idx="15">
                  <c:v>Barclays PLC</c:v>
                </c:pt>
                <c:pt idx="16">
                  <c:v>BHP Billiton PLC</c:v>
                </c:pt>
                <c:pt idx="17">
                  <c:v>Shire PLC</c:v>
                </c:pt>
                <c:pt idx="18">
                  <c:v>Imperial Brands PLC</c:v>
                </c:pt>
                <c:pt idx="19">
                  <c:v>National Grid PLC</c:v>
                </c:pt>
                <c:pt idx="20">
                  <c:v>Compass Group PLC</c:v>
                </c:pt>
                <c:pt idx="21">
                  <c:v>CRH PLC</c:v>
                </c:pt>
                <c:pt idx="22">
                  <c:v>Standard Chartered PLC</c:v>
                </c:pt>
                <c:pt idx="23">
                  <c:v>BT Group PLC</c:v>
                </c:pt>
                <c:pt idx="24">
                  <c:v>Aviva PLC</c:v>
                </c:pt>
                <c:pt idx="25">
                  <c:v>BAE Systems PLC</c:v>
                </c:pt>
                <c:pt idx="26">
                  <c:v>Tesco PLC</c:v>
                </c:pt>
                <c:pt idx="27">
                  <c:v>Anglo American PLC</c:v>
                </c:pt>
                <c:pt idx="28">
                  <c:v>RELX PLC</c:v>
                </c:pt>
                <c:pt idx="29">
                  <c:v>Legal &amp; General Group PLC</c:v>
                </c:pt>
                <c:pt idx="30">
                  <c:v>WPP PLC</c:v>
                </c:pt>
                <c:pt idx="31">
                  <c:v>Experian PLC</c:v>
                </c:pt>
                <c:pt idx="32">
                  <c:v>Rolls-Royce Holdings PLC</c:v>
                </c:pt>
                <c:pt idx="33">
                  <c:v>Ferguson PLC</c:v>
                </c:pt>
                <c:pt idx="34">
                  <c:v>SSE PLC</c:v>
                </c:pt>
                <c:pt idx="35">
                  <c:v>London Stock Exchange Group PLC</c:v>
                </c:pt>
                <c:pt idx="36">
                  <c:v>Standard Life Aberdeen PLC</c:v>
                </c:pt>
                <c:pt idx="37">
                  <c:v>Smith &amp; Nephew PLC</c:v>
                </c:pt>
                <c:pt idx="38">
                  <c:v>Old Mutual PLC</c:v>
                </c:pt>
                <c:pt idx="39">
                  <c:v>Sky PLC</c:v>
                </c:pt>
                <c:pt idx="40">
                  <c:v>Ashtead Group PLC</c:v>
                </c:pt>
                <c:pt idx="41">
                  <c:v>International Consolidated Airlines Group SA</c:v>
                </c:pt>
                <c:pt idx="42">
                  <c:v>Associated British Foods PLC</c:v>
                </c:pt>
                <c:pt idx="43">
                  <c:v>Royal Bank of Scotland Group (The) PLC</c:v>
                </c:pt>
                <c:pt idx="44">
                  <c:v>Micro Focus International PLC</c:v>
                </c:pt>
                <c:pt idx="45">
                  <c:v>InterContinental Hotels Group PLC</c:v>
                </c:pt>
                <c:pt idx="46">
                  <c:v>Carnival PLC</c:v>
                </c:pt>
                <c:pt idx="47">
                  <c:v>3i Ord</c:v>
                </c:pt>
                <c:pt idx="48">
                  <c:v>Intertek Group PLC</c:v>
                </c:pt>
                <c:pt idx="49">
                  <c:v>Sage Group (The) PLC</c:v>
                </c:pt>
                <c:pt idx="50">
                  <c:v>Persimmon PLC</c:v>
                </c:pt>
                <c:pt idx="51">
                  <c:v>Kingfisher PLC</c:v>
                </c:pt>
                <c:pt idx="52">
                  <c:v>Centrica PLC</c:v>
                </c:pt>
                <c:pt idx="53">
                  <c:v>GKN PLC</c:v>
                </c:pt>
                <c:pt idx="54">
                  <c:v>Next PLC</c:v>
                </c:pt>
                <c:pt idx="55">
                  <c:v>Whitbread PLC</c:v>
                </c:pt>
                <c:pt idx="56">
                  <c:v>Land Securities Group PLC</c:v>
                </c:pt>
                <c:pt idx="57">
                  <c:v>Mondi PLC</c:v>
                </c:pt>
                <c:pt idx="58">
                  <c:v>TUI AG</c:v>
                </c:pt>
                <c:pt idx="59">
                  <c:v>Bunzl PLC</c:v>
                </c:pt>
                <c:pt idx="60">
                  <c:v>Paddy Power Betfair PLC</c:v>
                </c:pt>
                <c:pt idx="61">
                  <c:v>Burberry Group PLC</c:v>
                </c:pt>
                <c:pt idx="62">
                  <c:v>British Land Co PLC</c:v>
                </c:pt>
                <c:pt idx="63">
                  <c:v>Randgold Resources Ltd</c:v>
                </c:pt>
                <c:pt idx="64">
                  <c:v>DCC PLC</c:v>
                </c:pt>
                <c:pt idx="65">
                  <c:v>Scottish Mortgage Ord</c:v>
                </c:pt>
                <c:pt idx="66">
                  <c:v>Smiths Group PLC</c:v>
                </c:pt>
                <c:pt idx="67">
                  <c:v>Johnson Matthey PLC</c:v>
                </c:pt>
                <c:pt idx="68">
                  <c:v>RSA Insurance Group PLC</c:v>
                </c:pt>
                <c:pt idx="69">
                  <c:v>ITV PLC</c:v>
                </c:pt>
                <c:pt idx="70">
                  <c:v>St James's Place PLC</c:v>
                </c:pt>
                <c:pt idx="71">
                  <c:v>Taylor Wimpey PLC</c:v>
                </c:pt>
                <c:pt idx="72">
                  <c:v>Smurfit Kappa Group PLC</c:v>
                </c:pt>
                <c:pt idx="73">
                  <c:v>Barratt Developments PLC</c:v>
                </c:pt>
                <c:pt idx="74">
                  <c:v>Segro PLC</c:v>
                </c:pt>
                <c:pt idx="75">
                  <c:v>Informa PLC</c:v>
                </c:pt>
                <c:pt idx="76">
                  <c:v>Croda International PLC</c:v>
                </c:pt>
                <c:pt idx="77">
                  <c:v>Pearson PLC</c:v>
                </c:pt>
                <c:pt idx="78">
                  <c:v>Rentokil Initial PLC</c:v>
                </c:pt>
                <c:pt idx="79">
                  <c:v>Direct Line Insurance Group PLC</c:v>
                </c:pt>
                <c:pt idx="80">
                  <c:v>United Utilities Group PLC</c:v>
                </c:pt>
                <c:pt idx="81">
                  <c:v>Smith (DS) PLC</c:v>
                </c:pt>
                <c:pt idx="82">
                  <c:v>Berkeley Group Holdings (The) PLC</c:v>
                </c:pt>
                <c:pt idx="83">
                  <c:v>Hargreaves Lansdown PLC</c:v>
                </c:pt>
                <c:pt idx="84">
                  <c:v>Marks &amp; Spencer Group PLC</c:v>
                </c:pt>
                <c:pt idx="85">
                  <c:v>Halma PLC</c:v>
                </c:pt>
                <c:pt idx="86">
                  <c:v>Morrison (Wm) Supermarkets PLC</c:v>
                </c:pt>
                <c:pt idx="87">
                  <c:v>Coca-Cola HBC AG</c:v>
                </c:pt>
                <c:pt idx="88">
                  <c:v>Just Eat PLC</c:v>
                </c:pt>
                <c:pt idx="89">
                  <c:v>Severn Trent PLC</c:v>
                </c:pt>
                <c:pt idx="90">
                  <c:v>G4S PLC</c:v>
                </c:pt>
                <c:pt idx="91">
                  <c:v>Schroders PLC</c:v>
                </c:pt>
                <c:pt idx="92">
                  <c:v>easyJet PLC</c:v>
                </c:pt>
                <c:pt idx="93">
                  <c:v>Sainsbury (J) PLC</c:v>
                </c:pt>
                <c:pt idx="94">
                  <c:v>Admiral Group PLC</c:v>
                </c:pt>
                <c:pt idx="95">
                  <c:v>Antofagasta PLC</c:v>
                </c:pt>
                <c:pt idx="96">
                  <c:v>NMC Health PLC</c:v>
                </c:pt>
                <c:pt idx="97">
                  <c:v>Fresnillo PLC</c:v>
                </c:pt>
                <c:pt idx="98">
                  <c:v>Mediclinic International PLC</c:v>
                </c:pt>
                <c:pt idx="99">
                  <c:v>EVRAZ PLC</c:v>
                </c:pt>
              </c:strCache>
            </c:strRef>
          </c:cat>
          <c:val>
            <c:numRef>
              <c:f>Sheet1!$H$2:$H$101</c:f>
              <c:numCache>
                <c:formatCode>#,##0.00</c:formatCode>
                <c:ptCount val="100"/>
                <c:pt idx="0">
                  <c:v>0.2360236</c:v>
                </c:pt>
                <c:pt idx="1">
                  <c:v>0.1825794</c:v>
                </c:pt>
                <c:pt idx="2">
                  <c:v>0.13357279999999999</c:v>
                </c:pt>
                <c:pt idx="3">
                  <c:v>9.5438599999999998E-2</c:v>
                </c:pt>
                <c:pt idx="4">
                  <c:v>0.13734789999999999</c:v>
                </c:pt>
                <c:pt idx="5">
                  <c:v>-0.10783810000000001</c:v>
                </c:pt>
                <c:pt idx="6">
                  <c:v>0.21089759999999999</c:v>
                </c:pt>
                <c:pt idx="7">
                  <c:v>0.32527040000000002</c:v>
                </c:pt>
                <c:pt idx="8">
                  <c:v>0.2471854</c:v>
                </c:pt>
                <c:pt idx="9">
                  <c:v>0.1438297</c:v>
                </c:pt>
                <c:pt idx="10">
                  <c:v>0.20152210000000001</c:v>
                </c:pt>
                <c:pt idx="11">
                  <c:v>0.43034320000000004</c:v>
                </c:pt>
                <c:pt idx="12">
                  <c:v>0.3154748</c:v>
                </c:pt>
                <c:pt idx="13">
                  <c:v>0.29194559999999997</c:v>
                </c:pt>
                <c:pt idx="14">
                  <c:v>2.6831299999999999E-2</c:v>
                </c:pt>
                <c:pt idx="15">
                  <c:v>-7.8674099999999997E-2</c:v>
                </c:pt>
                <c:pt idx="16">
                  <c:v>0.2227954</c:v>
                </c:pt>
                <c:pt idx="17">
                  <c:v>-0.16303380000000001</c:v>
                </c:pt>
                <c:pt idx="18">
                  <c:v>-6.1435000000000003E-2</c:v>
                </c:pt>
                <c:pt idx="19">
                  <c:v>-4.8206300000000007E-2</c:v>
                </c:pt>
                <c:pt idx="20">
                  <c:v>8.6016800000000004E-2</c:v>
                </c:pt>
                <c:pt idx="21">
                  <c:v>-4.2196400000000002E-2</c:v>
                </c:pt>
                <c:pt idx="22">
                  <c:v>0.17555759999999998</c:v>
                </c:pt>
                <c:pt idx="23">
                  <c:v>-0.21942540000000002</c:v>
                </c:pt>
                <c:pt idx="24">
                  <c:v>9.185539999999999E-2</c:v>
                </c:pt>
                <c:pt idx="25">
                  <c:v>3.0819999999999997E-3</c:v>
                </c:pt>
                <c:pt idx="26">
                  <c:v>1.7053100000000002E-2</c:v>
                </c:pt>
                <c:pt idx="27">
                  <c:v>0.38596550000000002</c:v>
                </c:pt>
                <c:pt idx="28">
                  <c:v>0.22828999999999999</c:v>
                </c:pt>
                <c:pt idx="29">
                  <c:v>0.16854060000000001</c:v>
                </c:pt>
                <c:pt idx="30">
                  <c:v>-0.23240269999999999</c:v>
                </c:pt>
                <c:pt idx="31">
                  <c:v>5.35635E-2</c:v>
                </c:pt>
                <c:pt idx="32">
                  <c:v>0.27414269999999996</c:v>
                </c:pt>
                <c:pt idx="33">
                  <c:v>9.7256499999999996E-2</c:v>
                </c:pt>
                <c:pt idx="34">
                  <c:v>-9.4590800000000003E-2</c:v>
                </c:pt>
                <c:pt idx="35">
                  <c:v>0.3185076</c:v>
                </c:pt>
                <c:pt idx="36">
                  <c:v>0.2367398</c:v>
                </c:pt>
                <c:pt idx="37">
                  <c:v>7.4596300000000004E-2</c:v>
                </c:pt>
                <c:pt idx="38">
                  <c:v>0.15592449999999999</c:v>
                </c:pt>
                <c:pt idx="39">
                  <c:v>2.1190699999999996E-2</c:v>
                </c:pt>
                <c:pt idx="40">
                  <c:v>0.28278219999999998</c:v>
                </c:pt>
                <c:pt idx="41">
                  <c:v>0.53023589999999998</c:v>
                </c:pt>
                <c:pt idx="42">
                  <c:v>4.1938099999999999E-2</c:v>
                </c:pt>
                <c:pt idx="43">
                  <c:v>0.2377561</c:v>
                </c:pt>
                <c:pt idx="44">
                  <c:v>0.18980730000000001</c:v>
                </c:pt>
                <c:pt idx="45">
                  <c:v>0.28869230000000001</c:v>
                </c:pt>
                <c:pt idx="46">
                  <c:v>0.21634</c:v>
                </c:pt>
                <c:pt idx="47">
                  <c:v>0.31206519999999999</c:v>
                </c:pt>
                <c:pt idx="48">
                  <c:v>0.51358110000000001</c:v>
                </c:pt>
                <c:pt idx="49">
                  <c:v>0.24558949999999999</c:v>
                </c:pt>
                <c:pt idx="50">
                  <c:v>0.6358201</c:v>
                </c:pt>
                <c:pt idx="51">
                  <c:v>-4.3086000000000001E-3</c:v>
                </c:pt>
                <c:pt idx="52">
                  <c:v>-0.37555470000000002</c:v>
                </c:pt>
                <c:pt idx="53">
                  <c:v>-1.14255E-2</c:v>
                </c:pt>
                <c:pt idx="54">
                  <c:v>-2.5611600000000002E-2</c:v>
                </c:pt>
                <c:pt idx="55">
                  <c:v>8.51489E-2</c:v>
                </c:pt>
                <c:pt idx="56">
                  <c:v>-7.7138200000000004E-2</c:v>
                </c:pt>
                <c:pt idx="57">
                  <c:v>0.1878358</c:v>
                </c:pt>
                <c:pt idx="58">
                  <c:v>0.3853259</c:v>
                </c:pt>
                <c:pt idx="59">
                  <c:v>5.9130000000000001E-4</c:v>
                </c:pt>
                <c:pt idx="60">
                  <c:v>3.0184600000000002E-2</c:v>
                </c:pt>
                <c:pt idx="61">
                  <c:v>0.22567209999999999</c:v>
                </c:pt>
                <c:pt idx="62">
                  <c:v>0.15287240000000002</c:v>
                </c:pt>
                <c:pt idx="63">
                  <c:v>0.1677024</c:v>
                </c:pt>
                <c:pt idx="64">
                  <c:v>0.2531042</c:v>
                </c:pt>
                <c:pt idx="65">
                  <c:v>0.39872599999999997</c:v>
                </c:pt>
                <c:pt idx="66">
                  <c:v>8.1553400000000012E-2</c:v>
                </c:pt>
                <c:pt idx="67">
                  <c:v>-8.6923E-3</c:v>
                </c:pt>
                <c:pt idx="68">
                  <c:v>0.1108063</c:v>
                </c:pt>
                <c:pt idx="69">
                  <c:v>-0.14826349999999999</c:v>
                </c:pt>
                <c:pt idx="70">
                  <c:v>0.24972519999999998</c:v>
                </c:pt>
                <c:pt idx="71">
                  <c:v>0.44397520000000001</c:v>
                </c:pt>
                <c:pt idx="72">
                  <c:v>0.38996890000000001</c:v>
                </c:pt>
                <c:pt idx="73">
                  <c:v>0.49096580000000001</c:v>
                </c:pt>
                <c:pt idx="74">
                  <c:v>0.38691369999999997</c:v>
                </c:pt>
                <c:pt idx="75">
                  <c:v>9.3571200000000007E-2</c:v>
                </c:pt>
                <c:pt idx="76">
                  <c:v>0.41198749999999995</c:v>
                </c:pt>
                <c:pt idx="77">
                  <c:v>-4.5097999999999999E-2</c:v>
                </c:pt>
                <c:pt idx="78">
                  <c:v>0.45052280000000006</c:v>
                </c:pt>
                <c:pt idx="79">
                  <c:v>8.1391600000000008E-2</c:v>
                </c:pt>
                <c:pt idx="80">
                  <c:v>-3.74098E-2</c:v>
                </c:pt>
                <c:pt idx="81">
                  <c:v>0.3089654</c:v>
                </c:pt>
                <c:pt idx="82">
                  <c:v>0.5597877</c:v>
                </c:pt>
                <c:pt idx="83">
                  <c:v>0.51561299999999999</c:v>
                </c:pt>
                <c:pt idx="84">
                  <c:v>-5.1268300000000003E-2</c:v>
                </c:pt>
                <c:pt idx="85">
                  <c:v>0.4210161</c:v>
                </c:pt>
                <c:pt idx="86">
                  <c:v>-2.5000599999999998E-2</c:v>
                </c:pt>
                <c:pt idx="87">
                  <c:v>0.39072740000000006</c:v>
                </c:pt>
                <c:pt idx="88">
                  <c:v>0.33847470000000002</c:v>
                </c:pt>
                <c:pt idx="89">
                  <c:v>9.1851999999999993E-3</c:v>
                </c:pt>
                <c:pt idx="90">
                  <c:v>0.1724337</c:v>
                </c:pt>
                <c:pt idx="91">
                  <c:v>0.20945730000000001</c:v>
                </c:pt>
                <c:pt idx="92">
                  <c:v>0.54241499999999998</c:v>
                </c:pt>
                <c:pt idx="93">
                  <c:v>5.8472000000000003E-3</c:v>
                </c:pt>
                <c:pt idx="94">
                  <c:v>0.1577057</c:v>
                </c:pt>
                <c:pt idx="95">
                  <c:v>0.52158119999999997</c:v>
                </c:pt>
                <c:pt idx="96">
                  <c:v>0.87798190000000009</c:v>
                </c:pt>
                <c:pt idx="97">
                  <c:v>0.1901369</c:v>
                </c:pt>
                <c:pt idx="98">
                  <c:v>-0.1478826</c:v>
                </c:pt>
                <c:pt idx="99">
                  <c:v>0.63930030000000004</c:v>
                </c:pt>
              </c:numCache>
            </c:numRef>
          </c:val>
          <c:smooth val="0"/>
          <c:extLst>
            <c:ext xmlns:c16="http://schemas.microsoft.com/office/drawing/2014/chart" uri="{C3380CC4-5D6E-409C-BE32-E72D297353CC}">
              <c16:uniqueId val="{00000000-EBC5-4C2B-B01E-9225B356AD11}"/>
            </c:ext>
          </c:extLst>
        </c:ser>
        <c:ser>
          <c:idx val="1"/>
          <c:order val="1"/>
          <c:tx>
            <c:v>Average</c:v>
          </c:tx>
          <c:spPr>
            <a:ln w="19050" cap="rnd">
              <a:solidFill>
                <a:srgbClr val="7030A0"/>
              </a:solidFill>
              <a:prstDash val="dash"/>
              <a:round/>
            </a:ln>
            <a:effectLst/>
          </c:spPr>
          <c:marker>
            <c:symbol val="none"/>
          </c:marker>
          <c:val>
            <c:numRef>
              <c:f>Sheet1!$I$2:$I$101</c:f>
              <c:numCache>
                <c:formatCode>#,##0.00</c:formatCode>
                <c:ptCount val="100"/>
                <c:pt idx="0">
                  <c:v>0.11949609999999999</c:v>
                </c:pt>
                <c:pt idx="1">
                  <c:v>0.11949609999999999</c:v>
                </c:pt>
                <c:pt idx="2">
                  <c:v>0.11949609999999999</c:v>
                </c:pt>
                <c:pt idx="3">
                  <c:v>0.11949609999999999</c:v>
                </c:pt>
                <c:pt idx="4">
                  <c:v>0.11949609999999999</c:v>
                </c:pt>
                <c:pt idx="5">
                  <c:v>0.11949609999999999</c:v>
                </c:pt>
                <c:pt idx="6">
                  <c:v>0.11949609999999999</c:v>
                </c:pt>
                <c:pt idx="7">
                  <c:v>0.11949609999999999</c:v>
                </c:pt>
                <c:pt idx="8">
                  <c:v>0.11949609999999999</c:v>
                </c:pt>
                <c:pt idx="9">
                  <c:v>0.11949609999999999</c:v>
                </c:pt>
                <c:pt idx="10">
                  <c:v>0.11949609999999999</c:v>
                </c:pt>
                <c:pt idx="11">
                  <c:v>0.11949609999999999</c:v>
                </c:pt>
                <c:pt idx="12">
                  <c:v>0.11949609999999999</c:v>
                </c:pt>
                <c:pt idx="13">
                  <c:v>0.11949609999999999</c:v>
                </c:pt>
                <c:pt idx="14">
                  <c:v>0.11949609999999999</c:v>
                </c:pt>
                <c:pt idx="15">
                  <c:v>0.11949609999999999</c:v>
                </c:pt>
                <c:pt idx="16">
                  <c:v>0.11949609999999999</c:v>
                </c:pt>
                <c:pt idx="17">
                  <c:v>0.11949609999999999</c:v>
                </c:pt>
                <c:pt idx="18">
                  <c:v>0.11949609999999999</c:v>
                </c:pt>
                <c:pt idx="19">
                  <c:v>0.11949609999999999</c:v>
                </c:pt>
                <c:pt idx="20">
                  <c:v>0.11949609999999999</c:v>
                </c:pt>
                <c:pt idx="21">
                  <c:v>0.11949609999999999</c:v>
                </c:pt>
                <c:pt idx="22">
                  <c:v>0.11949609999999999</c:v>
                </c:pt>
                <c:pt idx="23">
                  <c:v>0.11949609999999999</c:v>
                </c:pt>
                <c:pt idx="24">
                  <c:v>0.11949609999999999</c:v>
                </c:pt>
                <c:pt idx="25">
                  <c:v>0.11949609999999999</c:v>
                </c:pt>
                <c:pt idx="26">
                  <c:v>0.11949609999999999</c:v>
                </c:pt>
                <c:pt idx="27">
                  <c:v>0.11949609999999999</c:v>
                </c:pt>
                <c:pt idx="28">
                  <c:v>0.11949609999999999</c:v>
                </c:pt>
                <c:pt idx="29">
                  <c:v>0.11949609999999999</c:v>
                </c:pt>
                <c:pt idx="30">
                  <c:v>0.11949609999999999</c:v>
                </c:pt>
                <c:pt idx="31">
                  <c:v>0.11949609999999999</c:v>
                </c:pt>
                <c:pt idx="32">
                  <c:v>0.11949609999999999</c:v>
                </c:pt>
                <c:pt idx="33">
                  <c:v>0.11949609999999999</c:v>
                </c:pt>
                <c:pt idx="34">
                  <c:v>0.11949609999999999</c:v>
                </c:pt>
                <c:pt idx="35">
                  <c:v>0.11949609999999999</c:v>
                </c:pt>
                <c:pt idx="36">
                  <c:v>0.11949609999999999</c:v>
                </c:pt>
                <c:pt idx="37">
                  <c:v>0.11949609999999999</c:v>
                </c:pt>
                <c:pt idx="38">
                  <c:v>0.11949609999999999</c:v>
                </c:pt>
                <c:pt idx="39">
                  <c:v>0.11949609999999999</c:v>
                </c:pt>
                <c:pt idx="40">
                  <c:v>0.11949609999999999</c:v>
                </c:pt>
                <c:pt idx="41">
                  <c:v>0.11949609999999999</c:v>
                </c:pt>
                <c:pt idx="42">
                  <c:v>0.11949609999999999</c:v>
                </c:pt>
                <c:pt idx="43">
                  <c:v>0.11949609999999999</c:v>
                </c:pt>
                <c:pt idx="44">
                  <c:v>0.11949609999999999</c:v>
                </c:pt>
                <c:pt idx="45">
                  <c:v>0.11949609999999999</c:v>
                </c:pt>
                <c:pt idx="46">
                  <c:v>0.11949609999999999</c:v>
                </c:pt>
                <c:pt idx="47">
                  <c:v>0.11949609999999999</c:v>
                </c:pt>
                <c:pt idx="48">
                  <c:v>0.11949609999999999</c:v>
                </c:pt>
                <c:pt idx="49">
                  <c:v>0.11949609999999999</c:v>
                </c:pt>
                <c:pt idx="50">
                  <c:v>0.11949609999999999</c:v>
                </c:pt>
                <c:pt idx="51">
                  <c:v>0.11949609999999999</c:v>
                </c:pt>
                <c:pt idx="52">
                  <c:v>0.11949609999999999</c:v>
                </c:pt>
                <c:pt idx="53">
                  <c:v>0.11949609999999999</c:v>
                </c:pt>
                <c:pt idx="54">
                  <c:v>0.11949609999999999</c:v>
                </c:pt>
                <c:pt idx="55">
                  <c:v>0.11949609999999999</c:v>
                </c:pt>
                <c:pt idx="56">
                  <c:v>0.11949609999999999</c:v>
                </c:pt>
                <c:pt idx="57">
                  <c:v>0.11949609999999999</c:v>
                </c:pt>
                <c:pt idx="58">
                  <c:v>0.11949609999999999</c:v>
                </c:pt>
                <c:pt idx="59">
                  <c:v>0.11949609999999999</c:v>
                </c:pt>
                <c:pt idx="60">
                  <c:v>0.11949609999999999</c:v>
                </c:pt>
                <c:pt idx="61">
                  <c:v>0.11949609999999999</c:v>
                </c:pt>
                <c:pt idx="62">
                  <c:v>0.11949609999999999</c:v>
                </c:pt>
                <c:pt idx="63">
                  <c:v>0.11949609999999999</c:v>
                </c:pt>
                <c:pt idx="64">
                  <c:v>0.11949609999999999</c:v>
                </c:pt>
                <c:pt idx="65">
                  <c:v>0.11949609999999999</c:v>
                </c:pt>
                <c:pt idx="66">
                  <c:v>0.11949609999999999</c:v>
                </c:pt>
                <c:pt idx="67">
                  <c:v>0.11949609999999999</c:v>
                </c:pt>
                <c:pt idx="68">
                  <c:v>0.11949609999999999</c:v>
                </c:pt>
                <c:pt idx="69">
                  <c:v>0.11949609999999999</c:v>
                </c:pt>
                <c:pt idx="70">
                  <c:v>0.11949609999999999</c:v>
                </c:pt>
                <c:pt idx="71">
                  <c:v>0.11949609999999999</c:v>
                </c:pt>
                <c:pt idx="72">
                  <c:v>0.11949609999999999</c:v>
                </c:pt>
                <c:pt idx="73">
                  <c:v>0.11949609999999999</c:v>
                </c:pt>
                <c:pt idx="74">
                  <c:v>0.11949609999999999</c:v>
                </c:pt>
                <c:pt idx="75">
                  <c:v>0.11949609999999999</c:v>
                </c:pt>
                <c:pt idx="76">
                  <c:v>0.11949609999999999</c:v>
                </c:pt>
                <c:pt idx="77">
                  <c:v>0.11949609999999999</c:v>
                </c:pt>
                <c:pt idx="78">
                  <c:v>0.11949609999999999</c:v>
                </c:pt>
                <c:pt idx="79">
                  <c:v>0.11949609999999999</c:v>
                </c:pt>
                <c:pt idx="80">
                  <c:v>0.11949609999999999</c:v>
                </c:pt>
                <c:pt idx="81">
                  <c:v>0.11949609999999999</c:v>
                </c:pt>
                <c:pt idx="82">
                  <c:v>0.11949609999999999</c:v>
                </c:pt>
                <c:pt idx="83">
                  <c:v>0.11949609999999999</c:v>
                </c:pt>
                <c:pt idx="84">
                  <c:v>0.11949609999999999</c:v>
                </c:pt>
                <c:pt idx="85">
                  <c:v>0.11949609999999999</c:v>
                </c:pt>
                <c:pt idx="86">
                  <c:v>0.11949609999999999</c:v>
                </c:pt>
                <c:pt idx="87">
                  <c:v>0.11949609999999999</c:v>
                </c:pt>
                <c:pt idx="88">
                  <c:v>0.11949609999999999</c:v>
                </c:pt>
                <c:pt idx="89">
                  <c:v>0.11949609999999999</c:v>
                </c:pt>
                <c:pt idx="90">
                  <c:v>0.11949609999999999</c:v>
                </c:pt>
                <c:pt idx="91">
                  <c:v>0.11949609999999999</c:v>
                </c:pt>
                <c:pt idx="92">
                  <c:v>0.11949609999999999</c:v>
                </c:pt>
                <c:pt idx="93">
                  <c:v>0.11949609999999999</c:v>
                </c:pt>
                <c:pt idx="94">
                  <c:v>0.11949609999999999</c:v>
                </c:pt>
                <c:pt idx="95">
                  <c:v>0.11949609999999999</c:v>
                </c:pt>
                <c:pt idx="96">
                  <c:v>0.11949609999999999</c:v>
                </c:pt>
                <c:pt idx="97">
                  <c:v>0.11949609999999999</c:v>
                </c:pt>
                <c:pt idx="98">
                  <c:v>0.11949609999999999</c:v>
                </c:pt>
                <c:pt idx="99">
                  <c:v>0.11949609999999999</c:v>
                </c:pt>
              </c:numCache>
            </c:numRef>
          </c:val>
          <c:smooth val="0"/>
          <c:extLst>
            <c:ext xmlns:c16="http://schemas.microsoft.com/office/drawing/2014/chart" uri="{C3380CC4-5D6E-409C-BE32-E72D297353CC}">
              <c16:uniqueId val="{00000001-EBC5-4C2B-B01E-9225B356AD11}"/>
            </c:ext>
          </c:extLst>
        </c:ser>
        <c:ser>
          <c:idx val="2"/>
          <c:order val="2"/>
          <c:tx>
            <c:v>Avg+10</c:v>
          </c:tx>
          <c:spPr>
            <a:ln w="19050" cap="rnd">
              <a:solidFill>
                <a:srgbClr val="92D050"/>
              </a:solidFill>
              <a:prstDash val="dash"/>
              <a:round/>
            </a:ln>
            <a:effectLst/>
          </c:spPr>
          <c:marker>
            <c:symbol val="none"/>
          </c:marker>
          <c:val>
            <c:numRef>
              <c:f>Sheet1!$J$2:$J$101</c:f>
              <c:numCache>
                <c:formatCode>#,##0.00</c:formatCode>
                <c:ptCount val="100"/>
                <c:pt idx="0">
                  <c:v>0.2194961</c:v>
                </c:pt>
                <c:pt idx="1">
                  <c:v>0.2194961</c:v>
                </c:pt>
                <c:pt idx="2">
                  <c:v>0.2194961</c:v>
                </c:pt>
                <c:pt idx="3">
                  <c:v>0.2194961</c:v>
                </c:pt>
                <c:pt idx="4">
                  <c:v>0.2194961</c:v>
                </c:pt>
                <c:pt idx="5">
                  <c:v>0.2194961</c:v>
                </c:pt>
                <c:pt idx="6">
                  <c:v>0.2194961</c:v>
                </c:pt>
                <c:pt idx="7">
                  <c:v>0.2194961</c:v>
                </c:pt>
                <c:pt idx="8">
                  <c:v>0.2194961</c:v>
                </c:pt>
                <c:pt idx="9">
                  <c:v>0.2194961</c:v>
                </c:pt>
                <c:pt idx="10">
                  <c:v>0.2194961</c:v>
                </c:pt>
                <c:pt idx="11">
                  <c:v>0.2194961</c:v>
                </c:pt>
                <c:pt idx="12">
                  <c:v>0.2194961</c:v>
                </c:pt>
                <c:pt idx="13">
                  <c:v>0.2194961</c:v>
                </c:pt>
                <c:pt idx="14">
                  <c:v>0.2194961</c:v>
                </c:pt>
                <c:pt idx="15">
                  <c:v>0.2194961</c:v>
                </c:pt>
                <c:pt idx="16">
                  <c:v>0.2194961</c:v>
                </c:pt>
                <c:pt idx="17">
                  <c:v>0.2194961</c:v>
                </c:pt>
                <c:pt idx="18">
                  <c:v>0.2194961</c:v>
                </c:pt>
                <c:pt idx="19">
                  <c:v>0.2194961</c:v>
                </c:pt>
                <c:pt idx="20">
                  <c:v>0.2194961</c:v>
                </c:pt>
                <c:pt idx="21">
                  <c:v>0.2194961</c:v>
                </c:pt>
                <c:pt idx="22">
                  <c:v>0.2194961</c:v>
                </c:pt>
                <c:pt idx="23">
                  <c:v>0.2194961</c:v>
                </c:pt>
                <c:pt idx="24">
                  <c:v>0.2194961</c:v>
                </c:pt>
                <c:pt idx="25">
                  <c:v>0.2194961</c:v>
                </c:pt>
                <c:pt idx="26">
                  <c:v>0.2194961</c:v>
                </c:pt>
                <c:pt idx="27">
                  <c:v>0.2194961</c:v>
                </c:pt>
                <c:pt idx="28">
                  <c:v>0.2194961</c:v>
                </c:pt>
                <c:pt idx="29">
                  <c:v>0.2194961</c:v>
                </c:pt>
                <c:pt idx="30">
                  <c:v>0.2194961</c:v>
                </c:pt>
                <c:pt idx="31">
                  <c:v>0.2194961</c:v>
                </c:pt>
                <c:pt idx="32">
                  <c:v>0.2194961</c:v>
                </c:pt>
                <c:pt idx="33">
                  <c:v>0.2194961</c:v>
                </c:pt>
                <c:pt idx="34">
                  <c:v>0.2194961</c:v>
                </c:pt>
                <c:pt idx="35">
                  <c:v>0.2194961</c:v>
                </c:pt>
                <c:pt idx="36">
                  <c:v>0.2194961</c:v>
                </c:pt>
                <c:pt idx="37">
                  <c:v>0.2194961</c:v>
                </c:pt>
                <c:pt idx="38">
                  <c:v>0.2194961</c:v>
                </c:pt>
                <c:pt idx="39">
                  <c:v>0.2194961</c:v>
                </c:pt>
                <c:pt idx="40">
                  <c:v>0.2194961</c:v>
                </c:pt>
                <c:pt idx="41">
                  <c:v>0.2194961</c:v>
                </c:pt>
                <c:pt idx="42">
                  <c:v>0.2194961</c:v>
                </c:pt>
                <c:pt idx="43">
                  <c:v>0.2194961</c:v>
                </c:pt>
                <c:pt idx="44">
                  <c:v>0.2194961</c:v>
                </c:pt>
                <c:pt idx="45">
                  <c:v>0.2194961</c:v>
                </c:pt>
                <c:pt idx="46">
                  <c:v>0.2194961</c:v>
                </c:pt>
                <c:pt idx="47">
                  <c:v>0.2194961</c:v>
                </c:pt>
                <c:pt idx="48">
                  <c:v>0.2194961</c:v>
                </c:pt>
                <c:pt idx="49">
                  <c:v>0.2194961</c:v>
                </c:pt>
                <c:pt idx="50">
                  <c:v>0.2194961</c:v>
                </c:pt>
                <c:pt idx="51">
                  <c:v>0.2194961</c:v>
                </c:pt>
                <c:pt idx="52">
                  <c:v>0.2194961</c:v>
                </c:pt>
                <c:pt idx="53">
                  <c:v>0.2194961</c:v>
                </c:pt>
                <c:pt idx="54">
                  <c:v>0.2194961</c:v>
                </c:pt>
                <c:pt idx="55">
                  <c:v>0.2194961</c:v>
                </c:pt>
                <c:pt idx="56">
                  <c:v>0.2194961</c:v>
                </c:pt>
                <c:pt idx="57">
                  <c:v>0.2194961</c:v>
                </c:pt>
                <c:pt idx="58">
                  <c:v>0.2194961</c:v>
                </c:pt>
                <c:pt idx="59">
                  <c:v>0.2194961</c:v>
                </c:pt>
                <c:pt idx="60">
                  <c:v>0.2194961</c:v>
                </c:pt>
                <c:pt idx="61">
                  <c:v>0.2194961</c:v>
                </c:pt>
                <c:pt idx="62">
                  <c:v>0.2194961</c:v>
                </c:pt>
                <c:pt idx="63">
                  <c:v>0.2194961</c:v>
                </c:pt>
                <c:pt idx="64">
                  <c:v>0.2194961</c:v>
                </c:pt>
                <c:pt idx="65">
                  <c:v>0.2194961</c:v>
                </c:pt>
                <c:pt idx="66">
                  <c:v>0.2194961</c:v>
                </c:pt>
                <c:pt idx="67">
                  <c:v>0.2194961</c:v>
                </c:pt>
                <c:pt idx="68">
                  <c:v>0.2194961</c:v>
                </c:pt>
                <c:pt idx="69">
                  <c:v>0.2194961</c:v>
                </c:pt>
                <c:pt idx="70">
                  <c:v>0.2194961</c:v>
                </c:pt>
                <c:pt idx="71">
                  <c:v>0.2194961</c:v>
                </c:pt>
                <c:pt idx="72">
                  <c:v>0.2194961</c:v>
                </c:pt>
                <c:pt idx="73">
                  <c:v>0.2194961</c:v>
                </c:pt>
                <c:pt idx="74">
                  <c:v>0.2194961</c:v>
                </c:pt>
                <c:pt idx="75">
                  <c:v>0.2194961</c:v>
                </c:pt>
                <c:pt idx="76">
                  <c:v>0.2194961</c:v>
                </c:pt>
                <c:pt idx="77">
                  <c:v>0.2194961</c:v>
                </c:pt>
                <c:pt idx="78">
                  <c:v>0.2194961</c:v>
                </c:pt>
                <c:pt idx="79">
                  <c:v>0.2194961</c:v>
                </c:pt>
                <c:pt idx="80">
                  <c:v>0.2194961</c:v>
                </c:pt>
                <c:pt idx="81">
                  <c:v>0.2194961</c:v>
                </c:pt>
                <c:pt idx="82">
                  <c:v>0.2194961</c:v>
                </c:pt>
                <c:pt idx="83">
                  <c:v>0.2194961</c:v>
                </c:pt>
                <c:pt idx="84">
                  <c:v>0.2194961</c:v>
                </c:pt>
                <c:pt idx="85">
                  <c:v>0.2194961</c:v>
                </c:pt>
                <c:pt idx="86">
                  <c:v>0.2194961</c:v>
                </c:pt>
                <c:pt idx="87">
                  <c:v>0.2194961</c:v>
                </c:pt>
                <c:pt idx="88">
                  <c:v>0.2194961</c:v>
                </c:pt>
                <c:pt idx="89">
                  <c:v>0.2194961</c:v>
                </c:pt>
                <c:pt idx="90">
                  <c:v>0.2194961</c:v>
                </c:pt>
                <c:pt idx="91">
                  <c:v>0.2194961</c:v>
                </c:pt>
                <c:pt idx="92">
                  <c:v>0.2194961</c:v>
                </c:pt>
                <c:pt idx="93">
                  <c:v>0.2194961</c:v>
                </c:pt>
                <c:pt idx="94">
                  <c:v>0.2194961</c:v>
                </c:pt>
                <c:pt idx="95">
                  <c:v>0.2194961</c:v>
                </c:pt>
                <c:pt idx="96">
                  <c:v>0.2194961</c:v>
                </c:pt>
                <c:pt idx="97">
                  <c:v>0.2194961</c:v>
                </c:pt>
                <c:pt idx="98">
                  <c:v>0.2194961</c:v>
                </c:pt>
                <c:pt idx="99">
                  <c:v>0.2194961</c:v>
                </c:pt>
              </c:numCache>
            </c:numRef>
          </c:val>
          <c:smooth val="0"/>
          <c:extLst>
            <c:ext xmlns:c16="http://schemas.microsoft.com/office/drawing/2014/chart" uri="{C3380CC4-5D6E-409C-BE32-E72D297353CC}">
              <c16:uniqueId val="{00000002-EBC5-4C2B-B01E-9225B356AD11}"/>
            </c:ext>
          </c:extLst>
        </c:ser>
        <c:ser>
          <c:idx val="3"/>
          <c:order val="3"/>
          <c:tx>
            <c:v>Avg-10</c:v>
          </c:tx>
          <c:spPr>
            <a:ln w="19050" cap="rnd">
              <a:solidFill>
                <a:srgbClr val="FF0000"/>
              </a:solidFill>
              <a:prstDash val="dash"/>
              <a:round/>
            </a:ln>
            <a:effectLst/>
          </c:spPr>
          <c:marker>
            <c:symbol val="none"/>
          </c:marker>
          <c:val>
            <c:numRef>
              <c:f>Sheet1!$K$2:$K$101</c:f>
              <c:numCache>
                <c:formatCode>#,##0.00</c:formatCode>
                <c:ptCount val="100"/>
                <c:pt idx="0">
                  <c:v>1.9496099999999988E-2</c:v>
                </c:pt>
                <c:pt idx="1">
                  <c:v>1.9496099999999988E-2</c:v>
                </c:pt>
                <c:pt idx="2">
                  <c:v>1.9496099999999988E-2</c:v>
                </c:pt>
                <c:pt idx="3">
                  <c:v>1.9496099999999988E-2</c:v>
                </c:pt>
                <c:pt idx="4">
                  <c:v>1.9496099999999988E-2</c:v>
                </c:pt>
                <c:pt idx="5">
                  <c:v>1.9496099999999988E-2</c:v>
                </c:pt>
                <c:pt idx="6">
                  <c:v>1.9496099999999988E-2</c:v>
                </c:pt>
                <c:pt idx="7">
                  <c:v>1.9496099999999988E-2</c:v>
                </c:pt>
                <c:pt idx="8">
                  <c:v>1.9496099999999988E-2</c:v>
                </c:pt>
                <c:pt idx="9">
                  <c:v>1.9496099999999988E-2</c:v>
                </c:pt>
                <c:pt idx="10">
                  <c:v>1.9496099999999988E-2</c:v>
                </c:pt>
                <c:pt idx="11">
                  <c:v>1.9496099999999988E-2</c:v>
                </c:pt>
                <c:pt idx="12">
                  <c:v>1.9496099999999988E-2</c:v>
                </c:pt>
                <c:pt idx="13">
                  <c:v>1.9496099999999988E-2</c:v>
                </c:pt>
                <c:pt idx="14">
                  <c:v>1.9496099999999988E-2</c:v>
                </c:pt>
                <c:pt idx="15">
                  <c:v>1.9496099999999988E-2</c:v>
                </c:pt>
                <c:pt idx="16">
                  <c:v>1.9496099999999988E-2</c:v>
                </c:pt>
                <c:pt idx="17">
                  <c:v>1.9496099999999988E-2</c:v>
                </c:pt>
                <c:pt idx="18">
                  <c:v>1.9496099999999988E-2</c:v>
                </c:pt>
                <c:pt idx="19">
                  <c:v>1.9496099999999988E-2</c:v>
                </c:pt>
                <c:pt idx="20">
                  <c:v>1.9496099999999988E-2</c:v>
                </c:pt>
                <c:pt idx="21">
                  <c:v>1.9496099999999988E-2</c:v>
                </c:pt>
                <c:pt idx="22">
                  <c:v>1.9496099999999988E-2</c:v>
                </c:pt>
                <c:pt idx="23">
                  <c:v>1.9496099999999988E-2</c:v>
                </c:pt>
                <c:pt idx="24">
                  <c:v>1.9496099999999988E-2</c:v>
                </c:pt>
                <c:pt idx="25">
                  <c:v>1.9496099999999988E-2</c:v>
                </c:pt>
                <c:pt idx="26">
                  <c:v>1.9496099999999988E-2</c:v>
                </c:pt>
                <c:pt idx="27">
                  <c:v>1.9496099999999988E-2</c:v>
                </c:pt>
                <c:pt idx="28">
                  <c:v>1.9496099999999988E-2</c:v>
                </c:pt>
                <c:pt idx="29">
                  <c:v>1.9496099999999988E-2</c:v>
                </c:pt>
                <c:pt idx="30">
                  <c:v>1.9496099999999988E-2</c:v>
                </c:pt>
                <c:pt idx="31">
                  <c:v>1.9496099999999988E-2</c:v>
                </c:pt>
                <c:pt idx="32">
                  <c:v>1.9496099999999988E-2</c:v>
                </c:pt>
                <c:pt idx="33">
                  <c:v>1.9496099999999988E-2</c:v>
                </c:pt>
                <c:pt idx="34">
                  <c:v>1.9496099999999988E-2</c:v>
                </c:pt>
                <c:pt idx="35">
                  <c:v>1.9496099999999988E-2</c:v>
                </c:pt>
                <c:pt idx="36">
                  <c:v>1.9496099999999988E-2</c:v>
                </c:pt>
                <c:pt idx="37">
                  <c:v>1.9496099999999988E-2</c:v>
                </c:pt>
                <c:pt idx="38">
                  <c:v>1.9496099999999988E-2</c:v>
                </c:pt>
                <c:pt idx="39">
                  <c:v>1.9496099999999988E-2</c:v>
                </c:pt>
                <c:pt idx="40">
                  <c:v>1.9496099999999988E-2</c:v>
                </c:pt>
                <c:pt idx="41">
                  <c:v>1.9496099999999988E-2</c:v>
                </c:pt>
                <c:pt idx="42">
                  <c:v>1.9496099999999988E-2</c:v>
                </c:pt>
                <c:pt idx="43">
                  <c:v>1.9496099999999988E-2</c:v>
                </c:pt>
                <c:pt idx="44">
                  <c:v>1.9496099999999988E-2</c:v>
                </c:pt>
                <c:pt idx="45">
                  <c:v>1.9496099999999988E-2</c:v>
                </c:pt>
                <c:pt idx="46">
                  <c:v>1.9496099999999988E-2</c:v>
                </c:pt>
                <c:pt idx="47">
                  <c:v>1.9496099999999988E-2</c:v>
                </c:pt>
                <c:pt idx="48">
                  <c:v>1.9496099999999988E-2</c:v>
                </c:pt>
                <c:pt idx="49">
                  <c:v>1.9496099999999988E-2</c:v>
                </c:pt>
                <c:pt idx="50">
                  <c:v>1.9496099999999988E-2</c:v>
                </c:pt>
                <c:pt idx="51">
                  <c:v>1.9496099999999988E-2</c:v>
                </c:pt>
                <c:pt idx="52">
                  <c:v>1.9496099999999988E-2</c:v>
                </c:pt>
                <c:pt idx="53">
                  <c:v>1.9496099999999988E-2</c:v>
                </c:pt>
                <c:pt idx="54">
                  <c:v>1.9496099999999988E-2</c:v>
                </c:pt>
                <c:pt idx="55">
                  <c:v>1.9496099999999988E-2</c:v>
                </c:pt>
                <c:pt idx="56">
                  <c:v>1.9496099999999988E-2</c:v>
                </c:pt>
                <c:pt idx="57">
                  <c:v>1.9496099999999988E-2</c:v>
                </c:pt>
                <c:pt idx="58">
                  <c:v>1.9496099999999988E-2</c:v>
                </c:pt>
                <c:pt idx="59">
                  <c:v>1.9496099999999988E-2</c:v>
                </c:pt>
                <c:pt idx="60">
                  <c:v>1.9496099999999988E-2</c:v>
                </c:pt>
                <c:pt idx="61">
                  <c:v>1.9496099999999988E-2</c:v>
                </c:pt>
                <c:pt idx="62">
                  <c:v>1.9496099999999988E-2</c:v>
                </c:pt>
                <c:pt idx="63">
                  <c:v>1.9496099999999988E-2</c:v>
                </c:pt>
                <c:pt idx="64">
                  <c:v>1.9496099999999988E-2</c:v>
                </c:pt>
                <c:pt idx="65">
                  <c:v>1.9496099999999988E-2</c:v>
                </c:pt>
                <c:pt idx="66">
                  <c:v>1.9496099999999988E-2</c:v>
                </c:pt>
                <c:pt idx="67">
                  <c:v>1.9496099999999988E-2</c:v>
                </c:pt>
                <c:pt idx="68">
                  <c:v>1.9496099999999988E-2</c:v>
                </c:pt>
                <c:pt idx="69">
                  <c:v>1.9496099999999988E-2</c:v>
                </c:pt>
                <c:pt idx="70">
                  <c:v>1.9496099999999988E-2</c:v>
                </c:pt>
                <c:pt idx="71">
                  <c:v>1.9496099999999988E-2</c:v>
                </c:pt>
                <c:pt idx="72">
                  <c:v>1.9496099999999988E-2</c:v>
                </c:pt>
                <c:pt idx="73">
                  <c:v>1.9496099999999988E-2</c:v>
                </c:pt>
                <c:pt idx="74">
                  <c:v>1.9496099999999988E-2</c:v>
                </c:pt>
                <c:pt idx="75">
                  <c:v>1.9496099999999988E-2</c:v>
                </c:pt>
                <c:pt idx="76">
                  <c:v>1.9496099999999988E-2</c:v>
                </c:pt>
                <c:pt idx="77">
                  <c:v>1.9496099999999988E-2</c:v>
                </c:pt>
                <c:pt idx="78">
                  <c:v>1.9496099999999988E-2</c:v>
                </c:pt>
                <c:pt idx="79">
                  <c:v>1.9496099999999988E-2</c:v>
                </c:pt>
                <c:pt idx="80">
                  <c:v>1.9496099999999988E-2</c:v>
                </c:pt>
                <c:pt idx="81">
                  <c:v>1.9496099999999988E-2</c:v>
                </c:pt>
                <c:pt idx="82">
                  <c:v>1.9496099999999988E-2</c:v>
                </c:pt>
                <c:pt idx="83">
                  <c:v>1.9496099999999988E-2</c:v>
                </c:pt>
                <c:pt idx="84">
                  <c:v>1.9496099999999988E-2</c:v>
                </c:pt>
                <c:pt idx="85">
                  <c:v>1.9496099999999988E-2</c:v>
                </c:pt>
                <c:pt idx="86">
                  <c:v>1.9496099999999988E-2</c:v>
                </c:pt>
                <c:pt idx="87">
                  <c:v>1.9496099999999988E-2</c:v>
                </c:pt>
                <c:pt idx="88">
                  <c:v>1.9496099999999988E-2</c:v>
                </c:pt>
                <c:pt idx="89">
                  <c:v>1.9496099999999988E-2</c:v>
                </c:pt>
                <c:pt idx="90">
                  <c:v>1.9496099999999988E-2</c:v>
                </c:pt>
                <c:pt idx="91">
                  <c:v>1.9496099999999988E-2</c:v>
                </c:pt>
                <c:pt idx="92">
                  <c:v>1.9496099999999988E-2</c:v>
                </c:pt>
                <c:pt idx="93">
                  <c:v>1.9496099999999988E-2</c:v>
                </c:pt>
                <c:pt idx="94">
                  <c:v>1.9496099999999988E-2</c:v>
                </c:pt>
                <c:pt idx="95">
                  <c:v>1.9496099999999988E-2</c:v>
                </c:pt>
                <c:pt idx="96">
                  <c:v>1.9496099999999988E-2</c:v>
                </c:pt>
                <c:pt idx="97">
                  <c:v>1.9496099999999988E-2</c:v>
                </c:pt>
                <c:pt idx="98">
                  <c:v>1.9496099999999988E-2</c:v>
                </c:pt>
                <c:pt idx="99">
                  <c:v>1.9496099999999988E-2</c:v>
                </c:pt>
              </c:numCache>
            </c:numRef>
          </c:val>
          <c:smooth val="0"/>
          <c:extLst>
            <c:ext xmlns:c16="http://schemas.microsoft.com/office/drawing/2014/chart" uri="{C3380CC4-5D6E-409C-BE32-E72D297353CC}">
              <c16:uniqueId val="{00000003-EBC5-4C2B-B01E-9225B356AD11}"/>
            </c:ext>
          </c:extLst>
        </c:ser>
        <c:dLbls>
          <c:showLegendKey val="0"/>
          <c:showVal val="0"/>
          <c:showCatName val="0"/>
          <c:showSerName val="0"/>
          <c:showPercent val="0"/>
          <c:showBubbleSize val="0"/>
        </c:dLbls>
        <c:marker val="1"/>
        <c:smooth val="0"/>
        <c:axId val="1795479056"/>
        <c:axId val="1915724288"/>
      </c:lineChart>
      <c:catAx>
        <c:axId val="1795479056"/>
        <c:scaling>
          <c:orientation val="minMax"/>
        </c:scaling>
        <c:delete val="0"/>
        <c:axPos val="b"/>
        <c:majorGridlines>
          <c:spPr>
            <a:ln w="9525" cap="flat" cmpd="sng" algn="ctr">
              <a:no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15724288"/>
        <c:crosses val="autoZero"/>
        <c:auto val="1"/>
        <c:lblAlgn val="ctr"/>
        <c:lblOffset val="100"/>
        <c:noMultiLvlLbl val="0"/>
      </c:catAx>
      <c:valAx>
        <c:axId val="1915724288"/>
        <c:scaling>
          <c:orientation val="minMax"/>
          <c:max val="1"/>
          <c:min val="-0.5"/>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954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'All markets - risk return'!$C$5</c:f>
              <c:strCache>
                <c:ptCount val="1"/>
                <c:pt idx="0">
                  <c:v>Annualized Return</c:v>
                </c:pt>
              </c:strCache>
            </c:strRef>
          </c:tx>
          <c:spPr>
            <a:ln w="19050" cap="rnd">
              <a:noFill/>
              <a:round/>
            </a:ln>
            <a:effectLst/>
          </c:spPr>
          <c:marker>
            <c:symbol val="circle"/>
            <c:size val="5"/>
            <c:spPr>
              <a:solidFill>
                <a:schemeClr val="tx1">
                  <a:lumMod val="50000"/>
                  <a:lumOff val="50000"/>
                </a:schemeClr>
              </a:solidFill>
              <a:ln w="31750">
                <a:solidFill>
                  <a:schemeClr val="tx1">
                    <a:lumMod val="50000"/>
                    <a:lumOff val="50000"/>
                  </a:schemeClr>
                </a:solidFill>
              </a:ln>
              <a:effectLst/>
            </c:spPr>
          </c:marker>
          <c:dPt>
            <c:idx val="22"/>
            <c:marker>
              <c:symbol val="circle"/>
              <c:size val="5"/>
              <c:spPr>
                <a:solidFill>
                  <a:srgbClr val="FF0000"/>
                </a:solidFill>
                <a:ln w="31750">
                  <a:solidFill>
                    <a:srgbClr val="FF0000"/>
                  </a:solidFill>
                </a:ln>
                <a:effectLst/>
              </c:spPr>
            </c:marker>
            <c:bubble3D val="0"/>
            <c:extLst>
              <c:ext xmlns:c16="http://schemas.microsoft.com/office/drawing/2014/chart" uri="{C3380CC4-5D6E-409C-BE32-E72D297353CC}">
                <c16:uniqueId val="{00000000-3566-4F04-8A22-DE0C2494EEE7}"/>
              </c:ext>
            </c:extLst>
          </c:dPt>
          <c:xVal>
            <c:numRef>
              <c:f>'All markets - risk return'!$B$6:$B$28</c:f>
              <c:numCache>
                <c:formatCode>General</c:formatCode>
                <c:ptCount val="23"/>
                <c:pt idx="0">
                  <c:v>0.35289999999999999</c:v>
                </c:pt>
                <c:pt idx="1">
                  <c:v>0.21029</c:v>
                </c:pt>
                <c:pt idx="2">
                  <c:v>0.28066000000000002</c:v>
                </c:pt>
                <c:pt idx="3">
                  <c:v>0.30237000000000003</c:v>
                </c:pt>
                <c:pt idx="4">
                  <c:v>0.24998999999999999</c:v>
                </c:pt>
                <c:pt idx="5">
                  <c:v>0.33822999999999998</c:v>
                </c:pt>
                <c:pt idx="6">
                  <c:v>0.34584999999999999</c:v>
                </c:pt>
                <c:pt idx="7">
                  <c:v>0.31047000000000002</c:v>
                </c:pt>
                <c:pt idx="8">
                  <c:v>0.28331000000000001</c:v>
                </c:pt>
                <c:pt idx="9">
                  <c:v>0.35127999999999998</c:v>
                </c:pt>
                <c:pt idx="10">
                  <c:v>0.21149000000000001</c:v>
                </c:pt>
                <c:pt idx="11">
                  <c:v>0.23319000000000001</c:v>
                </c:pt>
                <c:pt idx="12">
                  <c:v>0.18092</c:v>
                </c:pt>
                <c:pt idx="13">
                  <c:v>0.32194</c:v>
                </c:pt>
                <c:pt idx="14">
                  <c:v>0.27421000000000001</c:v>
                </c:pt>
                <c:pt idx="15">
                  <c:v>0.24560000000000001</c:v>
                </c:pt>
                <c:pt idx="16">
                  <c:v>0.30965999999999999</c:v>
                </c:pt>
                <c:pt idx="17">
                  <c:v>0.37330999999999998</c:v>
                </c:pt>
                <c:pt idx="18">
                  <c:v>0.24343999999999999</c:v>
                </c:pt>
                <c:pt idx="19">
                  <c:v>0.25351000000000001</c:v>
                </c:pt>
                <c:pt idx="20">
                  <c:v>0.30131000000000002</c:v>
                </c:pt>
                <c:pt idx="21">
                  <c:v>0.47101999999999999</c:v>
                </c:pt>
                <c:pt idx="22">
                  <c:v>0.20793</c:v>
                </c:pt>
              </c:numCache>
            </c:numRef>
          </c:xVal>
          <c:yVal>
            <c:numRef>
              <c:f>'All markets - risk return'!$C$6:$C$28</c:f>
              <c:numCache>
                <c:formatCode>General</c:formatCode>
                <c:ptCount val="23"/>
                <c:pt idx="0">
                  <c:v>0.12651000000000001</c:v>
                </c:pt>
                <c:pt idx="1">
                  <c:v>0.10258</c:v>
                </c:pt>
                <c:pt idx="2">
                  <c:v>9.4839999999999994E-2</c:v>
                </c:pt>
                <c:pt idx="3">
                  <c:v>0.1585</c:v>
                </c:pt>
                <c:pt idx="4">
                  <c:v>0.13044</c:v>
                </c:pt>
                <c:pt idx="5">
                  <c:v>0.12839</c:v>
                </c:pt>
                <c:pt idx="6">
                  <c:v>-0.11521000000000001</c:v>
                </c:pt>
                <c:pt idx="7">
                  <c:v>8.3409999999999998E-2</c:v>
                </c:pt>
                <c:pt idx="8">
                  <c:v>0.13350999999999999</c:v>
                </c:pt>
                <c:pt idx="9">
                  <c:v>0.14737</c:v>
                </c:pt>
                <c:pt idx="10">
                  <c:v>0.12281</c:v>
                </c:pt>
                <c:pt idx="11">
                  <c:v>0.11867999999999999</c:v>
                </c:pt>
                <c:pt idx="12">
                  <c:v>6.0299999999999999E-2</c:v>
                </c:pt>
                <c:pt idx="13">
                  <c:v>0.13986999999999999</c:v>
                </c:pt>
                <c:pt idx="14">
                  <c:v>0.1865</c:v>
                </c:pt>
                <c:pt idx="15">
                  <c:v>6.4199999999999993E-2</c:v>
                </c:pt>
                <c:pt idx="16">
                  <c:v>6.6839999999999997E-2</c:v>
                </c:pt>
                <c:pt idx="17">
                  <c:v>0.16411999999999999</c:v>
                </c:pt>
                <c:pt idx="18">
                  <c:v>0.12432</c:v>
                </c:pt>
                <c:pt idx="19">
                  <c:v>6.234E-2</c:v>
                </c:pt>
                <c:pt idx="20">
                  <c:v>0.13419</c:v>
                </c:pt>
                <c:pt idx="21">
                  <c:v>9.0990000000000001E-2</c:v>
                </c:pt>
                <c:pt idx="22">
                  <c:v>0.10818</c:v>
                </c:pt>
              </c:numCache>
            </c:numRef>
          </c:yVal>
          <c:smooth val="0"/>
          <c:extLst>
            <c:ext xmlns:c16="http://schemas.microsoft.com/office/drawing/2014/chart" uri="{C3380CC4-5D6E-409C-BE32-E72D297353CC}">
              <c16:uniqueId val="{00000001-3566-4F04-8A22-DE0C2494EEE7}"/>
            </c:ext>
          </c:extLst>
        </c:ser>
        <c:dLbls>
          <c:showLegendKey val="0"/>
          <c:showVal val="0"/>
          <c:showCatName val="0"/>
          <c:showSerName val="0"/>
          <c:showPercent val="0"/>
          <c:showBubbleSize val="0"/>
        </c:dLbls>
        <c:axId val="883034144"/>
        <c:axId val="682017936"/>
      </c:scatterChart>
      <c:valAx>
        <c:axId val="883034144"/>
        <c:scaling>
          <c:orientation val="minMax"/>
          <c:min val="0.15000000000000002"/>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t>Annualised volatility %</a:t>
                </a:r>
              </a:p>
            </c:rich>
          </c:tx>
          <c:layout>
            <c:manualLayout>
              <c:xMode val="edge"/>
              <c:yMode val="edge"/>
              <c:x val="0.4329789182955277"/>
              <c:y val="0.9275144768066475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682017936"/>
        <c:crosses val="autoZero"/>
        <c:crossBetween val="midCat"/>
      </c:valAx>
      <c:valAx>
        <c:axId val="68201793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a:t>Annualised return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88303414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5781254030701"/>
          <c:y val="4.5830834613165602E-2"/>
          <c:w val="0.78644893636069801"/>
          <c:h val="0.75057694068070169"/>
        </c:manualLayout>
      </c:layout>
      <c:barChart>
        <c:barDir val="col"/>
        <c:grouping val="clustered"/>
        <c:varyColors val="0"/>
        <c:ser>
          <c:idx val="0"/>
          <c:order val="0"/>
          <c:tx>
            <c:strRef>
              <c:f>Sheet1!$B$1</c:f>
              <c:strCache>
                <c:ptCount val="1"/>
                <c:pt idx="0">
                  <c:v>Net new cash flow - 6m rolling average (% of total AUM)</c:v>
                </c:pt>
              </c:strCache>
            </c:strRef>
          </c:tx>
          <c:spPr>
            <a:solidFill>
              <a:srgbClr val="F14F11"/>
            </a:solidFill>
          </c:spPr>
          <c:invertIfNegative val="0"/>
          <c:cat>
            <c:numRef>
              <c:f>Sheet1!$A$2:$A$205</c:f>
              <c:numCache>
                <c:formatCode>m/d/yyyy</c:formatCode>
                <c:ptCount val="204"/>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numCache>
            </c:numRef>
          </c:cat>
          <c:val>
            <c:numRef>
              <c:f>Sheet1!$B$2:$B$205</c:f>
              <c:numCache>
                <c:formatCode>General</c:formatCode>
                <c:ptCount val="204"/>
                <c:pt idx="0">
                  <c:v>0.6</c:v>
                </c:pt>
                <c:pt idx="1">
                  <c:v>0.79</c:v>
                </c:pt>
                <c:pt idx="2">
                  <c:v>0.9</c:v>
                </c:pt>
                <c:pt idx="3">
                  <c:v>0.93</c:v>
                </c:pt>
                <c:pt idx="4">
                  <c:v>0.91</c:v>
                </c:pt>
                <c:pt idx="5">
                  <c:v>0.89</c:v>
                </c:pt>
                <c:pt idx="6">
                  <c:v>0.77</c:v>
                </c:pt>
                <c:pt idx="7">
                  <c:v>0.62</c:v>
                </c:pt>
                <c:pt idx="8">
                  <c:v>0.53</c:v>
                </c:pt>
                <c:pt idx="9">
                  <c:v>0.46</c:v>
                </c:pt>
                <c:pt idx="10">
                  <c:v>0.42</c:v>
                </c:pt>
                <c:pt idx="11">
                  <c:v>0.38</c:v>
                </c:pt>
                <c:pt idx="12">
                  <c:v>0.42</c:v>
                </c:pt>
                <c:pt idx="13">
                  <c:v>0.31</c:v>
                </c:pt>
                <c:pt idx="14">
                  <c:v>0.15</c:v>
                </c:pt>
                <c:pt idx="15">
                  <c:v>0.18</c:v>
                </c:pt>
                <c:pt idx="16">
                  <c:v>0.24</c:v>
                </c:pt>
                <c:pt idx="17">
                  <c:v>0.24</c:v>
                </c:pt>
                <c:pt idx="18">
                  <c:v>0.12</c:v>
                </c:pt>
                <c:pt idx="19">
                  <c:v>0.1</c:v>
                </c:pt>
                <c:pt idx="20">
                  <c:v>0.04</c:v>
                </c:pt>
                <c:pt idx="21">
                  <c:v>-0.04</c:v>
                </c:pt>
                <c:pt idx="22">
                  <c:v>-0.05</c:v>
                </c:pt>
                <c:pt idx="23">
                  <c:v>-0.08</c:v>
                </c:pt>
                <c:pt idx="24">
                  <c:v>0.02</c:v>
                </c:pt>
                <c:pt idx="25">
                  <c:v>7.0000000000000007E-2</c:v>
                </c:pt>
                <c:pt idx="26">
                  <c:v>0.37</c:v>
                </c:pt>
                <c:pt idx="27">
                  <c:v>0.43</c:v>
                </c:pt>
                <c:pt idx="28">
                  <c:v>0.37</c:v>
                </c:pt>
                <c:pt idx="29">
                  <c:v>0.26</c:v>
                </c:pt>
                <c:pt idx="30">
                  <c:v>-0.12</c:v>
                </c:pt>
                <c:pt idx="31">
                  <c:v>-0.16</c:v>
                </c:pt>
                <c:pt idx="32">
                  <c:v>-0.41</c:v>
                </c:pt>
                <c:pt idx="33">
                  <c:v>-0.53</c:v>
                </c:pt>
                <c:pt idx="34">
                  <c:v>-0.51</c:v>
                </c:pt>
                <c:pt idx="35">
                  <c:v>-0.47</c:v>
                </c:pt>
                <c:pt idx="36">
                  <c:v>-0.19</c:v>
                </c:pt>
                <c:pt idx="37">
                  <c:v>-0.24</c:v>
                </c:pt>
                <c:pt idx="38">
                  <c:v>-0.14000000000000001</c:v>
                </c:pt>
                <c:pt idx="39">
                  <c:v>0.01</c:v>
                </c:pt>
                <c:pt idx="40">
                  <c:v>0.04</c:v>
                </c:pt>
                <c:pt idx="41">
                  <c:v>0.19</c:v>
                </c:pt>
                <c:pt idx="42">
                  <c:v>0.31</c:v>
                </c:pt>
                <c:pt idx="43">
                  <c:v>0.5</c:v>
                </c:pt>
                <c:pt idx="44">
                  <c:v>0.59</c:v>
                </c:pt>
                <c:pt idx="45">
                  <c:v>0.62</c:v>
                </c:pt>
                <c:pt idx="46">
                  <c:v>0.62</c:v>
                </c:pt>
                <c:pt idx="47">
                  <c:v>0.59</c:v>
                </c:pt>
                <c:pt idx="48">
                  <c:v>0.67</c:v>
                </c:pt>
                <c:pt idx="49">
                  <c:v>0.65</c:v>
                </c:pt>
                <c:pt idx="50">
                  <c:v>0.63</c:v>
                </c:pt>
                <c:pt idx="51">
                  <c:v>0.6</c:v>
                </c:pt>
                <c:pt idx="52">
                  <c:v>0.53</c:v>
                </c:pt>
                <c:pt idx="53">
                  <c:v>0.51</c:v>
                </c:pt>
                <c:pt idx="54">
                  <c:v>0.36</c:v>
                </c:pt>
                <c:pt idx="55">
                  <c:v>0.25</c:v>
                </c:pt>
                <c:pt idx="56">
                  <c:v>0.23</c:v>
                </c:pt>
                <c:pt idx="57">
                  <c:v>0.16</c:v>
                </c:pt>
                <c:pt idx="58">
                  <c:v>0.24</c:v>
                </c:pt>
                <c:pt idx="59">
                  <c:v>0.24</c:v>
                </c:pt>
                <c:pt idx="60">
                  <c:v>0.24</c:v>
                </c:pt>
                <c:pt idx="61">
                  <c:v>0.32</c:v>
                </c:pt>
                <c:pt idx="62">
                  <c:v>0.33</c:v>
                </c:pt>
                <c:pt idx="63">
                  <c:v>0.33</c:v>
                </c:pt>
                <c:pt idx="64">
                  <c:v>0.28000000000000003</c:v>
                </c:pt>
                <c:pt idx="65">
                  <c:v>0.26</c:v>
                </c:pt>
                <c:pt idx="66">
                  <c:v>0.26</c:v>
                </c:pt>
                <c:pt idx="67">
                  <c:v>0.2</c:v>
                </c:pt>
                <c:pt idx="68">
                  <c:v>0.17</c:v>
                </c:pt>
                <c:pt idx="69">
                  <c:v>0.16</c:v>
                </c:pt>
                <c:pt idx="70">
                  <c:v>0.19</c:v>
                </c:pt>
                <c:pt idx="71">
                  <c:v>0.2</c:v>
                </c:pt>
                <c:pt idx="72">
                  <c:v>0.27</c:v>
                </c:pt>
                <c:pt idx="73">
                  <c:v>0.34</c:v>
                </c:pt>
                <c:pt idx="74">
                  <c:v>0.43</c:v>
                </c:pt>
                <c:pt idx="75">
                  <c:v>0.49</c:v>
                </c:pt>
                <c:pt idx="76">
                  <c:v>0.42</c:v>
                </c:pt>
                <c:pt idx="77">
                  <c:v>0.35</c:v>
                </c:pt>
                <c:pt idx="78">
                  <c:v>0.25</c:v>
                </c:pt>
                <c:pt idx="79">
                  <c:v>0.17</c:v>
                </c:pt>
                <c:pt idx="80">
                  <c:v>0.08</c:v>
                </c:pt>
                <c:pt idx="81">
                  <c:v>0.04</c:v>
                </c:pt>
                <c:pt idx="82">
                  <c:v>0.06</c:v>
                </c:pt>
                <c:pt idx="83">
                  <c:v>0.12</c:v>
                </c:pt>
                <c:pt idx="84">
                  <c:v>0.2</c:v>
                </c:pt>
                <c:pt idx="85">
                  <c:v>0.26</c:v>
                </c:pt>
                <c:pt idx="86">
                  <c:v>0.26</c:v>
                </c:pt>
                <c:pt idx="87">
                  <c:v>0.27</c:v>
                </c:pt>
                <c:pt idx="88">
                  <c:v>0.23</c:v>
                </c:pt>
                <c:pt idx="89">
                  <c:v>0.21</c:v>
                </c:pt>
                <c:pt idx="90">
                  <c:v>0.16</c:v>
                </c:pt>
                <c:pt idx="91">
                  <c:v>0.04</c:v>
                </c:pt>
                <c:pt idx="92">
                  <c:v>0.04</c:v>
                </c:pt>
                <c:pt idx="93">
                  <c:v>0.02</c:v>
                </c:pt>
                <c:pt idx="94">
                  <c:v>0</c:v>
                </c:pt>
                <c:pt idx="95">
                  <c:v>0</c:v>
                </c:pt>
                <c:pt idx="96">
                  <c:v>-0.15</c:v>
                </c:pt>
                <c:pt idx="97">
                  <c:v>-0.08</c:v>
                </c:pt>
                <c:pt idx="98">
                  <c:v>-0.12</c:v>
                </c:pt>
                <c:pt idx="99">
                  <c:v>-0.11</c:v>
                </c:pt>
                <c:pt idx="100">
                  <c:v>-0.05</c:v>
                </c:pt>
                <c:pt idx="101">
                  <c:v>-0.06</c:v>
                </c:pt>
                <c:pt idx="102">
                  <c:v>-0.02</c:v>
                </c:pt>
                <c:pt idx="103">
                  <c:v>-0.1</c:v>
                </c:pt>
                <c:pt idx="104">
                  <c:v>-0.22</c:v>
                </c:pt>
                <c:pt idx="105">
                  <c:v>-0.5</c:v>
                </c:pt>
                <c:pt idx="106">
                  <c:v>-0.62</c:v>
                </c:pt>
                <c:pt idx="107">
                  <c:v>-0.7</c:v>
                </c:pt>
                <c:pt idx="108">
                  <c:v>-0.59</c:v>
                </c:pt>
                <c:pt idx="109">
                  <c:v>-0.65</c:v>
                </c:pt>
                <c:pt idx="110">
                  <c:v>-0.63</c:v>
                </c:pt>
                <c:pt idx="111">
                  <c:v>-0.33</c:v>
                </c:pt>
                <c:pt idx="112">
                  <c:v>-0.17</c:v>
                </c:pt>
                <c:pt idx="113">
                  <c:v>-0.03</c:v>
                </c:pt>
                <c:pt idx="114">
                  <c:v>-0.03</c:v>
                </c:pt>
                <c:pt idx="115">
                  <c:v>0.11</c:v>
                </c:pt>
                <c:pt idx="116">
                  <c:v>0.23</c:v>
                </c:pt>
                <c:pt idx="117">
                  <c:v>0.15</c:v>
                </c:pt>
                <c:pt idx="118">
                  <c:v>0.06</c:v>
                </c:pt>
                <c:pt idx="119">
                  <c:v>0</c:v>
                </c:pt>
                <c:pt idx="120">
                  <c:v>0.01</c:v>
                </c:pt>
                <c:pt idx="121">
                  <c:v>-0.01</c:v>
                </c:pt>
                <c:pt idx="122">
                  <c:v>0.03</c:v>
                </c:pt>
                <c:pt idx="123">
                  <c:v>0.09</c:v>
                </c:pt>
                <c:pt idx="124">
                  <c:v>0.03</c:v>
                </c:pt>
                <c:pt idx="125">
                  <c:v>0.03</c:v>
                </c:pt>
                <c:pt idx="126">
                  <c:v>-0.06</c:v>
                </c:pt>
                <c:pt idx="127">
                  <c:v>-0.11</c:v>
                </c:pt>
                <c:pt idx="128">
                  <c:v>-0.18</c:v>
                </c:pt>
                <c:pt idx="129">
                  <c:v>-0.21</c:v>
                </c:pt>
                <c:pt idx="130">
                  <c:v>-0.13</c:v>
                </c:pt>
                <c:pt idx="131">
                  <c:v>-0.12</c:v>
                </c:pt>
                <c:pt idx="132">
                  <c:v>-0.02</c:v>
                </c:pt>
                <c:pt idx="133">
                  <c:v>7.0000000000000007E-2</c:v>
                </c:pt>
                <c:pt idx="134">
                  <c:v>0.1</c:v>
                </c:pt>
                <c:pt idx="135">
                  <c:v>0.12</c:v>
                </c:pt>
                <c:pt idx="136">
                  <c:v>0.1</c:v>
                </c:pt>
                <c:pt idx="137">
                  <c:v>0.04</c:v>
                </c:pt>
                <c:pt idx="138">
                  <c:v>-0.11</c:v>
                </c:pt>
                <c:pt idx="139">
                  <c:v>-0.22</c:v>
                </c:pt>
                <c:pt idx="140">
                  <c:v>-0.27</c:v>
                </c:pt>
                <c:pt idx="141">
                  <c:v>-0.36</c:v>
                </c:pt>
                <c:pt idx="142">
                  <c:v>-0.4</c:v>
                </c:pt>
                <c:pt idx="143">
                  <c:v>-0.43</c:v>
                </c:pt>
                <c:pt idx="144">
                  <c:v>-0.34</c:v>
                </c:pt>
                <c:pt idx="145">
                  <c:v>-0.26</c:v>
                </c:pt>
                <c:pt idx="146">
                  <c:v>-0.25</c:v>
                </c:pt>
                <c:pt idx="147">
                  <c:v>-0.2</c:v>
                </c:pt>
                <c:pt idx="148">
                  <c:v>-0.16</c:v>
                </c:pt>
                <c:pt idx="149">
                  <c:v>-0.09</c:v>
                </c:pt>
                <c:pt idx="150">
                  <c:v>-0.12</c:v>
                </c:pt>
                <c:pt idx="151">
                  <c:v>-0.17</c:v>
                </c:pt>
                <c:pt idx="152">
                  <c:v>-0.21</c:v>
                </c:pt>
                <c:pt idx="153">
                  <c:v>-0.24</c:v>
                </c:pt>
                <c:pt idx="154">
                  <c:v>-0.28000000000000003</c:v>
                </c:pt>
                <c:pt idx="155">
                  <c:v>-0.35</c:v>
                </c:pt>
                <c:pt idx="156">
                  <c:v>-0.22</c:v>
                </c:pt>
                <c:pt idx="157">
                  <c:v>-0.13</c:v>
                </c:pt>
                <c:pt idx="158">
                  <c:v>-0.02</c:v>
                </c:pt>
                <c:pt idx="159">
                  <c:v>0.04</c:v>
                </c:pt>
                <c:pt idx="160">
                  <c:v>0.13</c:v>
                </c:pt>
                <c:pt idx="161">
                  <c:v>0.23</c:v>
                </c:pt>
                <c:pt idx="162">
                  <c:v>0.17</c:v>
                </c:pt>
                <c:pt idx="163">
                  <c:v>0.15</c:v>
                </c:pt>
                <c:pt idx="164">
                  <c:v>0.12</c:v>
                </c:pt>
                <c:pt idx="165">
                  <c:v>0.16</c:v>
                </c:pt>
                <c:pt idx="166">
                  <c:v>0.19</c:v>
                </c:pt>
                <c:pt idx="167">
                  <c:v>0.18</c:v>
                </c:pt>
                <c:pt idx="168">
                  <c:v>0.18</c:v>
                </c:pt>
                <c:pt idx="169">
                  <c:v>0.2</c:v>
                </c:pt>
                <c:pt idx="170">
                  <c:v>0.21</c:v>
                </c:pt>
                <c:pt idx="171">
                  <c:v>0.18</c:v>
                </c:pt>
                <c:pt idx="172">
                  <c:v>0.13</c:v>
                </c:pt>
                <c:pt idx="173">
                  <c:v>0.12</c:v>
                </c:pt>
                <c:pt idx="174">
                  <c:v>0.06</c:v>
                </c:pt>
                <c:pt idx="175">
                  <c:v>0.02</c:v>
                </c:pt>
                <c:pt idx="176">
                  <c:v>-0.01</c:v>
                </c:pt>
                <c:pt idx="177">
                  <c:v>-0.02</c:v>
                </c:pt>
                <c:pt idx="178">
                  <c:v>-0.02</c:v>
                </c:pt>
                <c:pt idx="179">
                  <c:v>-0.06</c:v>
                </c:pt>
                <c:pt idx="180">
                  <c:v>-0.02</c:v>
                </c:pt>
                <c:pt idx="181">
                  <c:v>-0.01</c:v>
                </c:pt>
                <c:pt idx="182">
                  <c:v>0.01</c:v>
                </c:pt>
                <c:pt idx="183">
                  <c:v>0</c:v>
                </c:pt>
                <c:pt idx="184">
                  <c:v>0</c:v>
                </c:pt>
                <c:pt idx="185">
                  <c:v>0.04</c:v>
                </c:pt>
                <c:pt idx="186">
                  <c:v>-0.01</c:v>
                </c:pt>
                <c:pt idx="187">
                  <c:v>-0.04</c:v>
                </c:pt>
                <c:pt idx="188">
                  <c:v>-7.0000000000000007E-2</c:v>
                </c:pt>
                <c:pt idx="189">
                  <c:v>-0.09</c:v>
                </c:pt>
                <c:pt idx="190">
                  <c:v>-0.12</c:v>
                </c:pt>
                <c:pt idx="191">
                  <c:v>-0.19</c:v>
                </c:pt>
                <c:pt idx="192">
                  <c:v>-0.18</c:v>
                </c:pt>
                <c:pt idx="193">
                  <c:v>-0.15</c:v>
                </c:pt>
                <c:pt idx="194">
                  <c:v>-0.15</c:v>
                </c:pt>
                <c:pt idx="195">
                  <c:v>-0.18</c:v>
                </c:pt>
                <c:pt idx="196">
                  <c:v>-0.17</c:v>
                </c:pt>
                <c:pt idx="197">
                  <c:v>-0.14000000000000001</c:v>
                </c:pt>
                <c:pt idx="198">
                  <c:v>-0.2</c:v>
                </c:pt>
                <c:pt idx="199">
                  <c:v>-0.28999999999999998</c:v>
                </c:pt>
                <c:pt idx="200">
                  <c:v>-0.31</c:v>
                </c:pt>
                <c:pt idx="201">
                  <c:v>-0.33</c:v>
                </c:pt>
                <c:pt idx="202">
                  <c:v>-0.35</c:v>
                </c:pt>
                <c:pt idx="203">
                  <c:v>-0.38</c:v>
                </c:pt>
              </c:numCache>
            </c:numRef>
          </c:val>
          <c:extLst>
            <c:ext xmlns:c16="http://schemas.microsoft.com/office/drawing/2014/chart" uri="{C3380CC4-5D6E-409C-BE32-E72D297353CC}">
              <c16:uniqueId val="{00000000-1F21-4168-91FA-AAA656000112}"/>
            </c:ext>
          </c:extLst>
        </c:ser>
        <c:dLbls>
          <c:showLegendKey val="0"/>
          <c:showVal val="0"/>
          <c:showCatName val="0"/>
          <c:showSerName val="0"/>
          <c:showPercent val="0"/>
          <c:showBubbleSize val="0"/>
        </c:dLbls>
        <c:gapWidth val="0"/>
        <c:axId val="277668040"/>
        <c:axId val="277668432"/>
      </c:barChart>
      <c:lineChart>
        <c:grouping val="standard"/>
        <c:varyColors val="0"/>
        <c:ser>
          <c:idx val="1"/>
          <c:order val="1"/>
          <c:tx>
            <c:strRef>
              <c:f>Sheet1!$C$1</c:f>
              <c:strCache>
                <c:ptCount val="1"/>
                <c:pt idx="0">
                  <c:v>Total return: Y-o-Y return MSCI All World Index</c:v>
                </c:pt>
              </c:strCache>
            </c:strRef>
          </c:tx>
          <c:spPr>
            <a:ln w="12700">
              <a:solidFill>
                <a:srgbClr val="504434"/>
              </a:solidFill>
            </a:ln>
          </c:spPr>
          <c:marker>
            <c:symbol val="none"/>
          </c:marker>
          <c:cat>
            <c:numRef>
              <c:f>Sheet1!$A$2:$A$205</c:f>
              <c:numCache>
                <c:formatCode>m/d/yyyy</c:formatCode>
                <c:ptCount val="204"/>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numCache>
            </c:numRef>
          </c:cat>
          <c:val>
            <c:numRef>
              <c:f>Sheet1!$C$2:$C$205</c:f>
              <c:numCache>
                <c:formatCode>General</c:formatCode>
                <c:ptCount val="204"/>
                <c:pt idx="0">
                  <c:v>18</c:v>
                </c:pt>
                <c:pt idx="1">
                  <c:v>21</c:v>
                </c:pt>
                <c:pt idx="2">
                  <c:v>23</c:v>
                </c:pt>
                <c:pt idx="3">
                  <c:v>13</c:v>
                </c:pt>
                <c:pt idx="4">
                  <c:v>14</c:v>
                </c:pt>
                <c:pt idx="5">
                  <c:v>12</c:v>
                </c:pt>
                <c:pt idx="6">
                  <c:v>10</c:v>
                </c:pt>
                <c:pt idx="7">
                  <c:v>13</c:v>
                </c:pt>
                <c:pt idx="8">
                  <c:v>8</c:v>
                </c:pt>
                <c:pt idx="9">
                  <c:v>1</c:v>
                </c:pt>
                <c:pt idx="10">
                  <c:v>-8</c:v>
                </c:pt>
                <c:pt idx="11">
                  <c:v>-14</c:v>
                </c:pt>
                <c:pt idx="12">
                  <c:v>-7</c:v>
                </c:pt>
                <c:pt idx="13">
                  <c:v>-15</c:v>
                </c:pt>
                <c:pt idx="14">
                  <c:v>-25</c:v>
                </c:pt>
                <c:pt idx="15">
                  <c:v>-16</c:v>
                </c:pt>
                <c:pt idx="16">
                  <c:v>-15</c:v>
                </c:pt>
                <c:pt idx="17">
                  <c:v>-20</c:v>
                </c:pt>
                <c:pt idx="18">
                  <c:v>-19</c:v>
                </c:pt>
                <c:pt idx="19">
                  <c:v>-25</c:v>
                </c:pt>
                <c:pt idx="20">
                  <c:v>-28</c:v>
                </c:pt>
                <c:pt idx="21">
                  <c:v>-25</c:v>
                </c:pt>
                <c:pt idx="22">
                  <c:v>-15</c:v>
                </c:pt>
                <c:pt idx="23">
                  <c:v>-16</c:v>
                </c:pt>
                <c:pt idx="24">
                  <c:v>-20</c:v>
                </c:pt>
                <c:pt idx="25">
                  <c:v>-14</c:v>
                </c:pt>
                <c:pt idx="26">
                  <c:v>-3</c:v>
                </c:pt>
                <c:pt idx="27">
                  <c:v>-13</c:v>
                </c:pt>
                <c:pt idx="28">
                  <c:v>-11</c:v>
                </c:pt>
                <c:pt idx="29">
                  <c:v>-14</c:v>
                </c:pt>
                <c:pt idx="30">
                  <c:v>-20</c:v>
                </c:pt>
                <c:pt idx="31">
                  <c:v>-16</c:v>
                </c:pt>
                <c:pt idx="32">
                  <c:v>-18</c:v>
                </c:pt>
                <c:pt idx="33">
                  <c:v>-14</c:v>
                </c:pt>
                <c:pt idx="34">
                  <c:v>-14</c:v>
                </c:pt>
                <c:pt idx="35">
                  <c:v>-19</c:v>
                </c:pt>
                <c:pt idx="36">
                  <c:v>-19</c:v>
                </c:pt>
                <c:pt idx="37">
                  <c:v>-20</c:v>
                </c:pt>
                <c:pt idx="38">
                  <c:v>-24</c:v>
                </c:pt>
                <c:pt idx="39">
                  <c:v>-14</c:v>
                </c:pt>
                <c:pt idx="40">
                  <c:v>-9</c:v>
                </c:pt>
                <c:pt idx="41">
                  <c:v>-2</c:v>
                </c:pt>
                <c:pt idx="42">
                  <c:v>10</c:v>
                </c:pt>
                <c:pt idx="43">
                  <c:v>12</c:v>
                </c:pt>
                <c:pt idx="44">
                  <c:v>27</c:v>
                </c:pt>
                <c:pt idx="45">
                  <c:v>25</c:v>
                </c:pt>
                <c:pt idx="46">
                  <c:v>21</c:v>
                </c:pt>
                <c:pt idx="47">
                  <c:v>35</c:v>
                </c:pt>
                <c:pt idx="48">
                  <c:v>41</c:v>
                </c:pt>
                <c:pt idx="49">
                  <c:v>46</c:v>
                </c:pt>
                <c:pt idx="50">
                  <c:v>46</c:v>
                </c:pt>
                <c:pt idx="51">
                  <c:v>31</c:v>
                </c:pt>
                <c:pt idx="52">
                  <c:v>25</c:v>
                </c:pt>
                <c:pt idx="53">
                  <c:v>25</c:v>
                </c:pt>
                <c:pt idx="54">
                  <c:v>18</c:v>
                </c:pt>
                <c:pt idx="55">
                  <c:v>16</c:v>
                </c:pt>
                <c:pt idx="56">
                  <c:v>18</c:v>
                </c:pt>
                <c:pt idx="57">
                  <c:v>14</c:v>
                </c:pt>
                <c:pt idx="58">
                  <c:v>18</c:v>
                </c:pt>
                <c:pt idx="59">
                  <c:v>16</c:v>
                </c:pt>
                <c:pt idx="60">
                  <c:v>11</c:v>
                </c:pt>
                <c:pt idx="61">
                  <c:v>13</c:v>
                </c:pt>
                <c:pt idx="62">
                  <c:v>11</c:v>
                </c:pt>
                <c:pt idx="63">
                  <c:v>12</c:v>
                </c:pt>
                <c:pt idx="64">
                  <c:v>13</c:v>
                </c:pt>
                <c:pt idx="65">
                  <c:v>12</c:v>
                </c:pt>
                <c:pt idx="66">
                  <c:v>20</c:v>
                </c:pt>
                <c:pt idx="67">
                  <c:v>20</c:v>
                </c:pt>
                <c:pt idx="68">
                  <c:v>21</c:v>
                </c:pt>
                <c:pt idx="69">
                  <c:v>15</c:v>
                </c:pt>
                <c:pt idx="70">
                  <c:v>13</c:v>
                </c:pt>
                <c:pt idx="71">
                  <c:v>11</c:v>
                </c:pt>
                <c:pt idx="72">
                  <c:v>19</c:v>
                </c:pt>
                <c:pt idx="73">
                  <c:v>15</c:v>
                </c:pt>
                <c:pt idx="74">
                  <c:v>20</c:v>
                </c:pt>
                <c:pt idx="75">
                  <c:v>27</c:v>
                </c:pt>
                <c:pt idx="76">
                  <c:v>20</c:v>
                </c:pt>
                <c:pt idx="77">
                  <c:v>19</c:v>
                </c:pt>
                <c:pt idx="78">
                  <c:v>15</c:v>
                </c:pt>
                <c:pt idx="79">
                  <c:v>17</c:v>
                </c:pt>
                <c:pt idx="80">
                  <c:v>15</c:v>
                </c:pt>
                <c:pt idx="81">
                  <c:v>23</c:v>
                </c:pt>
                <c:pt idx="82">
                  <c:v>22</c:v>
                </c:pt>
                <c:pt idx="83">
                  <c:v>22</c:v>
                </c:pt>
                <c:pt idx="84">
                  <c:v>17</c:v>
                </c:pt>
                <c:pt idx="85">
                  <c:v>17</c:v>
                </c:pt>
                <c:pt idx="86">
                  <c:v>16</c:v>
                </c:pt>
                <c:pt idx="87">
                  <c:v>18</c:v>
                </c:pt>
                <c:pt idx="88">
                  <c:v>26</c:v>
                </c:pt>
                <c:pt idx="89">
                  <c:v>26</c:v>
                </c:pt>
                <c:pt idx="90">
                  <c:v>23</c:v>
                </c:pt>
                <c:pt idx="91">
                  <c:v>20</c:v>
                </c:pt>
                <c:pt idx="92">
                  <c:v>25</c:v>
                </c:pt>
                <c:pt idx="93">
                  <c:v>25</c:v>
                </c:pt>
                <c:pt idx="94">
                  <c:v>16</c:v>
                </c:pt>
                <c:pt idx="95">
                  <c:v>12</c:v>
                </c:pt>
                <c:pt idx="96">
                  <c:v>2</c:v>
                </c:pt>
                <c:pt idx="97">
                  <c:v>3</c:v>
                </c:pt>
                <c:pt idx="98">
                  <c:v>-1</c:v>
                </c:pt>
                <c:pt idx="99">
                  <c:v>0</c:v>
                </c:pt>
                <c:pt idx="100">
                  <c:v>-1</c:v>
                </c:pt>
                <c:pt idx="101">
                  <c:v>-9</c:v>
                </c:pt>
                <c:pt idx="102">
                  <c:v>-10</c:v>
                </c:pt>
                <c:pt idx="103">
                  <c:v>-11</c:v>
                </c:pt>
                <c:pt idx="104">
                  <c:v>-26</c:v>
                </c:pt>
                <c:pt idx="105">
                  <c:v>-43</c:v>
                </c:pt>
                <c:pt idx="106">
                  <c:v>-45</c:v>
                </c:pt>
                <c:pt idx="107">
                  <c:v>-42</c:v>
                </c:pt>
                <c:pt idx="108">
                  <c:v>-42</c:v>
                </c:pt>
                <c:pt idx="109">
                  <c:v>-48</c:v>
                </c:pt>
                <c:pt idx="110">
                  <c:v>-43</c:v>
                </c:pt>
                <c:pt idx="111">
                  <c:v>-39</c:v>
                </c:pt>
                <c:pt idx="112">
                  <c:v>-34</c:v>
                </c:pt>
                <c:pt idx="113">
                  <c:v>-29</c:v>
                </c:pt>
                <c:pt idx="114">
                  <c:v>-21</c:v>
                </c:pt>
                <c:pt idx="115">
                  <c:v>-16</c:v>
                </c:pt>
                <c:pt idx="116">
                  <c:v>1</c:v>
                </c:pt>
                <c:pt idx="117">
                  <c:v>23</c:v>
                </c:pt>
                <c:pt idx="118">
                  <c:v>37</c:v>
                </c:pt>
                <c:pt idx="119">
                  <c:v>35</c:v>
                </c:pt>
                <c:pt idx="120">
                  <c:v>42</c:v>
                </c:pt>
                <c:pt idx="121">
                  <c:v>59</c:v>
                </c:pt>
                <c:pt idx="122">
                  <c:v>56</c:v>
                </c:pt>
                <c:pt idx="123">
                  <c:v>40</c:v>
                </c:pt>
                <c:pt idx="124">
                  <c:v>15</c:v>
                </c:pt>
                <c:pt idx="125">
                  <c:v>12</c:v>
                </c:pt>
                <c:pt idx="126">
                  <c:v>12</c:v>
                </c:pt>
                <c:pt idx="127">
                  <c:v>4</c:v>
                </c:pt>
                <c:pt idx="128">
                  <c:v>9</c:v>
                </c:pt>
                <c:pt idx="129">
                  <c:v>15</c:v>
                </c:pt>
                <c:pt idx="130">
                  <c:v>8</c:v>
                </c:pt>
                <c:pt idx="131">
                  <c:v>13</c:v>
                </c:pt>
                <c:pt idx="132">
                  <c:v>20</c:v>
                </c:pt>
                <c:pt idx="133">
                  <c:v>22</c:v>
                </c:pt>
                <c:pt idx="134">
                  <c:v>15</c:v>
                </c:pt>
                <c:pt idx="135">
                  <c:v>19</c:v>
                </c:pt>
                <c:pt idx="136">
                  <c:v>29</c:v>
                </c:pt>
                <c:pt idx="137">
                  <c:v>31</c:v>
                </c:pt>
                <c:pt idx="138">
                  <c:v>19</c:v>
                </c:pt>
                <c:pt idx="139">
                  <c:v>14</c:v>
                </c:pt>
                <c:pt idx="140">
                  <c:v>-6</c:v>
                </c:pt>
                <c:pt idx="141">
                  <c:v>1</c:v>
                </c:pt>
                <c:pt idx="142">
                  <c:v>0</c:v>
                </c:pt>
                <c:pt idx="143">
                  <c:v>-7</c:v>
                </c:pt>
                <c:pt idx="144">
                  <c:v>-3</c:v>
                </c:pt>
                <c:pt idx="145">
                  <c:v>-1</c:v>
                </c:pt>
                <c:pt idx="146">
                  <c:v>0</c:v>
                </c:pt>
                <c:pt idx="147">
                  <c:v>-5</c:v>
                </c:pt>
                <c:pt idx="148">
                  <c:v>-12</c:v>
                </c:pt>
                <c:pt idx="149">
                  <c:v>-6</c:v>
                </c:pt>
                <c:pt idx="150">
                  <c:v>-3</c:v>
                </c:pt>
                <c:pt idx="151">
                  <c:v>7</c:v>
                </c:pt>
                <c:pt idx="152">
                  <c:v>22</c:v>
                </c:pt>
                <c:pt idx="153">
                  <c:v>9</c:v>
                </c:pt>
                <c:pt idx="154">
                  <c:v>14</c:v>
                </c:pt>
                <c:pt idx="155">
                  <c:v>17</c:v>
                </c:pt>
                <c:pt idx="156">
                  <c:v>15</c:v>
                </c:pt>
                <c:pt idx="157">
                  <c:v>10</c:v>
                </c:pt>
                <c:pt idx="158">
                  <c:v>11</c:v>
                </c:pt>
                <c:pt idx="159">
                  <c:v>16</c:v>
                </c:pt>
                <c:pt idx="160">
                  <c:v>27</c:v>
                </c:pt>
                <c:pt idx="161">
                  <c:v>17</c:v>
                </c:pt>
                <c:pt idx="162">
                  <c:v>21</c:v>
                </c:pt>
                <c:pt idx="163">
                  <c:v>16</c:v>
                </c:pt>
                <c:pt idx="164">
                  <c:v>18</c:v>
                </c:pt>
                <c:pt idx="165">
                  <c:v>24</c:v>
                </c:pt>
                <c:pt idx="166">
                  <c:v>24</c:v>
                </c:pt>
                <c:pt idx="167">
                  <c:v>23</c:v>
                </c:pt>
                <c:pt idx="168">
                  <c:v>13</c:v>
                </c:pt>
                <c:pt idx="169">
                  <c:v>19</c:v>
                </c:pt>
                <c:pt idx="170">
                  <c:v>17</c:v>
                </c:pt>
                <c:pt idx="171">
                  <c:v>15</c:v>
                </c:pt>
                <c:pt idx="172">
                  <c:v>18</c:v>
                </c:pt>
                <c:pt idx="173">
                  <c:v>24</c:v>
                </c:pt>
                <c:pt idx="174">
                  <c:v>17</c:v>
                </c:pt>
                <c:pt idx="175">
                  <c:v>22</c:v>
                </c:pt>
                <c:pt idx="176">
                  <c:v>12</c:v>
                </c:pt>
                <c:pt idx="177">
                  <c:v>8</c:v>
                </c:pt>
                <c:pt idx="178">
                  <c:v>9</c:v>
                </c:pt>
                <c:pt idx="179">
                  <c:v>5</c:v>
                </c:pt>
                <c:pt idx="180">
                  <c:v>7</c:v>
                </c:pt>
                <c:pt idx="181">
                  <c:v>8</c:v>
                </c:pt>
                <c:pt idx="182">
                  <c:v>6</c:v>
                </c:pt>
                <c:pt idx="183">
                  <c:v>8</c:v>
                </c:pt>
                <c:pt idx="184">
                  <c:v>6</c:v>
                </c:pt>
                <c:pt idx="185">
                  <c:v>1</c:v>
                </c:pt>
                <c:pt idx="186">
                  <c:v>3</c:v>
                </c:pt>
                <c:pt idx="187">
                  <c:v>-6</c:v>
                </c:pt>
                <c:pt idx="188">
                  <c:v>-6</c:v>
                </c:pt>
                <c:pt idx="189">
                  <c:v>1</c:v>
                </c:pt>
                <c:pt idx="190">
                  <c:v>-2</c:v>
                </c:pt>
                <c:pt idx="191">
                  <c:v>-2</c:v>
                </c:pt>
                <c:pt idx="192">
                  <c:v>-6</c:v>
                </c:pt>
                <c:pt idx="193">
                  <c:v>-12</c:v>
                </c:pt>
                <c:pt idx="194">
                  <c:v>-4</c:v>
                </c:pt>
                <c:pt idx="195">
                  <c:v>-5</c:v>
                </c:pt>
                <c:pt idx="196">
                  <c:v>-5</c:v>
                </c:pt>
                <c:pt idx="197">
                  <c:v>-3</c:v>
                </c:pt>
                <c:pt idx="198">
                  <c:v>0</c:v>
                </c:pt>
                <c:pt idx="199">
                  <c:v>8</c:v>
                </c:pt>
                <c:pt idx="200">
                  <c:v>13</c:v>
                </c:pt>
                <c:pt idx="201">
                  <c:v>3</c:v>
                </c:pt>
                <c:pt idx="202">
                  <c:v>4</c:v>
                </c:pt>
                <c:pt idx="203">
                  <c:v>8</c:v>
                </c:pt>
              </c:numCache>
            </c:numRef>
          </c:val>
          <c:smooth val="1"/>
          <c:extLst>
            <c:ext xmlns:c16="http://schemas.microsoft.com/office/drawing/2014/chart" uri="{C3380CC4-5D6E-409C-BE32-E72D297353CC}">
              <c16:uniqueId val="{00000001-1F21-4168-91FA-AAA656000112}"/>
            </c:ext>
          </c:extLst>
        </c:ser>
        <c:dLbls>
          <c:showLegendKey val="0"/>
          <c:showVal val="0"/>
          <c:showCatName val="0"/>
          <c:showSerName val="0"/>
          <c:showPercent val="0"/>
          <c:showBubbleSize val="0"/>
        </c:dLbls>
        <c:marker val="1"/>
        <c:smooth val="0"/>
        <c:axId val="277669216"/>
        <c:axId val="277668824"/>
      </c:lineChart>
      <c:dateAx>
        <c:axId val="277668040"/>
        <c:scaling>
          <c:orientation val="minMax"/>
        </c:scaling>
        <c:delete val="0"/>
        <c:axPos val="b"/>
        <c:numFmt formatCode="[$-409]mmm\-yy;@" sourceLinked="0"/>
        <c:majorTickMark val="out"/>
        <c:minorTickMark val="none"/>
        <c:tickLblPos val="low"/>
        <c:crossAx val="277668432"/>
        <c:crosses val="autoZero"/>
        <c:auto val="1"/>
        <c:lblOffset val="100"/>
        <c:baseTimeUnit val="months"/>
        <c:majorUnit val="2"/>
        <c:majorTimeUnit val="years"/>
      </c:dateAx>
      <c:valAx>
        <c:axId val="277668432"/>
        <c:scaling>
          <c:orientation val="minMax"/>
          <c:max val="1"/>
          <c:min val="-0.8"/>
        </c:scaling>
        <c:delete val="0"/>
        <c:axPos val="l"/>
        <c:majorGridlines>
          <c:spPr>
            <a:ln w="6350">
              <a:prstDash val="dash"/>
            </a:ln>
          </c:spPr>
        </c:majorGridlines>
        <c:title>
          <c:tx>
            <c:rich>
              <a:bodyPr rot="-5400000" vert="horz"/>
              <a:lstStyle/>
              <a:p>
                <a:pPr>
                  <a:defRPr sz="1000"/>
                </a:pPr>
                <a:r>
                  <a:rPr lang="en-GB" sz="1000"/>
                  <a:t>Net new funds - % of total assets</a:t>
                </a:r>
              </a:p>
            </c:rich>
          </c:tx>
          <c:overlay val="0"/>
        </c:title>
        <c:numFmt formatCode="General" sourceLinked="1"/>
        <c:majorTickMark val="out"/>
        <c:minorTickMark val="none"/>
        <c:tickLblPos val="nextTo"/>
        <c:crossAx val="277668040"/>
        <c:crosses val="autoZero"/>
        <c:crossBetween val="between"/>
      </c:valAx>
      <c:valAx>
        <c:axId val="277668824"/>
        <c:scaling>
          <c:orientation val="minMax"/>
        </c:scaling>
        <c:delete val="0"/>
        <c:axPos val="r"/>
        <c:title>
          <c:tx>
            <c:rich>
              <a:bodyPr rot="-5400000" vert="horz"/>
              <a:lstStyle/>
              <a:p>
                <a:pPr>
                  <a:defRPr/>
                </a:pPr>
                <a:r>
                  <a:rPr lang="en-GB"/>
                  <a:t>% total return</a:t>
                </a:r>
              </a:p>
            </c:rich>
          </c:tx>
          <c:overlay val="0"/>
        </c:title>
        <c:numFmt formatCode="General" sourceLinked="1"/>
        <c:majorTickMark val="out"/>
        <c:minorTickMark val="none"/>
        <c:tickLblPos val="nextTo"/>
        <c:crossAx val="277669216"/>
        <c:crosses val="max"/>
        <c:crossBetween val="between"/>
      </c:valAx>
      <c:dateAx>
        <c:axId val="277669216"/>
        <c:scaling>
          <c:orientation val="minMax"/>
        </c:scaling>
        <c:delete val="1"/>
        <c:axPos val="b"/>
        <c:numFmt formatCode="m/d/yyyy" sourceLinked="1"/>
        <c:majorTickMark val="out"/>
        <c:minorTickMark val="none"/>
        <c:tickLblPos val="nextTo"/>
        <c:crossAx val="277668824"/>
        <c:crosses val="autoZero"/>
        <c:auto val="1"/>
        <c:lblOffset val="100"/>
        <c:baseTimeUnit val="months"/>
      </c:dateAx>
    </c:plotArea>
    <c:legend>
      <c:legendPos val="r"/>
      <c:layout>
        <c:manualLayout>
          <c:xMode val="edge"/>
          <c:yMode val="edge"/>
          <c:x val="0.14273772071793567"/>
          <c:y val="0.89609737353036345"/>
          <c:w val="0.69796881235669805"/>
          <c:h val="0.10321533545464354"/>
        </c:manualLayout>
      </c:layout>
      <c:overlay val="0"/>
    </c:legend>
    <c:plotVisOnly val="1"/>
    <c:dispBlanksAs val="gap"/>
    <c:showDLblsOverMax val="0"/>
  </c:chart>
  <c:spPr>
    <a:ln>
      <a:noFill/>
    </a:ln>
  </c:spPr>
  <c:txPr>
    <a:bodyPr/>
    <a:lstStyle/>
    <a:p>
      <a:pPr>
        <a:defRPr sz="9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Light" panose="020F0302020204030204" pitchFamily="34" charset="0"/>
                <a:cs typeface="Calibri Light" panose="020F0302020204030204" pitchFamily="34" charset="0"/>
              </a:defRPr>
            </a:pPr>
            <a:r>
              <a:rPr lang="en-US" dirty="0">
                <a:latin typeface="Calibri Light" panose="020F0302020204030204" pitchFamily="34" charset="0"/>
                <a:cs typeface="Calibri Light" panose="020F0302020204030204" pitchFamily="34" charset="0"/>
              </a:rPr>
              <a:t>Owner – equities: 1/1976 to 12/2017</a:t>
            </a:r>
          </a:p>
        </c:rich>
      </c:tx>
      <c:layout>
        <c:manualLayout>
          <c:xMode val="edge"/>
          <c:yMode val="edge"/>
          <c:x val="0.24561852888133709"/>
          <c:y val="3.9891538766626794E-2"/>
        </c:manualLayout>
      </c:layout>
      <c:overlay val="0"/>
    </c:title>
    <c:autoTitleDeleted val="0"/>
    <c:plotArea>
      <c:layout>
        <c:manualLayout>
          <c:layoutTarget val="inner"/>
          <c:xMode val="edge"/>
          <c:yMode val="edge"/>
          <c:x val="0.10770336159903089"/>
          <c:y val="0.11538013601048876"/>
          <c:w val="0.85000378558449463"/>
          <c:h val="0.74210367951990142"/>
        </c:manualLayout>
      </c:layout>
      <c:barChart>
        <c:barDir val="col"/>
        <c:grouping val="clustered"/>
        <c:varyColors val="0"/>
        <c:ser>
          <c:idx val="0"/>
          <c:order val="0"/>
          <c:tx>
            <c:strRef>
              <c:f>Sheet1!$B$1</c:f>
              <c:strCache>
                <c:ptCount val="1"/>
                <c:pt idx="0">
                  <c:v>MSCI World Index (net div.)</c:v>
                </c:pt>
              </c:strCache>
            </c:strRef>
          </c:tx>
          <c:spPr>
            <a:solidFill>
              <a:srgbClr val="FF6600"/>
            </a:solidFill>
          </c:spPr>
          <c:invertIfNegative val="0"/>
          <c:cat>
            <c:numRef>
              <c:f>Sheet1!$A$2:$A$505</c:f>
              <c:numCache>
                <c:formatCode>mmm\-yy</c:formatCode>
                <c:ptCount val="504"/>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numCache>
            </c:numRef>
          </c:cat>
          <c:val>
            <c:numRef>
              <c:f>Sheet1!$B$2:$B$505</c:f>
              <c:numCache>
                <c:formatCode>General</c:formatCode>
                <c:ptCount val="504"/>
                <c:pt idx="0">
                  <c:v>9.0450000000000003E-2</c:v>
                </c:pt>
                <c:pt idx="1">
                  <c:v>-4.9100000000000003E-3</c:v>
                </c:pt>
                <c:pt idx="2">
                  <c:v>7.0000000000000007E-2</c:v>
                </c:pt>
                <c:pt idx="3">
                  <c:v>3.3110000000000001E-2</c:v>
                </c:pt>
                <c:pt idx="4">
                  <c:v>2.9139999999999999E-2</c:v>
                </c:pt>
                <c:pt idx="5">
                  <c:v>1.5140000000000001E-2</c:v>
                </c:pt>
                <c:pt idx="6">
                  <c:v>-9.3600000000000003E-3</c:v>
                </c:pt>
                <c:pt idx="7">
                  <c:v>2.2399999999999998E-3</c:v>
                </c:pt>
                <c:pt idx="8">
                  <c:v>7.954E-2</c:v>
                </c:pt>
                <c:pt idx="9">
                  <c:v>1.0699999999999999E-2</c:v>
                </c:pt>
                <c:pt idx="10">
                  <c:v>-4.4260000000000001E-2</c:v>
                </c:pt>
                <c:pt idx="11">
                  <c:v>4.4900000000000002E-2</c:v>
                </c:pt>
                <c:pt idx="12">
                  <c:v>-4.1430000000000002E-2</c:v>
                </c:pt>
                <c:pt idx="13">
                  <c:v>-4.3899999999999998E-3</c:v>
                </c:pt>
                <c:pt idx="14">
                  <c:v>-9.6200000000000001E-3</c:v>
                </c:pt>
                <c:pt idx="15">
                  <c:v>1.154E-2</c:v>
                </c:pt>
                <c:pt idx="16">
                  <c:v>-1.358E-2</c:v>
                </c:pt>
                <c:pt idx="17">
                  <c:v>3.7650000000000003E-2</c:v>
                </c:pt>
                <c:pt idx="18">
                  <c:v>-2.366E-2</c:v>
                </c:pt>
                <c:pt idx="19">
                  <c:v>2.9E-4</c:v>
                </c:pt>
                <c:pt idx="20">
                  <c:v>1.013E-2</c:v>
                </c:pt>
                <c:pt idx="21">
                  <c:v>-6.6820000000000004E-2</c:v>
                </c:pt>
                <c:pt idx="22">
                  <c:v>2.5239999999999999E-2</c:v>
                </c:pt>
                <c:pt idx="23">
                  <c:v>-3.3790000000000001E-2</c:v>
                </c:pt>
                <c:pt idx="24">
                  <c:v>-4.4889999999999999E-2</c:v>
                </c:pt>
                <c:pt idx="25">
                  <c:v>-4.1000000000000003E-3</c:v>
                </c:pt>
                <c:pt idx="26">
                  <c:v>8.8330000000000006E-2</c:v>
                </c:pt>
                <c:pt idx="27">
                  <c:v>6.5449999999999994E-2</c:v>
                </c:pt>
                <c:pt idx="28">
                  <c:v>1.022E-2</c:v>
                </c:pt>
                <c:pt idx="29">
                  <c:v>-4.6299999999999996E-3</c:v>
                </c:pt>
                <c:pt idx="30">
                  <c:v>3.2120000000000003E-2</c:v>
                </c:pt>
                <c:pt idx="31">
                  <c:v>1.6709999999999999E-2</c:v>
                </c:pt>
                <c:pt idx="32">
                  <c:v>-5.5100000000000001E-3</c:v>
                </c:pt>
                <c:pt idx="33">
                  <c:v>-6.5820000000000004E-2</c:v>
                </c:pt>
                <c:pt idx="34">
                  <c:v>2.913E-2</c:v>
                </c:pt>
                <c:pt idx="35">
                  <c:v>-1.5939999999999999E-2</c:v>
                </c:pt>
                <c:pt idx="36">
                  <c:v>5.1950000000000003E-2</c:v>
                </c:pt>
                <c:pt idx="37">
                  <c:v>-3.5709999999999999E-2</c:v>
                </c:pt>
                <c:pt idx="38">
                  <c:v>2.0709999999999999E-2</c:v>
                </c:pt>
                <c:pt idx="39">
                  <c:v>-3.0200000000000001E-3</c:v>
                </c:pt>
                <c:pt idx="40">
                  <c:v>-1.787E-2</c:v>
                </c:pt>
                <c:pt idx="41">
                  <c:v>-2.315E-2</c:v>
                </c:pt>
                <c:pt idx="42">
                  <c:v>-2.2950000000000002E-2</c:v>
                </c:pt>
                <c:pt idx="43">
                  <c:v>3.7769999999999998E-2</c:v>
                </c:pt>
                <c:pt idx="44">
                  <c:v>4.5580000000000002E-2</c:v>
                </c:pt>
                <c:pt idx="45">
                  <c:v>-1.771E-2</c:v>
                </c:pt>
                <c:pt idx="46">
                  <c:v>-2.699E-2</c:v>
                </c:pt>
                <c:pt idx="47">
                  <c:v>1.6930000000000001E-2</c:v>
                </c:pt>
                <c:pt idx="48">
                  <c:v>3.8589999999999999E-2</c:v>
                </c:pt>
                <c:pt idx="49">
                  <c:v>-2.7200000000000002E-3</c:v>
                </c:pt>
                <c:pt idx="50">
                  <c:v>-6.4500000000000002E-2</c:v>
                </c:pt>
                <c:pt idx="51">
                  <c:v>2.1989999999999999E-2</c:v>
                </c:pt>
                <c:pt idx="52">
                  <c:v>1.107E-2</c:v>
                </c:pt>
                <c:pt idx="53">
                  <c:v>4.2869999999999998E-2</c:v>
                </c:pt>
                <c:pt idx="54">
                  <c:v>3.6360000000000003E-2</c:v>
                </c:pt>
                <c:pt idx="55">
                  <c:v>-7.1000000000000002E-4</c:v>
                </c:pt>
                <c:pt idx="56">
                  <c:v>3.422E-2</c:v>
                </c:pt>
                <c:pt idx="57">
                  <c:v>7.9100000000000004E-3</c:v>
                </c:pt>
                <c:pt idx="58">
                  <c:v>7.7100000000000002E-2</c:v>
                </c:pt>
                <c:pt idx="59">
                  <c:v>-3.8420000000000003E-2</c:v>
                </c:pt>
                <c:pt idx="60">
                  <c:v>-1.6959999999999999E-2</c:v>
                </c:pt>
                <c:pt idx="61">
                  <c:v>7.3289999999999994E-2</c:v>
                </c:pt>
                <c:pt idx="62">
                  <c:v>1.9310000000000001E-2</c:v>
                </c:pt>
                <c:pt idx="63">
                  <c:v>4.2250000000000003E-2</c:v>
                </c:pt>
                <c:pt idx="64">
                  <c:v>1.822E-2</c:v>
                </c:pt>
                <c:pt idx="65">
                  <c:v>5.4109999999999998E-2</c:v>
                </c:pt>
                <c:pt idx="66">
                  <c:v>4.1390000000000003E-2</c:v>
                </c:pt>
                <c:pt idx="67">
                  <c:v>-1.4409999999999999E-2</c:v>
                </c:pt>
                <c:pt idx="68">
                  <c:v>8.5999999999999998E-4</c:v>
                </c:pt>
                <c:pt idx="69">
                  <c:v>-4.7969999999999999E-2</c:v>
                </c:pt>
                <c:pt idx="70">
                  <c:v>3.4199999999999999E-3</c:v>
                </c:pt>
                <c:pt idx="71">
                  <c:v>9.2899999999999996E-3</c:v>
                </c:pt>
                <c:pt idx="72">
                  <c:v>8.4999999999999995E-4</c:v>
                </c:pt>
                <c:pt idx="73">
                  <c:v>-2.9770000000000001E-2</c:v>
                </c:pt>
                <c:pt idx="74">
                  <c:v>-8.0000000000000007E-5</c:v>
                </c:pt>
                <c:pt idx="75">
                  <c:v>3.7179999999999998E-2</c:v>
                </c:pt>
                <c:pt idx="76">
                  <c:v>-1.9800000000000002E-2</c:v>
                </c:pt>
                <c:pt idx="77">
                  <c:v>-2.3390000000000001E-2</c:v>
                </c:pt>
                <c:pt idx="78">
                  <c:v>-7.3000000000000001E-3</c:v>
                </c:pt>
                <c:pt idx="79">
                  <c:v>7.8270000000000006E-2</c:v>
                </c:pt>
                <c:pt idx="80">
                  <c:v>2.0979999999999999E-2</c:v>
                </c:pt>
                <c:pt idx="81">
                  <c:v>8.0930000000000002E-2</c:v>
                </c:pt>
                <c:pt idx="82">
                  <c:v>9.2869999999999994E-2</c:v>
                </c:pt>
                <c:pt idx="83">
                  <c:v>4.3020000000000003E-2</c:v>
                </c:pt>
                <c:pt idx="84">
                  <c:v>7.6819999999999999E-2</c:v>
                </c:pt>
                <c:pt idx="85">
                  <c:v>2.7380000000000002E-2</c:v>
                </c:pt>
                <c:pt idx="86">
                  <c:v>6.4380000000000007E-2</c:v>
                </c:pt>
                <c:pt idx="87">
                  <c:v>1.469E-2</c:v>
                </c:pt>
                <c:pt idx="88">
                  <c:v>-3.8989999999999997E-2</c:v>
                </c:pt>
                <c:pt idx="89">
                  <c:v>8.3909999999999998E-2</c:v>
                </c:pt>
                <c:pt idx="90">
                  <c:v>-1.1769999999999999E-2</c:v>
                </c:pt>
                <c:pt idx="91">
                  <c:v>2.384E-2</c:v>
                </c:pt>
                <c:pt idx="92">
                  <c:v>1.8450000000000001E-2</c:v>
                </c:pt>
                <c:pt idx="93">
                  <c:v>-1.172E-2</c:v>
                </c:pt>
                <c:pt idx="94">
                  <c:v>4.7129999999999998E-2</c:v>
                </c:pt>
                <c:pt idx="95">
                  <c:v>2.1520000000000001E-2</c:v>
                </c:pt>
                <c:pt idx="96">
                  <c:v>4.437E-2</c:v>
                </c:pt>
                <c:pt idx="97">
                  <c:v>-7.5370000000000006E-2</c:v>
                </c:pt>
                <c:pt idx="98">
                  <c:v>8.1379999999999994E-2</c:v>
                </c:pt>
                <c:pt idx="99">
                  <c:v>2.7859999999999999E-2</c:v>
                </c:pt>
                <c:pt idx="100">
                  <c:v>-6.6430000000000003E-2</c:v>
                </c:pt>
                <c:pt idx="101">
                  <c:v>2.9790000000000001E-2</c:v>
                </c:pt>
                <c:pt idx="102">
                  <c:v>1.1999999999999999E-3</c:v>
                </c:pt>
                <c:pt idx="103">
                  <c:v>9.8849999999999993E-2</c:v>
                </c:pt>
                <c:pt idx="104">
                  <c:v>5.568E-2</c:v>
                </c:pt>
                <c:pt idx="105">
                  <c:v>2.215E-2</c:v>
                </c:pt>
                <c:pt idx="106">
                  <c:v>1.515E-2</c:v>
                </c:pt>
                <c:pt idx="107">
                  <c:v>5.5030000000000003E-2</c:v>
                </c:pt>
                <c:pt idx="108">
                  <c:v>8.1110000000000002E-2</c:v>
                </c:pt>
                <c:pt idx="109">
                  <c:v>4.9020000000000001E-2</c:v>
                </c:pt>
                <c:pt idx="110">
                  <c:v>-9.7570000000000004E-2</c:v>
                </c:pt>
                <c:pt idx="111">
                  <c:v>9.2200000000000008E-3</c:v>
                </c:pt>
                <c:pt idx="112">
                  <c:v>9.0600000000000003E-3</c:v>
                </c:pt>
                <c:pt idx="113">
                  <c:v>-1.0410000000000001E-2</c:v>
                </c:pt>
                <c:pt idx="114">
                  <c:v>-5.2220000000000003E-2</c:v>
                </c:pt>
                <c:pt idx="115">
                  <c:v>2.102E-2</c:v>
                </c:pt>
                <c:pt idx="116">
                  <c:v>-4.2399999999999998E-3</c:v>
                </c:pt>
                <c:pt idx="117">
                  <c:v>2.997E-2</c:v>
                </c:pt>
                <c:pt idx="118">
                  <c:v>2.3300000000000001E-2</c:v>
                </c:pt>
                <c:pt idx="119">
                  <c:v>7.5939999999999994E-2</c:v>
                </c:pt>
                <c:pt idx="120">
                  <c:v>3.8429999999999999E-2</c:v>
                </c:pt>
                <c:pt idx="121">
                  <c:v>6.9529999999999995E-2</c:v>
                </c:pt>
                <c:pt idx="122">
                  <c:v>6.5720000000000001E-2</c:v>
                </c:pt>
                <c:pt idx="123">
                  <c:v>-1.6330000000000001E-2</c:v>
                </c:pt>
                <c:pt idx="124">
                  <c:v>4.5809999999999997E-2</c:v>
                </c:pt>
                <c:pt idx="125">
                  <c:v>-3.8700000000000002E-3</c:v>
                </c:pt>
                <c:pt idx="126">
                  <c:v>3.9699999999999999E-2</c:v>
                </c:pt>
                <c:pt idx="127">
                  <c:v>8.6470000000000005E-2</c:v>
                </c:pt>
                <c:pt idx="128">
                  <c:v>-9.8899999999999995E-3</c:v>
                </c:pt>
                <c:pt idx="129">
                  <c:v>1.1599999999999999E-2</c:v>
                </c:pt>
                <c:pt idx="130">
                  <c:v>2.0209999999999999E-2</c:v>
                </c:pt>
                <c:pt idx="131">
                  <c:v>-1.223E-2</c:v>
                </c:pt>
                <c:pt idx="132">
                  <c:v>9.4979999999999995E-2</c:v>
                </c:pt>
                <c:pt idx="133">
                  <c:v>9.7099999999999999E-3</c:v>
                </c:pt>
                <c:pt idx="134">
                  <c:v>2.213E-2</c:v>
                </c:pt>
                <c:pt idx="135">
                  <c:v>2.4E-2</c:v>
                </c:pt>
                <c:pt idx="136">
                  <c:v>2.077E-2</c:v>
                </c:pt>
                <c:pt idx="137">
                  <c:v>6.6400000000000001E-3</c:v>
                </c:pt>
                <c:pt idx="138">
                  <c:v>3.6229999999999998E-2</c:v>
                </c:pt>
                <c:pt idx="139">
                  <c:v>3.3259999999999998E-2</c:v>
                </c:pt>
                <c:pt idx="140">
                  <c:v>-1.4279999999999999E-2</c:v>
                </c:pt>
                <c:pt idx="141">
                  <c:v>-0.21722</c:v>
                </c:pt>
                <c:pt idx="142">
                  <c:v>-8.1989999999999993E-2</c:v>
                </c:pt>
                <c:pt idx="143">
                  <c:v>1.2540000000000001E-2</c:v>
                </c:pt>
                <c:pt idx="144">
                  <c:v>9.4600000000000004E-2</c:v>
                </c:pt>
                <c:pt idx="145">
                  <c:v>6.5210000000000004E-2</c:v>
                </c:pt>
                <c:pt idx="146">
                  <c:v>-4.2999999999999997E-2</c:v>
                </c:pt>
                <c:pt idx="147">
                  <c:v>1.7739999999999999E-2</c:v>
                </c:pt>
                <c:pt idx="148">
                  <c:v>1.07E-3</c:v>
                </c:pt>
                <c:pt idx="149">
                  <c:v>7.1879999999999999E-2</c:v>
                </c:pt>
                <c:pt idx="150">
                  <c:v>1.9859999999999999E-2</c:v>
                </c:pt>
                <c:pt idx="151">
                  <c:v>-4.2369999999999998E-2</c:v>
                </c:pt>
                <c:pt idx="152">
                  <c:v>3.8609999999999998E-2</c:v>
                </c:pt>
                <c:pt idx="153">
                  <c:v>2.154E-2</c:v>
                </c:pt>
                <c:pt idx="154">
                  <c:v>-1.434E-2</c:v>
                </c:pt>
                <c:pt idx="155">
                  <c:v>3.1370000000000002E-2</c:v>
                </c:pt>
                <c:pt idx="156">
                  <c:v>7.1389999999999995E-2</c:v>
                </c:pt>
                <c:pt idx="157">
                  <c:v>-2.3500000000000001E-3</c:v>
                </c:pt>
                <c:pt idx="158">
                  <c:v>2.6589999999999999E-2</c:v>
                </c:pt>
                <c:pt idx="159">
                  <c:v>2.2100000000000002E-2</c:v>
                </c:pt>
                <c:pt idx="160">
                  <c:v>4.7840000000000001E-2</c:v>
                </c:pt>
                <c:pt idx="161">
                  <c:v>1.16E-3</c:v>
                </c:pt>
                <c:pt idx="162">
                  <c:v>3.7220000000000003E-2</c:v>
                </c:pt>
                <c:pt idx="163">
                  <c:v>3.6609999999999997E-2</c:v>
                </c:pt>
                <c:pt idx="164">
                  <c:v>-4.1900000000000001E-3</c:v>
                </c:pt>
                <c:pt idx="165">
                  <c:v>-1.004E-2</c:v>
                </c:pt>
                <c:pt idx="166">
                  <c:v>4.6670000000000003E-2</c:v>
                </c:pt>
                <c:pt idx="167">
                  <c:v>8.3899999999999999E-3</c:v>
                </c:pt>
                <c:pt idx="168">
                  <c:v>-8.9469999999999994E-2</c:v>
                </c:pt>
                <c:pt idx="169">
                  <c:v>-4.8860000000000001E-2</c:v>
                </c:pt>
                <c:pt idx="170">
                  <c:v>-3.4610000000000002E-2</c:v>
                </c:pt>
                <c:pt idx="171">
                  <c:v>-1.017E-2</c:v>
                </c:pt>
                <c:pt idx="172">
                  <c:v>7.9299999999999995E-2</c:v>
                </c:pt>
                <c:pt idx="173">
                  <c:v>-4.6149999999999997E-2</c:v>
                </c:pt>
                <c:pt idx="174">
                  <c:v>-5.3560000000000003E-2</c:v>
                </c:pt>
                <c:pt idx="175">
                  <c:v>-0.10922999999999999</c:v>
                </c:pt>
                <c:pt idx="176">
                  <c:v>-9.5750000000000002E-2</c:v>
                </c:pt>
                <c:pt idx="177">
                  <c:v>5.083E-2</c:v>
                </c:pt>
                <c:pt idx="178">
                  <c:v>-1.243E-2</c:v>
                </c:pt>
                <c:pt idx="179">
                  <c:v>2.4469999999999999E-2</c:v>
                </c:pt>
                <c:pt idx="180">
                  <c:v>1.67E-2</c:v>
                </c:pt>
                <c:pt idx="181">
                  <c:v>0.12485</c:v>
                </c:pt>
                <c:pt idx="182">
                  <c:v>6.7820000000000005E-2</c:v>
                </c:pt>
                <c:pt idx="183">
                  <c:v>1.635E-2</c:v>
                </c:pt>
                <c:pt idx="184">
                  <c:v>3.32E-2</c:v>
                </c:pt>
                <c:pt idx="185">
                  <c:v>-1.4330000000000001E-2</c:v>
                </c:pt>
                <c:pt idx="186">
                  <c:v>6.8300000000000001E-3</c:v>
                </c:pt>
                <c:pt idx="187">
                  <c:v>-1.9000000000000001E-4</c:v>
                </c:pt>
                <c:pt idx="188">
                  <c:v>-1.7420000000000001E-2</c:v>
                </c:pt>
                <c:pt idx="189">
                  <c:v>2.266E-2</c:v>
                </c:pt>
                <c:pt idx="190">
                  <c:v>-5.475E-2</c:v>
                </c:pt>
                <c:pt idx="191">
                  <c:v>8.5299999999999994E-3</c:v>
                </c:pt>
                <c:pt idx="192">
                  <c:v>2.4420000000000001E-2</c:v>
                </c:pt>
                <c:pt idx="193">
                  <c:v>1.98E-3</c:v>
                </c:pt>
                <c:pt idx="194">
                  <c:v>-2.2689999999999998E-2</c:v>
                </c:pt>
                <c:pt idx="195">
                  <c:v>-2.095E-2</c:v>
                </c:pt>
                <c:pt idx="196">
                  <c:v>8.2000000000000007E-3</c:v>
                </c:pt>
                <c:pt idx="197">
                  <c:v>-7.0879999999999999E-2</c:v>
                </c:pt>
                <c:pt idx="198">
                  <c:v>-7.9900000000000006E-3</c:v>
                </c:pt>
                <c:pt idx="199">
                  <c:v>-1.102E-2</c:v>
                </c:pt>
                <c:pt idx="200">
                  <c:v>0.10598</c:v>
                </c:pt>
                <c:pt idx="201">
                  <c:v>0.10585</c:v>
                </c:pt>
                <c:pt idx="202">
                  <c:v>5.3940000000000002E-2</c:v>
                </c:pt>
                <c:pt idx="203">
                  <c:v>6.7600000000000004E-3</c:v>
                </c:pt>
                <c:pt idx="204">
                  <c:v>2.1219999999999999E-2</c:v>
                </c:pt>
                <c:pt idx="205">
                  <c:v>6.9819999999999993E-2</c:v>
                </c:pt>
                <c:pt idx="206">
                  <c:v>-9.6000000000000002E-4</c:v>
                </c:pt>
                <c:pt idx="207">
                  <c:v>2.1800000000000001E-3</c:v>
                </c:pt>
                <c:pt idx="208">
                  <c:v>2.937E-2</c:v>
                </c:pt>
                <c:pt idx="209">
                  <c:v>2.9659999999999999E-2</c:v>
                </c:pt>
                <c:pt idx="210">
                  <c:v>3.7249999999999998E-2</c:v>
                </c:pt>
                <c:pt idx="211">
                  <c:v>3.9980000000000002E-2</c:v>
                </c:pt>
                <c:pt idx="212">
                  <c:v>-2.4660000000000001E-2</c:v>
                </c:pt>
                <c:pt idx="213">
                  <c:v>3.3930000000000002E-2</c:v>
                </c:pt>
                <c:pt idx="214">
                  <c:v>-5.6140000000000002E-2</c:v>
                </c:pt>
                <c:pt idx="215">
                  <c:v>5.2900000000000003E-2</c:v>
                </c:pt>
                <c:pt idx="216">
                  <c:v>5.049E-2</c:v>
                </c:pt>
                <c:pt idx="217">
                  <c:v>-4.4999999999999997E-3</c:v>
                </c:pt>
                <c:pt idx="218">
                  <c:v>-4.4670000000000001E-2</c:v>
                </c:pt>
                <c:pt idx="219">
                  <c:v>1.4449999999999999E-2</c:v>
                </c:pt>
                <c:pt idx="220">
                  <c:v>5.3600000000000002E-3</c:v>
                </c:pt>
                <c:pt idx="221">
                  <c:v>-2.6849999999999999E-2</c:v>
                </c:pt>
                <c:pt idx="222">
                  <c:v>2.845E-2</c:v>
                </c:pt>
                <c:pt idx="223">
                  <c:v>2.793E-2</c:v>
                </c:pt>
                <c:pt idx="224">
                  <c:v>-5.457E-2</c:v>
                </c:pt>
                <c:pt idx="225">
                  <c:v>6.9999999999999999E-4</c:v>
                </c:pt>
                <c:pt idx="226">
                  <c:v>-7.1500000000000001E-3</c:v>
                </c:pt>
                <c:pt idx="227">
                  <c:v>9.4500000000000001E-3</c:v>
                </c:pt>
                <c:pt idx="228">
                  <c:v>-2.6159999999999999E-2</c:v>
                </c:pt>
                <c:pt idx="229">
                  <c:v>1.423E-2</c:v>
                </c:pt>
                <c:pt idx="230">
                  <c:v>2.12E-2</c:v>
                </c:pt>
                <c:pt idx="231">
                  <c:v>4.3589999999999997E-2</c:v>
                </c:pt>
                <c:pt idx="232">
                  <c:v>2.2020000000000001E-2</c:v>
                </c:pt>
                <c:pt idx="233">
                  <c:v>-3.7200000000000002E-3</c:v>
                </c:pt>
                <c:pt idx="234">
                  <c:v>4.6559999999999997E-2</c:v>
                </c:pt>
                <c:pt idx="235">
                  <c:v>8.7799999999999996E-3</c:v>
                </c:pt>
                <c:pt idx="236">
                  <c:v>8.7399999999999995E-3</c:v>
                </c:pt>
                <c:pt idx="237">
                  <c:v>-1.753E-2</c:v>
                </c:pt>
                <c:pt idx="238">
                  <c:v>7.0029999999999995E-2</c:v>
                </c:pt>
                <c:pt idx="239">
                  <c:v>1.512E-2</c:v>
                </c:pt>
                <c:pt idx="240">
                  <c:v>4.4839999999999998E-2</c:v>
                </c:pt>
                <c:pt idx="241">
                  <c:v>-7.9100000000000004E-3</c:v>
                </c:pt>
                <c:pt idx="242">
                  <c:v>1.908E-2</c:v>
                </c:pt>
                <c:pt idx="243">
                  <c:v>4.0689999999999997E-2</c:v>
                </c:pt>
                <c:pt idx="244">
                  <c:v>-2.8760000000000001E-2</c:v>
                </c:pt>
                <c:pt idx="245">
                  <c:v>3.2499999999999999E-3</c:v>
                </c:pt>
                <c:pt idx="246">
                  <c:v>-4.0910000000000002E-2</c:v>
                </c:pt>
                <c:pt idx="247">
                  <c:v>1.2699999999999999E-2</c:v>
                </c:pt>
                <c:pt idx="248">
                  <c:v>3.4599999999999999E-2</c:v>
                </c:pt>
                <c:pt idx="249">
                  <c:v>-3.3980000000000003E-2</c:v>
                </c:pt>
                <c:pt idx="250">
                  <c:v>2.2800000000000001E-2</c:v>
                </c:pt>
                <c:pt idx="251">
                  <c:v>-3.5209999999999998E-2</c:v>
                </c:pt>
                <c:pt idx="252">
                  <c:v>8.4409999999999999E-2</c:v>
                </c:pt>
                <c:pt idx="253">
                  <c:v>-6.2700000000000004E-3</c:v>
                </c:pt>
                <c:pt idx="254">
                  <c:v>-3.005E-2</c:v>
                </c:pt>
                <c:pt idx="255">
                  <c:v>4.6199999999999998E-2</c:v>
                </c:pt>
                <c:pt idx="256">
                  <c:v>5.5730000000000002E-2</c:v>
                </c:pt>
                <c:pt idx="257">
                  <c:v>3.023E-2</c:v>
                </c:pt>
                <c:pt idx="258">
                  <c:v>6.1170000000000002E-2</c:v>
                </c:pt>
                <c:pt idx="259">
                  <c:v>-5.6680000000000001E-2</c:v>
                </c:pt>
                <c:pt idx="260">
                  <c:v>5.6800000000000003E-2</c:v>
                </c:pt>
                <c:pt idx="261">
                  <c:v>-8.6150000000000004E-2</c:v>
                </c:pt>
                <c:pt idx="262">
                  <c:v>1.226E-2</c:v>
                </c:pt>
                <c:pt idx="263">
                  <c:v>3.6269999999999997E-2</c:v>
                </c:pt>
                <c:pt idx="264">
                  <c:v>3.422E-2</c:v>
                </c:pt>
                <c:pt idx="265">
                  <c:v>6.0060000000000002E-2</c:v>
                </c:pt>
                <c:pt idx="266">
                  <c:v>2.4549999999999999E-2</c:v>
                </c:pt>
                <c:pt idx="267">
                  <c:v>1.124E-2</c:v>
                </c:pt>
                <c:pt idx="268">
                  <c:v>1.2319999999999999E-2</c:v>
                </c:pt>
                <c:pt idx="269">
                  <c:v>3.6999999999999999E-4</c:v>
                </c:pt>
                <c:pt idx="270">
                  <c:v>1.8100000000000002E-2</c:v>
                </c:pt>
                <c:pt idx="271">
                  <c:v>-0.15340000000000001</c:v>
                </c:pt>
                <c:pt idx="272">
                  <c:v>2.5799999999999998E-3</c:v>
                </c:pt>
                <c:pt idx="273">
                  <c:v>0.10627</c:v>
                </c:pt>
                <c:pt idx="274">
                  <c:v>7.4789999999999995E-2</c:v>
                </c:pt>
                <c:pt idx="275">
                  <c:v>4.0379999999999999E-2</c:v>
                </c:pt>
                <c:pt idx="276">
                  <c:v>3.4790000000000001E-2</c:v>
                </c:pt>
                <c:pt idx="277">
                  <c:v>-5.5599999999999998E-3</c:v>
                </c:pt>
                <c:pt idx="278">
                  <c:v>3.7240000000000002E-2</c:v>
                </c:pt>
                <c:pt idx="279">
                  <c:v>4.199E-2</c:v>
                </c:pt>
                <c:pt idx="280">
                  <c:v>-3.2030000000000003E-2</c:v>
                </c:pt>
                <c:pt idx="281">
                  <c:v>6.3839999999999994E-2</c:v>
                </c:pt>
                <c:pt idx="282">
                  <c:v>-0.03</c:v>
                </c:pt>
                <c:pt idx="283">
                  <c:v>5.5300000000000002E-3</c:v>
                </c:pt>
                <c:pt idx="284">
                  <c:v>-3.3230000000000003E-2</c:v>
                </c:pt>
                <c:pt idx="285">
                  <c:v>5.5640000000000002E-2</c:v>
                </c:pt>
                <c:pt idx="286">
                  <c:v>5.9139999999999998E-2</c:v>
                </c:pt>
                <c:pt idx="287">
                  <c:v>6.5680000000000002E-2</c:v>
                </c:pt>
                <c:pt idx="288">
                  <c:v>-6.0670000000000002E-2</c:v>
                </c:pt>
                <c:pt idx="289">
                  <c:v>2.9340000000000001E-2</c:v>
                </c:pt>
                <c:pt idx="290">
                  <c:v>5.6529999999999997E-2</c:v>
                </c:pt>
                <c:pt idx="291">
                  <c:v>-2.2550000000000001E-2</c:v>
                </c:pt>
                <c:pt idx="292">
                  <c:v>2.0379999999999999E-2</c:v>
                </c:pt>
                <c:pt idx="293">
                  <c:v>2.0490000000000001E-2</c:v>
                </c:pt>
                <c:pt idx="294">
                  <c:v>-1.9539999999999998E-2</c:v>
                </c:pt>
                <c:pt idx="295">
                  <c:v>6.4439999999999997E-2</c:v>
                </c:pt>
                <c:pt idx="296">
                  <c:v>-6.8290000000000003E-2</c:v>
                </c:pt>
                <c:pt idx="297">
                  <c:v>1.0399999999999999E-3</c:v>
                </c:pt>
                <c:pt idx="298">
                  <c:v>-3.7940000000000002E-2</c:v>
                </c:pt>
                <c:pt idx="299">
                  <c:v>-3.5830000000000001E-2</c:v>
                </c:pt>
                <c:pt idx="300">
                  <c:v>4.2079999999999999E-2</c:v>
                </c:pt>
                <c:pt idx="301">
                  <c:v>-7.2749999999999995E-2</c:v>
                </c:pt>
                <c:pt idx="302">
                  <c:v>-5.2299999999999999E-2</c:v>
                </c:pt>
                <c:pt idx="303">
                  <c:v>6.6890000000000005E-2</c:v>
                </c:pt>
                <c:pt idx="304">
                  <c:v>-5.9699999999999996E-3</c:v>
                </c:pt>
                <c:pt idx="305">
                  <c:v>-2.1690000000000001E-2</c:v>
                </c:pt>
                <c:pt idx="306">
                  <c:v>-2.6409999999999999E-2</c:v>
                </c:pt>
                <c:pt idx="307">
                  <c:v>-6.479E-2</c:v>
                </c:pt>
                <c:pt idx="308">
                  <c:v>-0.10013</c:v>
                </c:pt>
                <c:pt idx="309">
                  <c:v>2.9909999999999999E-2</c:v>
                </c:pt>
                <c:pt idx="310">
                  <c:v>7.9960000000000003E-2</c:v>
                </c:pt>
                <c:pt idx="311">
                  <c:v>-1.4120000000000001E-2</c:v>
                </c:pt>
                <c:pt idx="312">
                  <c:v>-1.5399999999999999E-3</c:v>
                </c:pt>
                <c:pt idx="313">
                  <c:v>-9.5899999999999996E-3</c:v>
                </c:pt>
                <c:pt idx="314">
                  <c:v>3.6999999999999998E-2</c:v>
                </c:pt>
                <c:pt idx="315">
                  <c:v>-5.6079999999999998E-2</c:v>
                </c:pt>
                <c:pt idx="316">
                  <c:v>-2.4199999999999998E-3</c:v>
                </c:pt>
                <c:pt idx="317">
                  <c:v>-9.8530000000000006E-2</c:v>
                </c:pt>
                <c:pt idx="318">
                  <c:v>-0.10662000000000001</c:v>
                </c:pt>
                <c:pt idx="319">
                  <c:v>1.162E-2</c:v>
                </c:pt>
                <c:pt idx="320">
                  <c:v>-0.12463</c:v>
                </c:pt>
                <c:pt idx="321">
                  <c:v>7.9299999999999995E-2</c:v>
                </c:pt>
                <c:pt idx="322">
                  <c:v>5.9490000000000001E-2</c:v>
                </c:pt>
                <c:pt idx="323">
                  <c:v>-8.0399999999999999E-2</c:v>
                </c:pt>
                <c:pt idx="324">
                  <c:v>-5.042E-2</c:v>
                </c:pt>
                <c:pt idx="325">
                  <c:v>2.5250000000000002E-2</c:v>
                </c:pt>
                <c:pt idx="326">
                  <c:v>-6.7799999999999996E-3</c:v>
                </c:pt>
                <c:pt idx="327">
                  <c:v>7.6670000000000002E-2</c:v>
                </c:pt>
                <c:pt idx="328">
                  <c:v>3.1050000000000001E-2</c:v>
                </c:pt>
                <c:pt idx="329">
                  <c:v>9.9100000000000004E-3</c:v>
                </c:pt>
                <c:pt idx="330">
                  <c:v>4.7289999999999999E-2</c:v>
                </c:pt>
                <c:pt idx="331">
                  <c:v>3.8080000000000003E-2</c:v>
                </c:pt>
                <c:pt idx="332">
                  <c:v>-4.2209999999999998E-2</c:v>
                </c:pt>
                <c:pt idx="333">
                  <c:v>3.4729999999999997E-2</c:v>
                </c:pt>
                <c:pt idx="334">
                  <c:v>3.8400000000000001E-3</c:v>
                </c:pt>
                <c:pt idx="335">
                  <c:v>2.094E-2</c:v>
                </c:pt>
                <c:pt idx="336">
                  <c:v>-7.3999999999999999E-4</c:v>
                </c:pt>
                <c:pt idx="337">
                  <c:v>-2.7399999999999998E-3</c:v>
                </c:pt>
                <c:pt idx="338">
                  <c:v>3.0599999999999998E-3</c:v>
                </c:pt>
                <c:pt idx="339">
                  <c:v>1.5140000000000001E-2</c:v>
                </c:pt>
                <c:pt idx="340">
                  <c:v>-2.3959999999999999E-2</c:v>
                </c:pt>
                <c:pt idx="341">
                  <c:v>3.1759999999999997E-2</c:v>
                </c:pt>
                <c:pt idx="342">
                  <c:v>-3.5279999999999999E-2</c:v>
                </c:pt>
                <c:pt idx="343">
                  <c:v>1.528E-2</c:v>
                </c:pt>
                <c:pt idx="344">
                  <c:v>1.294E-2</c:v>
                </c:pt>
                <c:pt idx="345">
                  <c:v>1.175E-2</c:v>
                </c:pt>
                <c:pt idx="346">
                  <c:v>8.9300000000000004E-3</c:v>
                </c:pt>
                <c:pt idx="347">
                  <c:v>3.363E-2</c:v>
                </c:pt>
                <c:pt idx="348">
                  <c:v>-5.0099999999999997E-3</c:v>
                </c:pt>
                <c:pt idx="349">
                  <c:v>1.234E-2</c:v>
                </c:pt>
                <c:pt idx="350">
                  <c:v>-2.5999999999999999E-3</c:v>
                </c:pt>
                <c:pt idx="351">
                  <c:v>-3.074E-2</c:v>
                </c:pt>
                <c:pt idx="352">
                  <c:v>6.8239999999999995E-2</c:v>
                </c:pt>
                <c:pt idx="353">
                  <c:v>2.2950000000000002E-2</c:v>
                </c:pt>
                <c:pt idx="354">
                  <c:v>5.5030000000000003E-2</c:v>
                </c:pt>
                <c:pt idx="355">
                  <c:v>-1.7659999999999999E-2</c:v>
                </c:pt>
                <c:pt idx="356">
                  <c:v>4.8570000000000002E-2</c:v>
                </c:pt>
                <c:pt idx="357">
                  <c:v>-2.7689999999999999E-2</c:v>
                </c:pt>
                <c:pt idx="358">
                  <c:v>5.7610000000000001E-2</c:v>
                </c:pt>
                <c:pt idx="359">
                  <c:v>2.742E-2</c:v>
                </c:pt>
                <c:pt idx="360">
                  <c:v>1.0290000000000001E-2</c:v>
                </c:pt>
                <c:pt idx="361">
                  <c:v>1.269E-2</c:v>
                </c:pt>
                <c:pt idx="362">
                  <c:v>3.1809999999999998E-2</c:v>
                </c:pt>
                <c:pt idx="363">
                  <c:v>-1.831E-2</c:v>
                </c:pt>
                <c:pt idx="364">
                  <c:v>-5.8220000000000001E-2</c:v>
                </c:pt>
                <c:pt idx="365">
                  <c:v>1.102E-2</c:v>
                </c:pt>
                <c:pt idx="366">
                  <c:v>-3.8800000000000002E-3</c:v>
                </c:pt>
                <c:pt idx="367">
                  <c:v>6.5399999999999998E-3</c:v>
                </c:pt>
                <c:pt idx="368">
                  <c:v>2.9049999999999999E-2</c:v>
                </c:pt>
                <c:pt idx="369">
                  <c:v>1.7559999999999999E-2</c:v>
                </c:pt>
                <c:pt idx="370">
                  <c:v>-5.8399999999999997E-3</c:v>
                </c:pt>
                <c:pt idx="371">
                  <c:v>2.4379999999999999E-2</c:v>
                </c:pt>
                <c:pt idx="372">
                  <c:v>8.3400000000000002E-3</c:v>
                </c:pt>
                <c:pt idx="373">
                  <c:v>-4.9100000000000003E-3</c:v>
                </c:pt>
                <c:pt idx="374">
                  <c:v>1.6389999999999998E-2</c:v>
                </c:pt>
                <c:pt idx="375">
                  <c:v>2.7480000000000001E-2</c:v>
                </c:pt>
                <c:pt idx="376">
                  <c:v>3.8170000000000003E-2</c:v>
                </c:pt>
                <c:pt idx="377">
                  <c:v>-2.155E-2</c:v>
                </c:pt>
                <c:pt idx="378">
                  <c:v>-3.322E-2</c:v>
                </c:pt>
                <c:pt idx="379">
                  <c:v>6.6100000000000004E-3</c:v>
                </c:pt>
                <c:pt idx="380">
                  <c:v>3.2329999999999998E-2</c:v>
                </c:pt>
                <c:pt idx="381">
                  <c:v>1.4160000000000001E-2</c:v>
                </c:pt>
                <c:pt idx="382">
                  <c:v>-2.997E-2</c:v>
                </c:pt>
                <c:pt idx="383">
                  <c:v>1.949E-2</c:v>
                </c:pt>
                <c:pt idx="384">
                  <c:v>-7.5459999999999999E-2</c:v>
                </c:pt>
                <c:pt idx="385">
                  <c:v>-5.0400000000000002E-3</c:v>
                </c:pt>
                <c:pt idx="386">
                  <c:v>-8.3800000000000003E-3</c:v>
                </c:pt>
                <c:pt idx="387">
                  <c:v>5.0619999999999998E-2</c:v>
                </c:pt>
                <c:pt idx="388">
                  <c:v>1.9040000000000001E-2</c:v>
                </c:pt>
                <c:pt idx="389">
                  <c:v>-8.4809999999999997E-2</c:v>
                </c:pt>
                <c:pt idx="390">
                  <c:v>-1.967E-2</c:v>
                </c:pt>
                <c:pt idx="391">
                  <c:v>7.2120000000000004E-2</c:v>
                </c:pt>
                <c:pt idx="392">
                  <c:v>-9.6629999999999994E-2</c:v>
                </c:pt>
                <c:pt idx="393">
                  <c:v>-0.10475</c:v>
                </c:pt>
                <c:pt idx="394">
                  <c:v>-2.1299999999999999E-2</c:v>
                </c:pt>
                <c:pt idx="395">
                  <c:v>0.104</c:v>
                </c:pt>
                <c:pt idx="396">
                  <c:v>-9.4810000000000005E-2</c:v>
                </c:pt>
                <c:pt idx="397">
                  <c:v>-9.1329999999999995E-2</c:v>
                </c:pt>
                <c:pt idx="398">
                  <c:v>7.2980000000000003E-2</c:v>
                </c:pt>
                <c:pt idx="399">
                  <c:v>7.8719999999999998E-2</c:v>
                </c:pt>
                <c:pt idx="400">
                  <c:v>-1.7899999999999999E-3</c:v>
                </c:pt>
                <c:pt idx="401">
                  <c:v>-2.1999999999999999E-2</c:v>
                </c:pt>
                <c:pt idx="402">
                  <c:v>6.83E-2</c:v>
                </c:pt>
                <c:pt idx="403">
                  <c:v>6.8440000000000001E-2</c:v>
                </c:pt>
                <c:pt idx="404">
                  <c:v>5.9240000000000001E-2</c:v>
                </c:pt>
                <c:pt idx="405">
                  <c:v>-4.3580000000000001E-2</c:v>
                </c:pt>
                <c:pt idx="406">
                  <c:v>3.8440000000000002E-2</c:v>
                </c:pt>
                <c:pt idx="407">
                  <c:v>3.6799999999999999E-2</c:v>
                </c:pt>
                <c:pt idx="408">
                  <c:v>-3.1309999999999998E-2</c:v>
                </c:pt>
                <c:pt idx="409">
                  <c:v>6.3100000000000003E-2</c:v>
                </c:pt>
                <c:pt idx="410">
                  <c:v>6.7049999999999998E-2</c:v>
                </c:pt>
                <c:pt idx="411">
                  <c:v>-8.0700000000000008E-3</c:v>
                </c:pt>
                <c:pt idx="412">
                  <c:v>-4.7669999999999997E-2</c:v>
                </c:pt>
                <c:pt idx="413">
                  <c:v>-6.1010000000000002E-2</c:v>
                </c:pt>
                <c:pt idx="414">
                  <c:v>2.937E-2</c:v>
                </c:pt>
                <c:pt idx="415">
                  <c:v>-1.5049999999999999E-2</c:v>
                </c:pt>
                <c:pt idx="416">
                  <c:v>6.7320000000000005E-2</c:v>
                </c:pt>
                <c:pt idx="417">
                  <c:v>1.6910000000000001E-2</c:v>
                </c:pt>
                <c:pt idx="418">
                  <c:v>7.92E-3</c:v>
                </c:pt>
                <c:pt idx="419">
                  <c:v>7.102E-2</c:v>
                </c:pt>
                <c:pt idx="420">
                  <c:v>-4.7000000000000002E-3</c:v>
                </c:pt>
                <c:pt idx="421">
                  <c:v>1.9859999999999999E-2</c:v>
                </c:pt>
                <c:pt idx="422">
                  <c:v>3.3700000000000002E-3</c:v>
                </c:pt>
                <c:pt idx="423">
                  <c:v>1.2099999999999999E-3</c:v>
                </c:pt>
                <c:pt idx="424">
                  <c:v>-5.6600000000000001E-3</c:v>
                </c:pt>
                <c:pt idx="425">
                  <c:v>8.7399999999999995E-3</c:v>
                </c:pt>
                <c:pt idx="426">
                  <c:v>-3.9960000000000002E-2</c:v>
                </c:pt>
                <c:pt idx="427">
                  <c:v>-6.0069999999999998E-2</c:v>
                </c:pt>
                <c:pt idx="428">
                  <c:v>-4.8939999999999997E-2</c:v>
                </c:pt>
                <c:pt idx="429">
                  <c:v>7.016E-2</c:v>
                </c:pt>
                <c:pt idx="430">
                  <c:v>-1.6000000000000001E-4</c:v>
                </c:pt>
                <c:pt idx="431">
                  <c:v>9.6799999999999994E-3</c:v>
                </c:pt>
                <c:pt idx="432">
                  <c:v>3.4979999999999997E-2</c:v>
                </c:pt>
                <c:pt idx="433">
                  <c:v>3.8899999999999997E-2</c:v>
                </c:pt>
                <c:pt idx="434">
                  <c:v>7.4099999999999999E-3</c:v>
                </c:pt>
                <c:pt idx="435">
                  <c:v>-2.562E-2</c:v>
                </c:pt>
                <c:pt idx="436">
                  <c:v>-3.7879999999999997E-2</c:v>
                </c:pt>
                <c:pt idx="437">
                  <c:v>3.4209999999999997E-2</c:v>
                </c:pt>
                <c:pt idx="438">
                  <c:v>1.176E-2</c:v>
                </c:pt>
                <c:pt idx="439">
                  <c:v>1.243E-2</c:v>
                </c:pt>
                <c:pt idx="440">
                  <c:v>1.0330000000000001E-2</c:v>
                </c:pt>
                <c:pt idx="441">
                  <c:v>-6.1199999999999996E-3</c:v>
                </c:pt>
                <c:pt idx="442">
                  <c:v>2.0140000000000002E-2</c:v>
                </c:pt>
                <c:pt idx="443">
                  <c:v>4.8199999999999996E-3</c:v>
                </c:pt>
                <c:pt idx="444">
                  <c:v>7.6429999999999998E-2</c:v>
                </c:pt>
                <c:pt idx="445">
                  <c:v>4.7169999999999997E-2</c:v>
                </c:pt>
                <c:pt idx="446">
                  <c:v>2.181E-2</c:v>
                </c:pt>
                <c:pt idx="447">
                  <c:v>8.9800000000000001E-3</c:v>
                </c:pt>
                <c:pt idx="448">
                  <c:v>2.273E-2</c:v>
                </c:pt>
                <c:pt idx="449">
                  <c:v>-2.563E-2</c:v>
                </c:pt>
                <c:pt idx="450">
                  <c:v>5.2440000000000001E-2</c:v>
                </c:pt>
                <c:pt idx="451">
                  <c:v>-3.925E-2</c:v>
                </c:pt>
                <c:pt idx="452">
                  <c:v>5.13E-3</c:v>
                </c:pt>
                <c:pt idx="453">
                  <c:v>4.9189999999999998E-2</c:v>
                </c:pt>
                <c:pt idx="454">
                  <c:v>-3.0000000000000001E-3</c:v>
                </c:pt>
                <c:pt idx="455">
                  <c:v>9.3500000000000007E-3</c:v>
                </c:pt>
                <c:pt idx="456">
                  <c:v>-2.998E-2</c:v>
                </c:pt>
                <c:pt idx="457">
                  <c:v>3.0839999999999999E-2</c:v>
                </c:pt>
                <c:pt idx="458">
                  <c:v>5.8900000000000003E-3</c:v>
                </c:pt>
                <c:pt idx="459">
                  <c:v>-2.47E-3</c:v>
                </c:pt>
                <c:pt idx="460">
                  <c:v>2.7099999999999999E-2</c:v>
                </c:pt>
                <c:pt idx="461">
                  <c:v>-3.0500000000000002E-3</c:v>
                </c:pt>
                <c:pt idx="462">
                  <c:v>-2.5000000000000001E-3</c:v>
                </c:pt>
                <c:pt idx="463">
                  <c:v>3.9370000000000002E-2</c:v>
                </c:pt>
                <c:pt idx="464">
                  <c:v>-3.7399999999999998E-3</c:v>
                </c:pt>
                <c:pt idx="465">
                  <c:v>1.9959999999999999E-2</c:v>
                </c:pt>
                <c:pt idx="466">
                  <c:v>4.3319999999999997E-2</c:v>
                </c:pt>
                <c:pt idx="467">
                  <c:v>-1.272E-2</c:v>
                </c:pt>
                <c:pt idx="468">
                  <c:v>1.6039999999999999E-2</c:v>
                </c:pt>
                <c:pt idx="469">
                  <c:v>3.2770000000000001E-2</c:v>
                </c:pt>
                <c:pt idx="470">
                  <c:v>2.4459999999999999E-2</c:v>
                </c:pt>
                <c:pt idx="471">
                  <c:v>-1.095E-2</c:v>
                </c:pt>
                <c:pt idx="472">
                  <c:v>7.7799999999999996E-3</c:v>
                </c:pt>
                <c:pt idx="473">
                  <c:v>-4.9889999999999997E-2</c:v>
                </c:pt>
                <c:pt idx="474">
                  <c:v>2.4209999999999999E-2</c:v>
                </c:pt>
                <c:pt idx="475">
                  <c:v>-4.965E-2</c:v>
                </c:pt>
                <c:pt idx="476">
                  <c:v>-2.3040000000000001E-2</c:v>
                </c:pt>
                <c:pt idx="477">
                  <c:v>5.9049999999999998E-2</c:v>
                </c:pt>
                <c:pt idx="478">
                  <c:v>1.848E-2</c:v>
                </c:pt>
                <c:pt idx="479">
                  <c:v>3.6800000000000001E-3</c:v>
                </c:pt>
                <c:pt idx="480">
                  <c:v>-2.7300000000000001E-2</c:v>
                </c:pt>
                <c:pt idx="481">
                  <c:v>1.6129999999999999E-2</c:v>
                </c:pt>
                <c:pt idx="482">
                  <c:v>3.4849999999999999E-2</c:v>
                </c:pt>
                <c:pt idx="483">
                  <c:v>-1.49E-3</c:v>
                </c:pt>
                <c:pt idx="484">
                  <c:v>1.4500000000000001E-2</c:v>
                </c:pt>
                <c:pt idx="485">
                  <c:v>7.5770000000000004E-2</c:v>
                </c:pt>
                <c:pt idx="486">
                  <c:v>4.8390000000000002E-2</c:v>
                </c:pt>
                <c:pt idx="487">
                  <c:v>8.6800000000000002E-3</c:v>
                </c:pt>
                <c:pt idx="488">
                  <c:v>1.8499999999999999E-2</c:v>
                </c:pt>
                <c:pt idx="489">
                  <c:v>3.8449999999999998E-2</c:v>
                </c:pt>
                <c:pt idx="490">
                  <c:v>-7.6699999999999997E-3</c:v>
                </c:pt>
                <c:pt idx="491">
                  <c:v>3.9550000000000002E-2</c:v>
                </c:pt>
                <c:pt idx="492">
                  <c:v>3.29E-3</c:v>
                </c:pt>
                <c:pt idx="493">
                  <c:v>4.1950000000000001E-2</c:v>
                </c:pt>
                <c:pt idx="494">
                  <c:v>9.3000000000000005E-4</c:v>
                </c:pt>
                <c:pt idx="495">
                  <c:v>-1.8339999999999999E-2</c:v>
                </c:pt>
                <c:pt idx="496">
                  <c:v>2.6499999999999999E-2</c:v>
                </c:pt>
                <c:pt idx="497">
                  <c:v>-6.94E-3</c:v>
                </c:pt>
                <c:pt idx="498">
                  <c:v>1.078E-2</c:v>
                </c:pt>
                <c:pt idx="499">
                  <c:v>2.1780000000000001E-2</c:v>
                </c:pt>
                <c:pt idx="500">
                  <c:v>-1.3339999999999999E-2</c:v>
                </c:pt>
                <c:pt idx="501">
                  <c:v>2.7990000000000001E-2</c:v>
                </c:pt>
                <c:pt idx="502">
                  <c:v>3.3500000000000001E-3</c:v>
                </c:pt>
                <c:pt idx="503">
                  <c:v>1.521E-2</c:v>
                </c:pt>
              </c:numCache>
            </c:numRef>
          </c:val>
          <c:extLst>
            <c:ext xmlns:c16="http://schemas.microsoft.com/office/drawing/2014/chart" uri="{C3380CC4-5D6E-409C-BE32-E72D297353CC}">
              <c16:uniqueId val="{00000000-2EED-4397-8B41-C64B8AFDBA6F}"/>
            </c:ext>
          </c:extLst>
        </c:ser>
        <c:dLbls>
          <c:showLegendKey val="0"/>
          <c:showVal val="0"/>
          <c:showCatName val="0"/>
          <c:showSerName val="0"/>
          <c:showPercent val="0"/>
          <c:showBubbleSize val="0"/>
        </c:dLbls>
        <c:gapWidth val="0"/>
        <c:axId val="359465392"/>
        <c:axId val="359470488"/>
      </c:barChart>
      <c:dateAx>
        <c:axId val="359465392"/>
        <c:scaling>
          <c:orientation val="minMax"/>
        </c:scaling>
        <c:delete val="0"/>
        <c:axPos val="b"/>
        <c:numFmt formatCode="mmm\-yy" sourceLinked="1"/>
        <c:majorTickMark val="out"/>
        <c:minorTickMark val="none"/>
        <c:tickLblPos val="low"/>
        <c:crossAx val="359470488"/>
        <c:crosses val="autoZero"/>
        <c:auto val="1"/>
        <c:lblOffset val="100"/>
        <c:baseTimeUnit val="months"/>
        <c:majorUnit val="60"/>
        <c:majorTimeUnit val="months"/>
      </c:dateAx>
      <c:valAx>
        <c:axId val="359470488"/>
        <c:scaling>
          <c:orientation val="minMax"/>
          <c:max val="0.25"/>
        </c:scaling>
        <c:delete val="0"/>
        <c:axPos val="l"/>
        <c:numFmt formatCode="0%" sourceLinked="0"/>
        <c:majorTickMark val="out"/>
        <c:minorTickMark val="none"/>
        <c:tickLblPos val="nextTo"/>
        <c:crossAx val="359465392"/>
        <c:crosses val="autoZero"/>
        <c:crossBetween val="between"/>
      </c:valAx>
      <c:spPr>
        <a:ln>
          <a:solidFill>
            <a:schemeClr val="bg1">
              <a:lumMod val="65000"/>
            </a:schemeClr>
          </a:solidFill>
        </a:ln>
      </c:spPr>
    </c:plotArea>
    <c:legend>
      <c:legendPos val="r"/>
      <c:layout>
        <c:manualLayout>
          <c:xMode val="edge"/>
          <c:yMode val="edge"/>
          <c:x val="0.12960957961871178"/>
          <c:y val="0.14160768296613674"/>
          <c:w val="0.72982320538586121"/>
          <c:h val="6.0656067190848741E-2"/>
        </c:manualLayout>
      </c:layout>
      <c:overlay val="0"/>
    </c:legend>
    <c:plotVisOnly val="1"/>
    <c:dispBlanksAs val="gap"/>
    <c:showDLblsOverMax val="0"/>
  </c:chart>
  <c:txPr>
    <a:bodyPr/>
    <a:lstStyle/>
    <a:p>
      <a:pPr>
        <a:defRPr sz="1000">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Light" panose="020F0302020204030204" pitchFamily="34" charset="0"/>
                <a:cs typeface="Calibri Light" panose="020F0302020204030204" pitchFamily="34" charset="0"/>
              </a:defRPr>
            </a:pPr>
            <a:r>
              <a:rPr lang="en-US" dirty="0">
                <a:latin typeface="Calibri Light" panose="020F0302020204030204" pitchFamily="34" charset="0"/>
                <a:cs typeface="Calibri Light" panose="020F0302020204030204" pitchFamily="34" charset="0"/>
              </a:rPr>
              <a:t>Lender – bonds: 1/1976 to 12/2017</a:t>
            </a:r>
          </a:p>
        </c:rich>
      </c:tx>
      <c:layout>
        <c:manualLayout>
          <c:xMode val="edge"/>
          <c:yMode val="edge"/>
          <c:x val="0.25965854445386394"/>
          <c:y val="1.7607308939480387E-3"/>
        </c:manualLayout>
      </c:layout>
      <c:overlay val="0"/>
    </c:title>
    <c:autoTitleDeleted val="0"/>
    <c:plotArea>
      <c:layout>
        <c:manualLayout>
          <c:layoutTarget val="inner"/>
          <c:xMode val="edge"/>
          <c:yMode val="edge"/>
          <c:x val="9.5563042404902598E-2"/>
          <c:y val="8.5581328707782442E-2"/>
          <c:w val="0.888784450879887"/>
          <c:h val="0.79937994043282234"/>
        </c:manualLayout>
      </c:layout>
      <c:barChart>
        <c:barDir val="col"/>
        <c:grouping val="clustered"/>
        <c:varyColors val="0"/>
        <c:ser>
          <c:idx val="1"/>
          <c:order val="0"/>
          <c:tx>
            <c:strRef>
              <c:f>Sheet1!$B$1</c:f>
              <c:strCache>
                <c:ptCount val="1"/>
                <c:pt idx="0">
                  <c:v>BofAML UK Gilts 1-5 Year</c:v>
                </c:pt>
              </c:strCache>
            </c:strRef>
          </c:tx>
          <c:spPr>
            <a:solidFill>
              <a:srgbClr val="504434"/>
            </a:solidFill>
          </c:spPr>
          <c:invertIfNegative val="0"/>
          <c:cat>
            <c:numRef>
              <c:f>Sheet1!$A$2:$A$505</c:f>
              <c:numCache>
                <c:formatCode>mmm\-yy</c:formatCode>
                <c:ptCount val="504"/>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numCache>
            </c:numRef>
          </c:cat>
          <c:val>
            <c:numRef>
              <c:f>Sheet1!$B$2:$B$505</c:f>
              <c:numCache>
                <c:formatCode>0.0000</c:formatCode>
                <c:ptCount val="504"/>
                <c:pt idx="0">
                  <c:v>-5.1651579936397018E-3</c:v>
                </c:pt>
                <c:pt idx="1">
                  <c:v>3.7980443475434944E-2</c:v>
                </c:pt>
                <c:pt idx="2">
                  <c:v>3.4543348047287648E-2</c:v>
                </c:pt>
                <c:pt idx="3">
                  <c:v>3.7822077657080122E-2</c:v>
                </c:pt>
                <c:pt idx="4">
                  <c:v>1.9702247506785397E-3</c:v>
                </c:pt>
                <c:pt idx="5">
                  <c:v>-1.7936929865116635E-3</c:v>
                </c:pt>
                <c:pt idx="6">
                  <c:v>-1.9844018298011967E-3</c:v>
                </c:pt>
                <c:pt idx="7">
                  <c:v>1.1101733849735895E-2</c:v>
                </c:pt>
                <c:pt idx="8">
                  <c:v>-3.3077939952666058E-2</c:v>
                </c:pt>
                <c:pt idx="9">
                  <c:v>1.0155709859786644E-2</c:v>
                </c:pt>
                <c:pt idx="10">
                  <c:v>6.5735723298994131E-3</c:v>
                </c:pt>
                <c:pt idx="11">
                  <c:v>1.6865448082684642E-2</c:v>
                </c:pt>
                <c:pt idx="12">
                  <c:v>1.876727697097258E-2</c:v>
                </c:pt>
                <c:pt idx="13">
                  <c:v>2.5002049441518848E-2</c:v>
                </c:pt>
                <c:pt idx="14">
                  <c:v>2.0626755646769634E-2</c:v>
                </c:pt>
                <c:pt idx="15">
                  <c:v>2.3213562872963722E-2</c:v>
                </c:pt>
                <c:pt idx="16">
                  <c:v>2.1342883947972346E-4</c:v>
                </c:pt>
                <c:pt idx="17">
                  <c:v>-5.8738620537912567E-4</c:v>
                </c:pt>
                <c:pt idx="18">
                  <c:v>-6.2852970037270417E-3</c:v>
                </c:pt>
                <c:pt idx="19">
                  <c:v>-1.1417208166969339E-2</c:v>
                </c:pt>
                <c:pt idx="20">
                  <c:v>1.3610787676827218E-2</c:v>
                </c:pt>
                <c:pt idx="21">
                  <c:v>3.5487288049414811E-2</c:v>
                </c:pt>
                <c:pt idx="22">
                  <c:v>1.9654947849221616E-2</c:v>
                </c:pt>
                <c:pt idx="23">
                  <c:v>-3.3481237359624938E-3</c:v>
                </c:pt>
                <c:pt idx="24">
                  <c:v>9.0988878479918434E-3</c:v>
                </c:pt>
                <c:pt idx="25">
                  <c:v>4.4701264668922658E-3</c:v>
                </c:pt>
                <c:pt idx="26">
                  <c:v>1.6068910885680854E-2</c:v>
                </c:pt>
                <c:pt idx="27">
                  <c:v>-4.1289300305857868E-4</c:v>
                </c:pt>
                <c:pt idx="28">
                  <c:v>1.3767676908619464E-2</c:v>
                </c:pt>
                <c:pt idx="29">
                  <c:v>-1.2241570282394365E-2</c:v>
                </c:pt>
                <c:pt idx="30">
                  <c:v>2.5727743253398661E-3</c:v>
                </c:pt>
                <c:pt idx="31">
                  <c:v>-5.9980164209229025E-3</c:v>
                </c:pt>
                <c:pt idx="32">
                  <c:v>1.8411798979488525E-2</c:v>
                </c:pt>
                <c:pt idx="33">
                  <c:v>1.0222507592539509E-2</c:v>
                </c:pt>
                <c:pt idx="34">
                  <c:v>-1.5560741002741185E-2</c:v>
                </c:pt>
                <c:pt idx="35">
                  <c:v>1.2409925569948133E-2</c:v>
                </c:pt>
                <c:pt idx="36">
                  <c:v>1.9780454299100914E-2</c:v>
                </c:pt>
                <c:pt idx="37">
                  <c:v>-2.5632433892903705E-3</c:v>
                </c:pt>
                <c:pt idx="38">
                  <c:v>6.4384161087169822E-3</c:v>
                </c:pt>
                <c:pt idx="39">
                  <c:v>7.1107501890552705E-3</c:v>
                </c:pt>
                <c:pt idx="40">
                  <c:v>-3.5596536220378061E-3</c:v>
                </c:pt>
                <c:pt idx="41">
                  <c:v>1.0626136225685645E-2</c:v>
                </c:pt>
                <c:pt idx="42">
                  <c:v>2.6543178146782642E-2</c:v>
                </c:pt>
                <c:pt idx="43">
                  <c:v>4.2898060377296598E-3</c:v>
                </c:pt>
                <c:pt idx="44">
                  <c:v>-1.2232923323840073E-2</c:v>
                </c:pt>
                <c:pt idx="45">
                  <c:v>1.4087365809108521E-2</c:v>
                </c:pt>
                <c:pt idx="46">
                  <c:v>-1.67391223903679E-3</c:v>
                </c:pt>
                <c:pt idx="47">
                  <c:v>1.3894801562720716E-2</c:v>
                </c:pt>
                <c:pt idx="48">
                  <c:v>-5.7966851070692105E-3</c:v>
                </c:pt>
                <c:pt idx="49">
                  <c:v>-2.7156050668637466E-3</c:v>
                </c:pt>
                <c:pt idx="50">
                  <c:v>3.2246844791439244E-4</c:v>
                </c:pt>
                <c:pt idx="51">
                  <c:v>2.7832432567795884E-3</c:v>
                </c:pt>
                <c:pt idx="52">
                  <c:v>3.8744256599009708E-2</c:v>
                </c:pt>
                <c:pt idx="53">
                  <c:v>1.9614861943652251E-2</c:v>
                </c:pt>
                <c:pt idx="54">
                  <c:v>1.283412559531083E-2</c:v>
                </c:pt>
                <c:pt idx="55">
                  <c:v>9.992426613098182E-3</c:v>
                </c:pt>
                <c:pt idx="56">
                  <c:v>5.4382774261925171E-3</c:v>
                </c:pt>
                <c:pt idx="57">
                  <c:v>3.1472806055155678E-2</c:v>
                </c:pt>
                <c:pt idx="58">
                  <c:v>1.7330520373250335E-2</c:v>
                </c:pt>
                <c:pt idx="59">
                  <c:v>2.1392368580297472E-3</c:v>
                </c:pt>
                <c:pt idx="60">
                  <c:v>1.7851626398270648E-2</c:v>
                </c:pt>
                <c:pt idx="61">
                  <c:v>2.2218864608673616E-2</c:v>
                </c:pt>
                <c:pt idx="62">
                  <c:v>6.2080505597799096E-3</c:v>
                </c:pt>
                <c:pt idx="63">
                  <c:v>8.4670176596410851E-3</c:v>
                </c:pt>
                <c:pt idx="64">
                  <c:v>8.6629553348849253E-3</c:v>
                </c:pt>
                <c:pt idx="65">
                  <c:v>6.1818903938293257E-3</c:v>
                </c:pt>
                <c:pt idx="66">
                  <c:v>1.3562054064468088E-2</c:v>
                </c:pt>
                <c:pt idx="67">
                  <c:v>9.6546095337588511E-3</c:v>
                </c:pt>
                <c:pt idx="68">
                  <c:v>1.9049451981912213E-2</c:v>
                </c:pt>
                <c:pt idx="69">
                  <c:v>5.6110134946094625E-3</c:v>
                </c:pt>
                <c:pt idx="70">
                  <c:v>4.8184947324401151E-3</c:v>
                </c:pt>
                <c:pt idx="71">
                  <c:v>4.2059920345234314E-3</c:v>
                </c:pt>
                <c:pt idx="72">
                  <c:v>1.7547026310176461E-2</c:v>
                </c:pt>
                <c:pt idx="73">
                  <c:v>1.360993827193635E-2</c:v>
                </c:pt>
                <c:pt idx="74">
                  <c:v>-1.0862572256874148E-2</c:v>
                </c:pt>
                <c:pt idx="75">
                  <c:v>2.9302778111766736E-2</c:v>
                </c:pt>
                <c:pt idx="76">
                  <c:v>1.2869267665116757E-2</c:v>
                </c:pt>
                <c:pt idx="77">
                  <c:v>4.1062281262000955E-3</c:v>
                </c:pt>
                <c:pt idx="78">
                  <c:v>2.090366916090769E-3</c:v>
                </c:pt>
                <c:pt idx="79">
                  <c:v>-4.370253672023594E-4</c:v>
                </c:pt>
                <c:pt idx="80">
                  <c:v>4.2166443976691781E-2</c:v>
                </c:pt>
                <c:pt idx="81">
                  <c:v>4.3326102757785145E-2</c:v>
                </c:pt>
                <c:pt idx="82">
                  <c:v>5.1885399874997962E-3</c:v>
                </c:pt>
                <c:pt idx="83">
                  <c:v>7.9494711829521947E-3</c:v>
                </c:pt>
                <c:pt idx="84">
                  <c:v>1.6048024981074827E-2</c:v>
                </c:pt>
                <c:pt idx="85">
                  <c:v>1.6729665826022533E-2</c:v>
                </c:pt>
                <c:pt idx="86">
                  <c:v>3.0253915687168398E-3</c:v>
                </c:pt>
                <c:pt idx="87">
                  <c:v>-1.0206283117293657E-2</c:v>
                </c:pt>
                <c:pt idx="88">
                  <c:v>8.0782650223583108E-3</c:v>
                </c:pt>
                <c:pt idx="89">
                  <c:v>1.1825917865505353E-2</c:v>
                </c:pt>
                <c:pt idx="90">
                  <c:v>1.490422429320315E-2</c:v>
                </c:pt>
                <c:pt idx="91">
                  <c:v>1.4620352785862822E-2</c:v>
                </c:pt>
                <c:pt idx="92">
                  <c:v>2.0285569949571869E-3</c:v>
                </c:pt>
                <c:pt idx="93">
                  <c:v>8.0457736103012323E-3</c:v>
                </c:pt>
                <c:pt idx="94">
                  <c:v>1.2945978546794912E-2</c:v>
                </c:pt>
                <c:pt idx="95">
                  <c:v>1.3510258984902546E-2</c:v>
                </c:pt>
                <c:pt idx="96">
                  <c:v>1.3012624861665989E-2</c:v>
                </c:pt>
                <c:pt idx="97">
                  <c:v>-1.5963127105941721E-2</c:v>
                </c:pt>
                <c:pt idx="98">
                  <c:v>-1.6588115057214914E-2</c:v>
                </c:pt>
                <c:pt idx="99">
                  <c:v>-2.5792416639451865E-3</c:v>
                </c:pt>
                <c:pt idx="100">
                  <c:v>-4.751136151629809E-3</c:v>
                </c:pt>
                <c:pt idx="101">
                  <c:v>-1.5597777401507029E-3</c:v>
                </c:pt>
                <c:pt idx="102">
                  <c:v>8.3149687858863341E-3</c:v>
                </c:pt>
                <c:pt idx="103">
                  <c:v>6.2969868313889066E-4</c:v>
                </c:pt>
                <c:pt idx="104">
                  <c:v>-2.4780781893889436E-3</c:v>
                </c:pt>
                <c:pt idx="105">
                  <c:v>1.1982637492903514E-2</c:v>
                </c:pt>
                <c:pt idx="106">
                  <c:v>9.6541065109985169E-3</c:v>
                </c:pt>
                <c:pt idx="107">
                  <c:v>8.0896703709365525E-5</c:v>
                </c:pt>
                <c:pt idx="108">
                  <c:v>6.2524084483244202E-3</c:v>
                </c:pt>
                <c:pt idx="109">
                  <c:v>1.4359195602616115E-2</c:v>
                </c:pt>
                <c:pt idx="110">
                  <c:v>3.3900336130470166E-3</c:v>
                </c:pt>
                <c:pt idx="111">
                  <c:v>1.4580835587588492E-2</c:v>
                </c:pt>
                <c:pt idx="112">
                  <c:v>2.234498487423342E-2</c:v>
                </c:pt>
                <c:pt idx="113">
                  <c:v>-4.1883440340592104E-3</c:v>
                </c:pt>
                <c:pt idx="114">
                  <c:v>1.4407475847147522E-2</c:v>
                </c:pt>
                <c:pt idx="115">
                  <c:v>1.3120573924731316E-2</c:v>
                </c:pt>
                <c:pt idx="116">
                  <c:v>6.9050925643647787E-3</c:v>
                </c:pt>
                <c:pt idx="117">
                  <c:v>1.0077917715208384E-2</c:v>
                </c:pt>
                <c:pt idx="118">
                  <c:v>1.7910934370019671E-2</c:v>
                </c:pt>
                <c:pt idx="119">
                  <c:v>7.4644173689604187E-3</c:v>
                </c:pt>
                <c:pt idx="120">
                  <c:v>6.5749092752453997E-3</c:v>
                </c:pt>
                <c:pt idx="121">
                  <c:v>-4.1333322554812923E-3</c:v>
                </c:pt>
                <c:pt idx="122">
                  <c:v>-9.6453337211632739E-4</c:v>
                </c:pt>
                <c:pt idx="123">
                  <c:v>9.7159863835505345E-3</c:v>
                </c:pt>
                <c:pt idx="124">
                  <c:v>4.2009152085835666E-3</c:v>
                </c:pt>
                <c:pt idx="125">
                  <c:v>1.3751229457244385E-2</c:v>
                </c:pt>
                <c:pt idx="126">
                  <c:v>6.3643680816682924E-3</c:v>
                </c:pt>
                <c:pt idx="127">
                  <c:v>8.414142069695707E-3</c:v>
                </c:pt>
                <c:pt idx="128">
                  <c:v>7.107732263207156E-3</c:v>
                </c:pt>
                <c:pt idx="129">
                  <c:v>3.6412837108934504E-4</c:v>
                </c:pt>
                <c:pt idx="130">
                  <c:v>8.7240295961570347E-3</c:v>
                </c:pt>
                <c:pt idx="131">
                  <c:v>6.8904064658137365E-4</c:v>
                </c:pt>
                <c:pt idx="132">
                  <c:v>1.1546404747154959E-2</c:v>
                </c:pt>
                <c:pt idx="133">
                  <c:v>7.2711204336399771E-3</c:v>
                </c:pt>
                <c:pt idx="134">
                  <c:v>-3.841350389114484E-3</c:v>
                </c:pt>
                <c:pt idx="135">
                  <c:v>1.1343314958703443E-2</c:v>
                </c:pt>
                <c:pt idx="136">
                  <c:v>6.6401505378959058E-3</c:v>
                </c:pt>
                <c:pt idx="137">
                  <c:v>4.0891098486708355E-3</c:v>
                </c:pt>
                <c:pt idx="138">
                  <c:v>6.290581088457925E-3</c:v>
                </c:pt>
                <c:pt idx="139">
                  <c:v>5.1984461510752311E-3</c:v>
                </c:pt>
                <c:pt idx="140">
                  <c:v>1.6437075134609014E-2</c:v>
                </c:pt>
                <c:pt idx="141">
                  <c:v>3.2832868506071922E-3</c:v>
                </c:pt>
                <c:pt idx="142">
                  <c:v>8.753127846530262E-4</c:v>
                </c:pt>
                <c:pt idx="143">
                  <c:v>1.2872091097483107E-2</c:v>
                </c:pt>
                <c:pt idx="144">
                  <c:v>1.2575126815302484E-2</c:v>
                </c:pt>
                <c:pt idx="145">
                  <c:v>8.6179856773793695E-4</c:v>
                </c:pt>
                <c:pt idx="146">
                  <c:v>9.2380574100601187E-3</c:v>
                </c:pt>
                <c:pt idx="147">
                  <c:v>8.6123416839709588E-3</c:v>
                </c:pt>
                <c:pt idx="148">
                  <c:v>6.0151498453409058E-3</c:v>
                </c:pt>
                <c:pt idx="149">
                  <c:v>-7.1487179785725274E-3</c:v>
                </c:pt>
                <c:pt idx="150">
                  <c:v>8.4966162779056553E-3</c:v>
                </c:pt>
                <c:pt idx="151">
                  <c:v>1.9702633323517293E-2</c:v>
                </c:pt>
                <c:pt idx="152">
                  <c:v>1.8803174775196885E-2</c:v>
                </c:pt>
                <c:pt idx="153">
                  <c:v>9.2752710216847944E-3</c:v>
                </c:pt>
                <c:pt idx="154">
                  <c:v>8.4275387191856677E-3</c:v>
                </c:pt>
                <c:pt idx="155">
                  <c:v>1.3943185380628442E-2</c:v>
                </c:pt>
                <c:pt idx="156">
                  <c:v>7.509737111292436E-3</c:v>
                </c:pt>
                <c:pt idx="157">
                  <c:v>-4.5393269023524807E-3</c:v>
                </c:pt>
                <c:pt idx="158">
                  <c:v>6.9006625676844013E-3</c:v>
                </c:pt>
                <c:pt idx="159">
                  <c:v>-3.371233758434844E-3</c:v>
                </c:pt>
                <c:pt idx="160">
                  <c:v>7.9465409609080773E-4</c:v>
                </c:pt>
                <c:pt idx="161">
                  <c:v>-1.7235757643777605E-3</c:v>
                </c:pt>
                <c:pt idx="162">
                  <c:v>-5.1046034804538287E-3</c:v>
                </c:pt>
                <c:pt idx="163">
                  <c:v>4.1269793529679077E-3</c:v>
                </c:pt>
                <c:pt idx="164">
                  <c:v>-4.8460759298269984E-3</c:v>
                </c:pt>
                <c:pt idx="165">
                  <c:v>5.5553449703555913E-3</c:v>
                </c:pt>
                <c:pt idx="166">
                  <c:v>3.56583175806513E-3</c:v>
                </c:pt>
                <c:pt idx="167">
                  <c:v>2.0963623737777493E-3</c:v>
                </c:pt>
                <c:pt idx="168">
                  <c:v>1.2385541823809465E-3</c:v>
                </c:pt>
                <c:pt idx="169">
                  <c:v>1.1539576958861542E-2</c:v>
                </c:pt>
                <c:pt idx="170">
                  <c:v>5.949502997963485E-3</c:v>
                </c:pt>
                <c:pt idx="171">
                  <c:v>1.0032984267117406E-2</c:v>
                </c:pt>
                <c:pt idx="172">
                  <c:v>3.6876920617783249E-3</c:v>
                </c:pt>
                <c:pt idx="173">
                  <c:v>8.8834692241004376E-3</c:v>
                </c:pt>
                <c:pt idx="174">
                  <c:v>3.7494807387785656E-3</c:v>
                </c:pt>
                <c:pt idx="175">
                  <c:v>4.0639980934265019E-3</c:v>
                </c:pt>
                <c:pt idx="176">
                  <c:v>8.7474084709513455E-3</c:v>
                </c:pt>
                <c:pt idx="177">
                  <c:v>6.2477629723816097E-3</c:v>
                </c:pt>
                <c:pt idx="178">
                  <c:v>1.121085289112167E-2</c:v>
                </c:pt>
                <c:pt idx="179">
                  <c:v>8.1604222434861207E-3</c:v>
                </c:pt>
                <c:pt idx="180">
                  <c:v>6.5935669270873465E-3</c:v>
                </c:pt>
                <c:pt idx="181">
                  <c:v>4.7082335641857043E-3</c:v>
                </c:pt>
                <c:pt idx="182">
                  <c:v>8.3637175873310099E-3</c:v>
                </c:pt>
                <c:pt idx="183">
                  <c:v>-6.8419735989067032E-4</c:v>
                </c:pt>
                <c:pt idx="184">
                  <c:v>6.146743886907835E-4</c:v>
                </c:pt>
                <c:pt idx="185">
                  <c:v>-1.0022848408220986E-3</c:v>
                </c:pt>
                <c:pt idx="186">
                  <c:v>1.2862156818181703E-2</c:v>
                </c:pt>
                <c:pt idx="187">
                  <c:v>1.0070356218111476E-2</c:v>
                </c:pt>
                <c:pt idx="188">
                  <c:v>1.022912985698099E-2</c:v>
                </c:pt>
                <c:pt idx="189">
                  <c:v>1.3637336044443948E-2</c:v>
                </c:pt>
                <c:pt idx="190">
                  <c:v>-9.5771482795714569E-5</c:v>
                </c:pt>
                <c:pt idx="191">
                  <c:v>-7.0946907203260912E-3</c:v>
                </c:pt>
                <c:pt idx="192">
                  <c:v>7.5969511861446737E-3</c:v>
                </c:pt>
                <c:pt idx="193">
                  <c:v>4.3384011207532325E-3</c:v>
                </c:pt>
                <c:pt idx="194">
                  <c:v>-5.3211450333092714E-3</c:v>
                </c:pt>
                <c:pt idx="195">
                  <c:v>9.8114314275543624E-3</c:v>
                </c:pt>
                <c:pt idx="196">
                  <c:v>2.5146228461090381E-3</c:v>
                </c:pt>
                <c:pt idx="197">
                  <c:v>9.031910188314729E-3</c:v>
                </c:pt>
                <c:pt idx="198">
                  <c:v>1.5602815901469391E-2</c:v>
                </c:pt>
                <c:pt idx="199">
                  <c:v>8.4531129788163462E-3</c:v>
                </c:pt>
                <c:pt idx="200">
                  <c:v>1.1991416981978587E-2</c:v>
                </c:pt>
                <c:pt idx="201">
                  <c:v>1.5823434241757361E-4</c:v>
                </c:pt>
                <c:pt idx="202">
                  <c:v>-2.9856436887887305E-3</c:v>
                </c:pt>
                <c:pt idx="203">
                  <c:v>1.2631043540230813E-2</c:v>
                </c:pt>
                <c:pt idx="204">
                  <c:v>7.3277608893038693E-3</c:v>
                </c:pt>
                <c:pt idx="205">
                  <c:v>1.1318299115684383E-2</c:v>
                </c:pt>
                <c:pt idx="206">
                  <c:v>-1.022152824155742E-3</c:v>
                </c:pt>
                <c:pt idx="207">
                  <c:v>2.5287502157591568E-3</c:v>
                </c:pt>
                <c:pt idx="208">
                  <c:v>9.2253528369135029E-3</c:v>
                </c:pt>
                <c:pt idx="209">
                  <c:v>1.7747307714994776E-3</c:v>
                </c:pt>
                <c:pt idx="210">
                  <c:v>-7.039972921239035E-3</c:v>
                </c:pt>
                <c:pt idx="211">
                  <c:v>-5.0556253383698957E-3</c:v>
                </c:pt>
                <c:pt idx="212">
                  <c:v>7.1301437180681937E-3</c:v>
                </c:pt>
                <c:pt idx="213">
                  <c:v>-1.2779958617710641E-2</c:v>
                </c:pt>
                <c:pt idx="214">
                  <c:v>4.7740957762731906E-3</c:v>
                </c:pt>
                <c:pt idx="215">
                  <c:v>1.1739886715968817E-2</c:v>
                </c:pt>
                <c:pt idx="216">
                  <c:v>5.0092683267388693E-4</c:v>
                </c:pt>
                <c:pt idx="217">
                  <c:v>7.7008956460011824E-3</c:v>
                </c:pt>
                <c:pt idx="218">
                  <c:v>2.2537502607402615E-3</c:v>
                </c:pt>
                <c:pt idx="219">
                  <c:v>-2.1305980959732684E-3</c:v>
                </c:pt>
                <c:pt idx="220">
                  <c:v>-4.777861663415317E-3</c:v>
                </c:pt>
                <c:pt idx="221">
                  <c:v>6.7425639763849521E-3</c:v>
                </c:pt>
                <c:pt idx="222">
                  <c:v>2.2420150447934883E-3</c:v>
                </c:pt>
                <c:pt idx="223">
                  <c:v>1.0449980462612807E-2</c:v>
                </c:pt>
                <c:pt idx="224">
                  <c:v>7.1360321040512265E-3</c:v>
                </c:pt>
                <c:pt idx="225">
                  <c:v>6.6537373240200814E-3</c:v>
                </c:pt>
                <c:pt idx="226">
                  <c:v>7.0224355669159522E-3</c:v>
                </c:pt>
                <c:pt idx="227">
                  <c:v>3.5456364484371949E-3</c:v>
                </c:pt>
                <c:pt idx="228">
                  <c:v>2.42005183734606E-3</c:v>
                </c:pt>
                <c:pt idx="229">
                  <c:v>-2.1552588449423871E-3</c:v>
                </c:pt>
                <c:pt idx="230">
                  <c:v>6.0194559051780505E-3</c:v>
                </c:pt>
                <c:pt idx="231">
                  <c:v>7.8988279662137728E-3</c:v>
                </c:pt>
                <c:pt idx="232">
                  <c:v>1.0267542290723464E-2</c:v>
                </c:pt>
                <c:pt idx="233">
                  <c:v>8.5976461143106864E-3</c:v>
                </c:pt>
                <c:pt idx="234">
                  <c:v>-8.9632542032613838E-4</c:v>
                </c:pt>
                <c:pt idx="235">
                  <c:v>5.9834208348739093E-3</c:v>
                </c:pt>
                <c:pt idx="236">
                  <c:v>6.7062810791340688E-4</c:v>
                </c:pt>
                <c:pt idx="237">
                  <c:v>7.2103294943914875E-4</c:v>
                </c:pt>
                <c:pt idx="238">
                  <c:v>4.5091580484695193E-3</c:v>
                </c:pt>
                <c:pt idx="239">
                  <c:v>5.9651020937878663E-3</c:v>
                </c:pt>
                <c:pt idx="240">
                  <c:v>7.7477081545063164E-4</c:v>
                </c:pt>
                <c:pt idx="241">
                  <c:v>2.7009304635290388E-3</c:v>
                </c:pt>
                <c:pt idx="242">
                  <c:v>3.9071353017394728E-5</c:v>
                </c:pt>
                <c:pt idx="243">
                  <c:v>-1.3879337681261816E-3</c:v>
                </c:pt>
                <c:pt idx="244">
                  <c:v>2.8401049476516338E-3</c:v>
                </c:pt>
                <c:pt idx="245">
                  <c:v>1.5004461647860623E-3</c:v>
                </c:pt>
                <c:pt idx="246">
                  <c:v>6.0145467660495111E-3</c:v>
                </c:pt>
                <c:pt idx="247">
                  <c:v>2.4517496116505111E-3</c:v>
                </c:pt>
                <c:pt idx="248">
                  <c:v>3.3829859335767765E-3</c:v>
                </c:pt>
                <c:pt idx="249">
                  <c:v>1.5652017708043253E-3</c:v>
                </c:pt>
                <c:pt idx="250">
                  <c:v>3.736350015258072E-3</c:v>
                </c:pt>
                <c:pt idx="251">
                  <c:v>-1.1320476611984542E-3</c:v>
                </c:pt>
                <c:pt idx="252">
                  <c:v>-2.9969078461689058E-3</c:v>
                </c:pt>
                <c:pt idx="253">
                  <c:v>8.5782995615408808E-3</c:v>
                </c:pt>
                <c:pt idx="254">
                  <c:v>1.1477827914634364E-3</c:v>
                </c:pt>
                <c:pt idx="255">
                  <c:v>2.2713099382172253E-3</c:v>
                </c:pt>
                <c:pt idx="256">
                  <c:v>-2.6885948164148132E-3</c:v>
                </c:pt>
                <c:pt idx="257">
                  <c:v>8.2891774735927015E-4</c:v>
                </c:pt>
                <c:pt idx="258">
                  <c:v>1.2864411715019619E-2</c:v>
                </c:pt>
                <c:pt idx="259">
                  <c:v>1.0849249677917561E-2</c:v>
                </c:pt>
                <c:pt idx="260">
                  <c:v>1.0322820620449313E-2</c:v>
                </c:pt>
                <c:pt idx="261">
                  <c:v>3.8111229142470116E-3</c:v>
                </c:pt>
                <c:pt idx="262">
                  <c:v>1.5771951327433698E-2</c:v>
                </c:pt>
                <c:pt idx="263">
                  <c:v>9.0346046180733719E-3</c:v>
                </c:pt>
                <c:pt idx="264">
                  <c:v>6.2131271558245604E-3</c:v>
                </c:pt>
                <c:pt idx="265">
                  <c:v>7.7528614230049087E-3</c:v>
                </c:pt>
                <c:pt idx="266">
                  <c:v>8.363680782160765E-3</c:v>
                </c:pt>
                <c:pt idx="267">
                  <c:v>-1.0005800836745404E-2</c:v>
                </c:pt>
                <c:pt idx="268">
                  <c:v>-1.1864135853914437E-2</c:v>
                </c:pt>
                <c:pt idx="269">
                  <c:v>-6.1564879451414534E-4</c:v>
                </c:pt>
                <c:pt idx="270">
                  <c:v>1.4527150293550006E-2</c:v>
                </c:pt>
                <c:pt idx="271">
                  <c:v>1.186888189849844E-2</c:v>
                </c:pt>
                <c:pt idx="272">
                  <c:v>1.2917224209316736E-2</c:v>
                </c:pt>
                <c:pt idx="273">
                  <c:v>1.8987112100957049E-2</c:v>
                </c:pt>
                <c:pt idx="274">
                  <c:v>1.8268219369536709E-2</c:v>
                </c:pt>
                <c:pt idx="275">
                  <c:v>2.4323797574037354E-2</c:v>
                </c:pt>
                <c:pt idx="276">
                  <c:v>3.0901229479676218E-3</c:v>
                </c:pt>
                <c:pt idx="277">
                  <c:v>7.8153257731066184E-3</c:v>
                </c:pt>
                <c:pt idx="278">
                  <c:v>1.3126744605036489E-3</c:v>
                </c:pt>
                <c:pt idx="279">
                  <c:v>1.1453483022056954E-3</c:v>
                </c:pt>
                <c:pt idx="280">
                  <c:v>5.6512881381043378E-4</c:v>
                </c:pt>
                <c:pt idx="281">
                  <c:v>-6.0737632695843091E-3</c:v>
                </c:pt>
                <c:pt idx="282">
                  <c:v>3.5407981687032297E-3</c:v>
                </c:pt>
                <c:pt idx="283">
                  <c:v>1.3145472154710847E-2</c:v>
                </c:pt>
                <c:pt idx="284">
                  <c:v>2.9545197776945642E-3</c:v>
                </c:pt>
                <c:pt idx="285">
                  <c:v>6.6987880367852526E-4</c:v>
                </c:pt>
                <c:pt idx="286">
                  <c:v>6.7905950681588223E-3</c:v>
                </c:pt>
                <c:pt idx="287">
                  <c:v>-3.9272033724460087E-3</c:v>
                </c:pt>
                <c:pt idx="288">
                  <c:v>3.3464855647959979E-3</c:v>
                </c:pt>
                <c:pt idx="289">
                  <c:v>9.2085623369546621E-3</c:v>
                </c:pt>
                <c:pt idx="290">
                  <c:v>2.4309942453495381E-3</c:v>
                </c:pt>
                <c:pt idx="291">
                  <c:v>2.4284850858562468E-3</c:v>
                </c:pt>
                <c:pt idx="292">
                  <c:v>1.049325996448891E-2</c:v>
                </c:pt>
                <c:pt idx="293">
                  <c:v>6.3768363240102044E-3</c:v>
                </c:pt>
                <c:pt idx="294">
                  <c:v>9.061878919809363E-4</c:v>
                </c:pt>
                <c:pt idx="295">
                  <c:v>1.1005479902275406E-2</c:v>
                </c:pt>
                <c:pt idx="296">
                  <c:v>6.4275348108089325E-4</c:v>
                </c:pt>
                <c:pt idx="297">
                  <c:v>3.1961158367455056E-4</c:v>
                </c:pt>
                <c:pt idx="298">
                  <c:v>-1.3572606455943825E-3</c:v>
                </c:pt>
                <c:pt idx="299">
                  <c:v>-5.1359658552918575E-3</c:v>
                </c:pt>
                <c:pt idx="300">
                  <c:v>-4.8230114324183671E-3</c:v>
                </c:pt>
                <c:pt idx="301">
                  <c:v>6.4279088928764772E-4</c:v>
                </c:pt>
                <c:pt idx="302">
                  <c:v>1.9430583829411763E-3</c:v>
                </c:pt>
                <c:pt idx="303">
                  <c:v>8.3221040987415673E-3</c:v>
                </c:pt>
                <c:pt idx="304">
                  <c:v>7.8187837008374395E-3</c:v>
                </c:pt>
                <c:pt idx="305">
                  <c:v>4.7021079944036259E-3</c:v>
                </c:pt>
                <c:pt idx="306">
                  <c:v>1.3132814153609118E-2</c:v>
                </c:pt>
                <c:pt idx="307">
                  <c:v>4.8721189625740013E-3</c:v>
                </c:pt>
                <c:pt idx="308">
                  <c:v>4.4035676322131678E-3</c:v>
                </c:pt>
                <c:pt idx="309">
                  <c:v>3.5267284688360601E-3</c:v>
                </c:pt>
                <c:pt idx="310">
                  <c:v>4.4925677793201668E-3</c:v>
                </c:pt>
                <c:pt idx="311">
                  <c:v>7.4837237759708408E-3</c:v>
                </c:pt>
                <c:pt idx="312">
                  <c:v>6.056294004290752E-4</c:v>
                </c:pt>
                <c:pt idx="313">
                  <c:v>-4.7333049282771711E-4</c:v>
                </c:pt>
                <c:pt idx="314">
                  <c:v>-1.4180285623E-4</c:v>
                </c:pt>
                <c:pt idx="315">
                  <c:v>-4.5983055537790474E-4</c:v>
                </c:pt>
                <c:pt idx="316">
                  <c:v>1.0638137385924562E-2</c:v>
                </c:pt>
                <c:pt idx="317">
                  <c:v>-2.6224129857937983E-3</c:v>
                </c:pt>
                <c:pt idx="318">
                  <c:v>7.7983482535251003E-3</c:v>
                </c:pt>
                <c:pt idx="319">
                  <c:v>-3.5462395650531775E-4</c:v>
                </c:pt>
                <c:pt idx="320">
                  <c:v>-1.8854446043394812E-3</c:v>
                </c:pt>
                <c:pt idx="321">
                  <c:v>-2.3577458329968604E-3</c:v>
                </c:pt>
                <c:pt idx="322">
                  <c:v>-8.0309427913261011E-5</c:v>
                </c:pt>
                <c:pt idx="323">
                  <c:v>1.1706460246507788E-5</c:v>
                </c:pt>
                <c:pt idx="324">
                  <c:v>-2.3614537386217327E-3</c:v>
                </c:pt>
                <c:pt idx="325">
                  <c:v>5.214159536417684E-3</c:v>
                </c:pt>
                <c:pt idx="326">
                  <c:v>2.9644819985426007E-3</c:v>
                </c:pt>
                <c:pt idx="327">
                  <c:v>4.125676632704689E-4</c:v>
                </c:pt>
                <c:pt idx="328">
                  <c:v>-5.561951957168132E-3</c:v>
                </c:pt>
                <c:pt idx="329">
                  <c:v>-5.1283174092998651E-3</c:v>
                </c:pt>
                <c:pt idx="330">
                  <c:v>5.0082192164773165E-3</c:v>
                </c:pt>
                <c:pt idx="331">
                  <c:v>-5.2215395839965151E-3</c:v>
                </c:pt>
                <c:pt idx="332">
                  <c:v>1.0127013040450716E-3</c:v>
                </c:pt>
                <c:pt idx="333">
                  <c:v>2.4156982121745774E-3</c:v>
                </c:pt>
                <c:pt idx="334">
                  <c:v>-8.3962537795412295E-4</c:v>
                </c:pt>
                <c:pt idx="335">
                  <c:v>-5.9523520017036313E-3</c:v>
                </c:pt>
                <c:pt idx="336">
                  <c:v>5.4340624277455785E-3</c:v>
                </c:pt>
                <c:pt idx="337">
                  <c:v>9.7798496417289549E-4</c:v>
                </c:pt>
                <c:pt idx="338">
                  <c:v>-1.1612665465636773E-3</c:v>
                </c:pt>
                <c:pt idx="339">
                  <c:v>1.5714524982077815E-3</c:v>
                </c:pt>
                <c:pt idx="340">
                  <c:v>2.4688883117760518E-3</c:v>
                </c:pt>
                <c:pt idx="341">
                  <c:v>-4.3560020715220915E-3</c:v>
                </c:pt>
                <c:pt idx="342">
                  <c:v>1.6690777515604438E-3</c:v>
                </c:pt>
                <c:pt idx="343">
                  <c:v>7.9654438419072271E-3</c:v>
                </c:pt>
                <c:pt idx="344">
                  <c:v>-7.4512480486288446E-5</c:v>
                </c:pt>
                <c:pt idx="345">
                  <c:v>7.8628150895676541E-3</c:v>
                </c:pt>
                <c:pt idx="346">
                  <c:v>7.7122167711900502E-3</c:v>
                </c:pt>
                <c:pt idx="347">
                  <c:v>3.6705527632918677E-3</c:v>
                </c:pt>
                <c:pt idx="348">
                  <c:v>6.6822991845072455E-3</c:v>
                </c:pt>
                <c:pt idx="349">
                  <c:v>-7.4535102279895682E-3</c:v>
                </c:pt>
                <c:pt idx="350">
                  <c:v>6.5258325693886565E-3</c:v>
                </c:pt>
                <c:pt idx="351">
                  <c:v>-4.325177940412317E-3</c:v>
                </c:pt>
                <c:pt idx="352">
                  <c:v>2.2657625645439161E-3</c:v>
                </c:pt>
                <c:pt idx="353">
                  <c:v>-2.9896644972761122E-3</c:v>
                </c:pt>
                <c:pt idx="354">
                  <c:v>1.8756348635684539E-3</c:v>
                </c:pt>
                <c:pt idx="355">
                  <c:v>2.8068225086608223E-3</c:v>
                </c:pt>
                <c:pt idx="356">
                  <c:v>5.0131805613657932E-3</c:v>
                </c:pt>
                <c:pt idx="357">
                  <c:v>-1.2791379493164445E-3</c:v>
                </c:pt>
                <c:pt idx="358">
                  <c:v>2.0627503444017314E-3</c:v>
                </c:pt>
                <c:pt idx="359">
                  <c:v>-2.2499759694123433E-3</c:v>
                </c:pt>
                <c:pt idx="360">
                  <c:v>1.2296583750202705E-2</c:v>
                </c:pt>
                <c:pt idx="361">
                  <c:v>7.0037430741736184E-3</c:v>
                </c:pt>
                <c:pt idx="362">
                  <c:v>-2.3422814847333662E-3</c:v>
                </c:pt>
                <c:pt idx="363">
                  <c:v>-3.3721893553720905E-3</c:v>
                </c:pt>
                <c:pt idx="364">
                  <c:v>2.5917828137820287E-3</c:v>
                </c:pt>
                <c:pt idx="365">
                  <c:v>1.2290405391164771E-2</c:v>
                </c:pt>
                <c:pt idx="366">
                  <c:v>2.5485685800603619E-3</c:v>
                </c:pt>
                <c:pt idx="367">
                  <c:v>4.0069106189766224E-4</c:v>
                </c:pt>
                <c:pt idx="368">
                  <c:v>-2.2872766230530583E-4</c:v>
                </c:pt>
                <c:pt idx="369">
                  <c:v>-7.6873639305291563E-3</c:v>
                </c:pt>
                <c:pt idx="370">
                  <c:v>1.7369321083668954E-3</c:v>
                </c:pt>
                <c:pt idx="371">
                  <c:v>3.5107020365325869E-3</c:v>
                </c:pt>
                <c:pt idx="372">
                  <c:v>-3.4089200595583957E-3</c:v>
                </c:pt>
                <c:pt idx="373">
                  <c:v>6.1913158960811288E-3</c:v>
                </c:pt>
                <c:pt idx="374">
                  <c:v>-5.4322092583380943E-4</c:v>
                </c:pt>
                <c:pt idx="375">
                  <c:v>1.6482279888958562E-3</c:v>
                </c:pt>
                <c:pt idx="376">
                  <c:v>1.5923909696602401E-4</c:v>
                </c:pt>
                <c:pt idx="377">
                  <c:v>-6.4827450427307198E-3</c:v>
                </c:pt>
                <c:pt idx="378">
                  <c:v>2.8190099525877699E-3</c:v>
                </c:pt>
                <c:pt idx="379">
                  <c:v>3.9632644874232348E-3</c:v>
                </c:pt>
                <c:pt idx="380">
                  <c:v>-9.3765757277050055E-3</c:v>
                </c:pt>
                <c:pt idx="381">
                  <c:v>4.4680366539218141E-4</c:v>
                </c:pt>
                <c:pt idx="382">
                  <c:v>-4.6292309040707469E-4</c:v>
                </c:pt>
                <c:pt idx="383">
                  <c:v>2.6709223123158043E-3</c:v>
                </c:pt>
                <c:pt idx="384">
                  <c:v>6.0200000000000002E-3</c:v>
                </c:pt>
                <c:pt idx="385">
                  <c:v>7.4799999999999997E-3</c:v>
                </c:pt>
                <c:pt idx="386">
                  <c:v>7.7000000000000002E-3</c:v>
                </c:pt>
                <c:pt idx="387">
                  <c:v>-8.43E-3</c:v>
                </c:pt>
                <c:pt idx="388">
                  <c:v>-9.5899999999999996E-3</c:v>
                </c:pt>
                <c:pt idx="389">
                  <c:v>6.0000000000000002E-5</c:v>
                </c:pt>
                <c:pt idx="390">
                  <c:v>1.26E-2</c:v>
                </c:pt>
                <c:pt idx="391">
                  <c:v>1.0959999999999999E-2</c:v>
                </c:pt>
                <c:pt idx="392">
                  <c:v>1.278E-2</c:v>
                </c:pt>
                <c:pt idx="393">
                  <c:v>1.7930000000000001E-2</c:v>
                </c:pt>
                <c:pt idx="394">
                  <c:v>1.6670000000000001E-2</c:v>
                </c:pt>
                <c:pt idx="395">
                  <c:v>2.1350000000000001E-2</c:v>
                </c:pt>
                <c:pt idx="396">
                  <c:v>2.5899999999999999E-3</c:v>
                </c:pt>
                <c:pt idx="397">
                  <c:v>6.2700000000000004E-3</c:v>
                </c:pt>
                <c:pt idx="398">
                  <c:v>1.23E-3</c:v>
                </c:pt>
                <c:pt idx="399">
                  <c:v>1.2700000000000001E-3</c:v>
                </c:pt>
                <c:pt idx="400">
                  <c:v>1.6000000000000001E-4</c:v>
                </c:pt>
                <c:pt idx="401">
                  <c:v>-5.1500000000000001E-3</c:v>
                </c:pt>
                <c:pt idx="402">
                  <c:v>3.4199999999999999E-3</c:v>
                </c:pt>
                <c:pt idx="403">
                  <c:v>1.09E-2</c:v>
                </c:pt>
                <c:pt idx="404">
                  <c:v>2.63E-3</c:v>
                </c:pt>
                <c:pt idx="405">
                  <c:v>6.3000000000000003E-4</c:v>
                </c:pt>
                <c:pt idx="406">
                  <c:v>5.7400000000000003E-3</c:v>
                </c:pt>
                <c:pt idx="407">
                  <c:v>-2.7200000000000002E-3</c:v>
                </c:pt>
                <c:pt idx="408">
                  <c:v>2.3999999999999998E-3</c:v>
                </c:pt>
                <c:pt idx="409">
                  <c:v>8.26E-3</c:v>
                </c:pt>
                <c:pt idx="410">
                  <c:v>2.0400000000000001E-3</c:v>
                </c:pt>
                <c:pt idx="411">
                  <c:v>2.5400000000000002E-3</c:v>
                </c:pt>
                <c:pt idx="412">
                  <c:v>8.2299999999999995E-3</c:v>
                </c:pt>
                <c:pt idx="413">
                  <c:v>5.62E-3</c:v>
                </c:pt>
                <c:pt idx="414">
                  <c:v>1.0399999999999999E-3</c:v>
                </c:pt>
                <c:pt idx="415">
                  <c:v>9.1900000000000003E-3</c:v>
                </c:pt>
                <c:pt idx="416">
                  <c:v>9.3000000000000005E-4</c:v>
                </c:pt>
                <c:pt idx="417">
                  <c:v>1.7000000000000001E-4</c:v>
                </c:pt>
                <c:pt idx="418">
                  <c:v>-1.0200000000000001E-3</c:v>
                </c:pt>
                <c:pt idx="419">
                  <c:v>-4.15E-3</c:v>
                </c:pt>
                <c:pt idx="420">
                  <c:v>-4.3E-3</c:v>
                </c:pt>
                <c:pt idx="421">
                  <c:v>2.3000000000000001E-4</c:v>
                </c:pt>
                <c:pt idx="422">
                  <c:v>2.1700000000000001E-3</c:v>
                </c:pt>
                <c:pt idx="423">
                  <c:v>7.5799999999999999E-3</c:v>
                </c:pt>
                <c:pt idx="424">
                  <c:v>6.3E-3</c:v>
                </c:pt>
                <c:pt idx="425">
                  <c:v>3.8600000000000001E-3</c:v>
                </c:pt>
                <c:pt idx="426">
                  <c:v>1.021E-2</c:v>
                </c:pt>
                <c:pt idx="427">
                  <c:v>3.1099999999999999E-3</c:v>
                </c:pt>
                <c:pt idx="428">
                  <c:v>4.5100000000000001E-3</c:v>
                </c:pt>
                <c:pt idx="429">
                  <c:v>2.9099999999999998E-3</c:v>
                </c:pt>
                <c:pt idx="430">
                  <c:v>3.5500000000000002E-3</c:v>
                </c:pt>
                <c:pt idx="431">
                  <c:v>5.9500000000000004E-3</c:v>
                </c:pt>
                <c:pt idx="432">
                  <c:v>1.07E-3</c:v>
                </c:pt>
                <c:pt idx="433">
                  <c:v>-2.4000000000000001E-4</c:v>
                </c:pt>
                <c:pt idx="434">
                  <c:v>-3.1E-4</c:v>
                </c:pt>
                <c:pt idx="435">
                  <c:v>-6.8000000000000005E-4</c:v>
                </c:pt>
                <c:pt idx="436">
                  <c:v>8.9099999999999995E-3</c:v>
                </c:pt>
                <c:pt idx="437">
                  <c:v>-1.66E-3</c:v>
                </c:pt>
                <c:pt idx="438">
                  <c:v>6.7000000000000002E-3</c:v>
                </c:pt>
                <c:pt idx="439">
                  <c:v>3.6000000000000002E-4</c:v>
                </c:pt>
                <c:pt idx="440">
                  <c:v>-2.0999999999999999E-3</c:v>
                </c:pt>
                <c:pt idx="441">
                  <c:v>-2.14E-3</c:v>
                </c:pt>
                <c:pt idx="442">
                  <c:v>-8.0000000000000007E-5</c:v>
                </c:pt>
                <c:pt idx="443">
                  <c:v>-1.0000000000000001E-5</c:v>
                </c:pt>
                <c:pt idx="444">
                  <c:v>-1.9300000000000001E-3</c:v>
                </c:pt>
                <c:pt idx="445">
                  <c:v>4.5399999999999998E-3</c:v>
                </c:pt>
                <c:pt idx="446">
                  <c:v>3.7200000000000002E-3</c:v>
                </c:pt>
                <c:pt idx="447">
                  <c:v>2.1000000000000001E-4</c:v>
                </c:pt>
                <c:pt idx="448">
                  <c:v>-4.8900000000000002E-3</c:v>
                </c:pt>
                <c:pt idx="449">
                  <c:v>-4.3299999999999996E-3</c:v>
                </c:pt>
                <c:pt idx="450">
                  <c:v>4.0099999999999997E-3</c:v>
                </c:pt>
                <c:pt idx="451">
                  <c:v>-4.5399999999999998E-3</c:v>
                </c:pt>
                <c:pt idx="452">
                  <c:v>9.2000000000000003E-4</c:v>
                </c:pt>
                <c:pt idx="453">
                  <c:v>2.0500000000000002E-3</c:v>
                </c:pt>
                <c:pt idx="454">
                  <c:v>-5.8E-4</c:v>
                </c:pt>
                <c:pt idx="455">
                  <c:v>-4.6100000000000004E-3</c:v>
                </c:pt>
                <c:pt idx="456">
                  <c:v>4.4299999999999999E-3</c:v>
                </c:pt>
                <c:pt idx="457">
                  <c:v>8.4999999999999995E-4</c:v>
                </c:pt>
                <c:pt idx="458">
                  <c:v>-9.2000000000000003E-4</c:v>
                </c:pt>
                <c:pt idx="459">
                  <c:v>1.39E-3</c:v>
                </c:pt>
                <c:pt idx="460">
                  <c:v>2.14E-3</c:v>
                </c:pt>
                <c:pt idx="461">
                  <c:v>-3.64E-3</c:v>
                </c:pt>
                <c:pt idx="462">
                  <c:v>1.4300000000000001E-3</c:v>
                </c:pt>
                <c:pt idx="463">
                  <c:v>6.6E-3</c:v>
                </c:pt>
                <c:pt idx="464">
                  <c:v>6.0000000000000002E-5</c:v>
                </c:pt>
                <c:pt idx="465">
                  <c:v>6.8399999999999997E-3</c:v>
                </c:pt>
                <c:pt idx="466">
                  <c:v>6.3099999999999996E-3</c:v>
                </c:pt>
                <c:pt idx="467">
                  <c:v>3.2299999999999998E-3</c:v>
                </c:pt>
                <c:pt idx="468">
                  <c:v>5.5100000000000001E-3</c:v>
                </c:pt>
                <c:pt idx="469">
                  <c:v>-5.7999999999999996E-3</c:v>
                </c:pt>
                <c:pt idx="470">
                  <c:v>5.94E-3</c:v>
                </c:pt>
                <c:pt idx="471">
                  <c:v>-3.4499999999999999E-3</c:v>
                </c:pt>
                <c:pt idx="472">
                  <c:v>1.83E-3</c:v>
                </c:pt>
                <c:pt idx="473">
                  <c:v>-2.32E-3</c:v>
                </c:pt>
                <c:pt idx="474">
                  <c:v>2E-3</c:v>
                </c:pt>
                <c:pt idx="475">
                  <c:v>2.16E-3</c:v>
                </c:pt>
                <c:pt idx="476">
                  <c:v>4.4900000000000001E-3</c:v>
                </c:pt>
                <c:pt idx="477">
                  <c:v>-9.2000000000000003E-4</c:v>
                </c:pt>
                <c:pt idx="478">
                  <c:v>1.6900000000000001E-3</c:v>
                </c:pt>
                <c:pt idx="479">
                  <c:v>-1.42E-3</c:v>
                </c:pt>
                <c:pt idx="480">
                  <c:v>1.22931E-2</c:v>
                </c:pt>
                <c:pt idx="481">
                  <c:v>6.9987000000000001E-3</c:v>
                </c:pt>
                <c:pt idx="482">
                  <c:v>-2.3379999999999998E-3</c:v>
                </c:pt>
                <c:pt idx="483">
                  <c:v>-3.369E-3</c:v>
                </c:pt>
                <c:pt idx="484">
                  <c:v>2.588E-3</c:v>
                </c:pt>
                <c:pt idx="485">
                  <c:v>1.22863E-2</c:v>
                </c:pt>
                <c:pt idx="486">
                  <c:v>2.5566E-3</c:v>
                </c:pt>
                <c:pt idx="487">
                  <c:v>4.0269999999999998E-4</c:v>
                </c:pt>
                <c:pt idx="488">
                  <c:v>-2.3000000000000001E-4</c:v>
                </c:pt>
                <c:pt idx="489">
                  <c:v>-7.6920000000000001E-3</c:v>
                </c:pt>
                <c:pt idx="490">
                  <c:v>1.7432999999999999E-3</c:v>
                </c:pt>
                <c:pt idx="491">
                  <c:v>3.5070000000000001E-3</c:v>
                </c:pt>
                <c:pt idx="492" formatCode="General">
                  <c:v>-3.3999999999999998E-3</c:v>
                </c:pt>
                <c:pt idx="493" formatCode="General">
                  <c:v>6.1999999999999998E-3</c:v>
                </c:pt>
                <c:pt idx="494" formatCode="General">
                  <c:v>-5.0000000000000001E-4</c:v>
                </c:pt>
                <c:pt idx="495" formatCode="General">
                  <c:v>1.6000000000000001E-3</c:v>
                </c:pt>
                <c:pt idx="496" formatCode="General">
                  <c:v>2.0000000000000001E-4</c:v>
                </c:pt>
                <c:pt idx="497" formatCode="General">
                  <c:v>-6.4999999999999997E-3</c:v>
                </c:pt>
                <c:pt idx="498" formatCode="General">
                  <c:v>2.8E-3</c:v>
                </c:pt>
                <c:pt idx="499" formatCode="General">
                  <c:v>4.0000000000000001E-3</c:v>
                </c:pt>
                <c:pt idx="500" formatCode="General">
                  <c:v>-9.4000000000000004E-3</c:v>
                </c:pt>
                <c:pt idx="501" formatCode="General">
                  <c:v>4.0000000000000002E-4</c:v>
                </c:pt>
                <c:pt idx="502" formatCode="General">
                  <c:v>-5.0000000000000001E-4</c:v>
                </c:pt>
                <c:pt idx="503" formatCode="General">
                  <c:v>2.7000000000000001E-3</c:v>
                </c:pt>
              </c:numCache>
            </c:numRef>
          </c:val>
          <c:extLst>
            <c:ext xmlns:c16="http://schemas.microsoft.com/office/drawing/2014/chart" uri="{C3380CC4-5D6E-409C-BE32-E72D297353CC}">
              <c16:uniqueId val="{00000000-6CCD-4086-8703-FF324D4AE34D}"/>
            </c:ext>
          </c:extLst>
        </c:ser>
        <c:dLbls>
          <c:showLegendKey val="0"/>
          <c:showVal val="0"/>
          <c:showCatName val="0"/>
          <c:showSerName val="0"/>
          <c:showPercent val="0"/>
          <c:showBubbleSize val="0"/>
        </c:dLbls>
        <c:gapWidth val="0"/>
        <c:axId val="321631352"/>
        <c:axId val="321630176"/>
      </c:barChart>
      <c:dateAx>
        <c:axId val="321631352"/>
        <c:scaling>
          <c:orientation val="minMax"/>
        </c:scaling>
        <c:delete val="0"/>
        <c:axPos val="b"/>
        <c:numFmt formatCode="mmm\-yy" sourceLinked="1"/>
        <c:majorTickMark val="out"/>
        <c:minorTickMark val="none"/>
        <c:tickLblPos val="low"/>
        <c:crossAx val="321630176"/>
        <c:crosses val="autoZero"/>
        <c:auto val="1"/>
        <c:lblOffset val="100"/>
        <c:baseTimeUnit val="days"/>
        <c:majorUnit val="60"/>
        <c:majorTimeUnit val="months"/>
      </c:dateAx>
      <c:valAx>
        <c:axId val="321630176"/>
        <c:scaling>
          <c:orientation val="minMax"/>
          <c:max val="0.25"/>
          <c:min val="-0.25"/>
        </c:scaling>
        <c:delete val="0"/>
        <c:axPos val="l"/>
        <c:numFmt formatCode="0%" sourceLinked="0"/>
        <c:majorTickMark val="out"/>
        <c:minorTickMark val="none"/>
        <c:tickLblPos val="nextTo"/>
        <c:crossAx val="321631352"/>
        <c:crosses val="autoZero"/>
        <c:crossBetween val="between"/>
        <c:majorUnit val="5.000000000000001E-2"/>
      </c:valAx>
      <c:spPr>
        <a:ln>
          <a:solidFill>
            <a:schemeClr val="bg1">
              <a:lumMod val="65000"/>
            </a:schemeClr>
          </a:solidFill>
        </a:ln>
      </c:spPr>
    </c:plotArea>
    <c:legend>
      <c:legendPos val="r"/>
      <c:layout>
        <c:manualLayout>
          <c:xMode val="edge"/>
          <c:yMode val="edge"/>
          <c:x val="0.17413068551864155"/>
          <c:y val="0.10377106718990201"/>
          <c:w val="0.70881433425952756"/>
          <c:h val="6.8801957587905582E-2"/>
        </c:manualLayout>
      </c:layout>
      <c:overlay val="0"/>
    </c:legend>
    <c:plotVisOnly val="1"/>
    <c:dispBlanksAs val="gap"/>
    <c:showDLblsOverMax val="0"/>
  </c:chart>
  <c:txPr>
    <a:bodyPr/>
    <a:lstStyle/>
    <a:p>
      <a:pPr>
        <a:defRPr sz="1000">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26837019983018E-2"/>
          <c:y val="3.4878155518497489E-2"/>
          <c:w val="0.88968840872502586"/>
          <c:h val="0.80871450306293524"/>
        </c:manualLayout>
      </c:layout>
      <c:lineChart>
        <c:grouping val="standard"/>
        <c:varyColors val="0"/>
        <c:ser>
          <c:idx val="0"/>
          <c:order val="0"/>
          <c:tx>
            <c:strRef>
              <c:f>Sheet1!$M$1</c:f>
              <c:strCache>
                <c:ptCount val="1"/>
                <c:pt idx="0">
                  <c:v>MSCI World Index (net div.)</c:v>
                </c:pt>
              </c:strCache>
            </c:strRef>
          </c:tx>
          <c:spPr>
            <a:ln w="28575" cap="rnd">
              <a:solidFill>
                <a:srgbClr val="FF6600"/>
              </a:solidFill>
              <a:round/>
            </a:ln>
            <a:effectLst/>
          </c:spPr>
          <c:marker>
            <c:symbol val="none"/>
          </c:marker>
          <c:cat>
            <c:numRef>
              <c:f>Sheet1!$I$2:$I$506</c:f>
              <c:numCache>
                <c:formatCode>mmm\-yy</c:formatCode>
                <c:ptCount val="505"/>
                <c:pt idx="0">
                  <c:v>27729</c:v>
                </c:pt>
                <c:pt idx="1">
                  <c:v>27760</c:v>
                </c:pt>
                <c:pt idx="2">
                  <c:v>27791</c:v>
                </c:pt>
                <c:pt idx="3">
                  <c:v>27820</c:v>
                </c:pt>
                <c:pt idx="4">
                  <c:v>27851</c:v>
                </c:pt>
                <c:pt idx="5">
                  <c:v>27881</c:v>
                </c:pt>
                <c:pt idx="6">
                  <c:v>27912</c:v>
                </c:pt>
                <c:pt idx="7">
                  <c:v>27942</c:v>
                </c:pt>
                <c:pt idx="8">
                  <c:v>27973</c:v>
                </c:pt>
                <c:pt idx="9">
                  <c:v>28004</c:v>
                </c:pt>
                <c:pt idx="10">
                  <c:v>28034</c:v>
                </c:pt>
                <c:pt idx="11">
                  <c:v>28065</c:v>
                </c:pt>
                <c:pt idx="12">
                  <c:v>28095</c:v>
                </c:pt>
                <c:pt idx="13">
                  <c:v>28126</c:v>
                </c:pt>
                <c:pt idx="14">
                  <c:v>28157</c:v>
                </c:pt>
                <c:pt idx="15">
                  <c:v>28185</c:v>
                </c:pt>
                <c:pt idx="16">
                  <c:v>28216</c:v>
                </c:pt>
                <c:pt idx="17">
                  <c:v>28246</c:v>
                </c:pt>
                <c:pt idx="18">
                  <c:v>28277</c:v>
                </c:pt>
                <c:pt idx="19">
                  <c:v>28307</c:v>
                </c:pt>
                <c:pt idx="20">
                  <c:v>28338</c:v>
                </c:pt>
                <c:pt idx="21">
                  <c:v>28369</c:v>
                </c:pt>
                <c:pt idx="22">
                  <c:v>28399</c:v>
                </c:pt>
                <c:pt idx="23">
                  <c:v>28430</c:v>
                </c:pt>
                <c:pt idx="24">
                  <c:v>28460</c:v>
                </c:pt>
                <c:pt idx="25">
                  <c:v>28491</c:v>
                </c:pt>
                <c:pt idx="26">
                  <c:v>28522</c:v>
                </c:pt>
                <c:pt idx="27">
                  <c:v>28550</c:v>
                </c:pt>
                <c:pt idx="28">
                  <c:v>28581</c:v>
                </c:pt>
                <c:pt idx="29">
                  <c:v>28611</c:v>
                </c:pt>
                <c:pt idx="30">
                  <c:v>28642</c:v>
                </c:pt>
                <c:pt idx="31">
                  <c:v>28672</c:v>
                </c:pt>
                <c:pt idx="32">
                  <c:v>28703</c:v>
                </c:pt>
                <c:pt idx="33">
                  <c:v>28734</c:v>
                </c:pt>
                <c:pt idx="34">
                  <c:v>28764</c:v>
                </c:pt>
                <c:pt idx="35">
                  <c:v>28795</c:v>
                </c:pt>
                <c:pt idx="36">
                  <c:v>28825</c:v>
                </c:pt>
                <c:pt idx="37">
                  <c:v>28856</c:v>
                </c:pt>
                <c:pt idx="38">
                  <c:v>28887</c:v>
                </c:pt>
                <c:pt idx="39">
                  <c:v>28915</c:v>
                </c:pt>
                <c:pt idx="40">
                  <c:v>28946</c:v>
                </c:pt>
                <c:pt idx="41">
                  <c:v>28976</c:v>
                </c:pt>
                <c:pt idx="42">
                  <c:v>29007</c:v>
                </c:pt>
                <c:pt idx="43">
                  <c:v>29037</c:v>
                </c:pt>
                <c:pt idx="44">
                  <c:v>29068</c:v>
                </c:pt>
                <c:pt idx="45">
                  <c:v>29099</c:v>
                </c:pt>
                <c:pt idx="46">
                  <c:v>29129</c:v>
                </c:pt>
                <c:pt idx="47">
                  <c:v>29160</c:v>
                </c:pt>
                <c:pt idx="48">
                  <c:v>29190</c:v>
                </c:pt>
                <c:pt idx="49">
                  <c:v>29221</c:v>
                </c:pt>
                <c:pt idx="50">
                  <c:v>29252</c:v>
                </c:pt>
                <c:pt idx="51">
                  <c:v>29281</c:v>
                </c:pt>
                <c:pt idx="52">
                  <c:v>29312</c:v>
                </c:pt>
                <c:pt idx="53">
                  <c:v>29342</c:v>
                </c:pt>
                <c:pt idx="54">
                  <c:v>29373</c:v>
                </c:pt>
                <c:pt idx="55">
                  <c:v>29403</c:v>
                </c:pt>
                <c:pt idx="56">
                  <c:v>29434</c:v>
                </c:pt>
                <c:pt idx="57">
                  <c:v>29465</c:v>
                </c:pt>
                <c:pt idx="58">
                  <c:v>29495</c:v>
                </c:pt>
                <c:pt idx="59">
                  <c:v>29526</c:v>
                </c:pt>
                <c:pt idx="60">
                  <c:v>29556</c:v>
                </c:pt>
                <c:pt idx="61">
                  <c:v>29587</c:v>
                </c:pt>
                <c:pt idx="62">
                  <c:v>29618</c:v>
                </c:pt>
                <c:pt idx="63">
                  <c:v>29646</c:v>
                </c:pt>
                <c:pt idx="64">
                  <c:v>29677</c:v>
                </c:pt>
                <c:pt idx="65">
                  <c:v>29707</c:v>
                </c:pt>
                <c:pt idx="66">
                  <c:v>29738</c:v>
                </c:pt>
                <c:pt idx="67">
                  <c:v>29768</c:v>
                </c:pt>
                <c:pt idx="68">
                  <c:v>29799</c:v>
                </c:pt>
                <c:pt idx="69">
                  <c:v>29830</c:v>
                </c:pt>
                <c:pt idx="70">
                  <c:v>29860</c:v>
                </c:pt>
                <c:pt idx="71">
                  <c:v>29891</c:v>
                </c:pt>
                <c:pt idx="72">
                  <c:v>29921</c:v>
                </c:pt>
                <c:pt idx="73">
                  <c:v>29952</c:v>
                </c:pt>
                <c:pt idx="74">
                  <c:v>29983</c:v>
                </c:pt>
                <c:pt idx="75">
                  <c:v>30011</c:v>
                </c:pt>
                <c:pt idx="76">
                  <c:v>30042</c:v>
                </c:pt>
                <c:pt idx="77">
                  <c:v>30072</c:v>
                </c:pt>
                <c:pt idx="78">
                  <c:v>30103</c:v>
                </c:pt>
                <c:pt idx="79">
                  <c:v>30133</c:v>
                </c:pt>
                <c:pt idx="80">
                  <c:v>30164</c:v>
                </c:pt>
                <c:pt idx="81">
                  <c:v>30195</c:v>
                </c:pt>
                <c:pt idx="82">
                  <c:v>30225</c:v>
                </c:pt>
                <c:pt idx="83">
                  <c:v>30256</c:v>
                </c:pt>
                <c:pt idx="84">
                  <c:v>30286</c:v>
                </c:pt>
                <c:pt idx="85">
                  <c:v>30317</c:v>
                </c:pt>
                <c:pt idx="86">
                  <c:v>30348</c:v>
                </c:pt>
                <c:pt idx="87">
                  <c:v>30376</c:v>
                </c:pt>
                <c:pt idx="88">
                  <c:v>30407</c:v>
                </c:pt>
                <c:pt idx="89">
                  <c:v>30437</c:v>
                </c:pt>
                <c:pt idx="90">
                  <c:v>30468</c:v>
                </c:pt>
                <c:pt idx="91">
                  <c:v>30498</c:v>
                </c:pt>
                <c:pt idx="92">
                  <c:v>30529</c:v>
                </c:pt>
                <c:pt idx="93">
                  <c:v>30560</c:v>
                </c:pt>
                <c:pt idx="94">
                  <c:v>30590</c:v>
                </c:pt>
                <c:pt idx="95">
                  <c:v>30621</c:v>
                </c:pt>
                <c:pt idx="96">
                  <c:v>30651</c:v>
                </c:pt>
                <c:pt idx="97">
                  <c:v>30682</c:v>
                </c:pt>
                <c:pt idx="98">
                  <c:v>30713</c:v>
                </c:pt>
                <c:pt idx="99">
                  <c:v>30742</c:v>
                </c:pt>
                <c:pt idx="100">
                  <c:v>30773</c:v>
                </c:pt>
                <c:pt idx="101">
                  <c:v>30803</c:v>
                </c:pt>
                <c:pt idx="102">
                  <c:v>30834</c:v>
                </c:pt>
                <c:pt idx="103">
                  <c:v>30864</c:v>
                </c:pt>
                <c:pt idx="104">
                  <c:v>30895</c:v>
                </c:pt>
                <c:pt idx="105">
                  <c:v>30926</c:v>
                </c:pt>
                <c:pt idx="106">
                  <c:v>30956</c:v>
                </c:pt>
                <c:pt idx="107">
                  <c:v>30987</c:v>
                </c:pt>
                <c:pt idx="108">
                  <c:v>31017</c:v>
                </c:pt>
                <c:pt idx="109">
                  <c:v>31048</c:v>
                </c:pt>
                <c:pt idx="110">
                  <c:v>31079</c:v>
                </c:pt>
                <c:pt idx="111">
                  <c:v>31107</c:v>
                </c:pt>
                <c:pt idx="112">
                  <c:v>31138</c:v>
                </c:pt>
                <c:pt idx="113">
                  <c:v>31168</c:v>
                </c:pt>
                <c:pt idx="114">
                  <c:v>31199</c:v>
                </c:pt>
                <c:pt idx="115">
                  <c:v>31229</c:v>
                </c:pt>
                <c:pt idx="116">
                  <c:v>31260</c:v>
                </c:pt>
                <c:pt idx="117">
                  <c:v>31291</c:v>
                </c:pt>
                <c:pt idx="118">
                  <c:v>31321</c:v>
                </c:pt>
                <c:pt idx="119">
                  <c:v>31352</c:v>
                </c:pt>
                <c:pt idx="120">
                  <c:v>31382</c:v>
                </c:pt>
                <c:pt idx="121">
                  <c:v>31413</c:v>
                </c:pt>
                <c:pt idx="122">
                  <c:v>31444</c:v>
                </c:pt>
                <c:pt idx="123">
                  <c:v>31472</c:v>
                </c:pt>
                <c:pt idx="124">
                  <c:v>31503</c:v>
                </c:pt>
                <c:pt idx="125">
                  <c:v>31533</c:v>
                </c:pt>
                <c:pt idx="126">
                  <c:v>31564</c:v>
                </c:pt>
                <c:pt idx="127">
                  <c:v>31594</c:v>
                </c:pt>
                <c:pt idx="128">
                  <c:v>31625</c:v>
                </c:pt>
                <c:pt idx="129">
                  <c:v>31656</c:v>
                </c:pt>
                <c:pt idx="130">
                  <c:v>31686</c:v>
                </c:pt>
                <c:pt idx="131">
                  <c:v>31717</c:v>
                </c:pt>
                <c:pt idx="132">
                  <c:v>31747</c:v>
                </c:pt>
                <c:pt idx="133">
                  <c:v>31778</c:v>
                </c:pt>
                <c:pt idx="134">
                  <c:v>31809</c:v>
                </c:pt>
                <c:pt idx="135">
                  <c:v>31837</c:v>
                </c:pt>
                <c:pt idx="136">
                  <c:v>31868</c:v>
                </c:pt>
                <c:pt idx="137">
                  <c:v>31898</c:v>
                </c:pt>
                <c:pt idx="138">
                  <c:v>31929</c:v>
                </c:pt>
                <c:pt idx="139">
                  <c:v>31959</c:v>
                </c:pt>
                <c:pt idx="140">
                  <c:v>31990</c:v>
                </c:pt>
                <c:pt idx="141">
                  <c:v>32021</c:v>
                </c:pt>
                <c:pt idx="142">
                  <c:v>32051</c:v>
                </c:pt>
                <c:pt idx="143">
                  <c:v>32082</c:v>
                </c:pt>
                <c:pt idx="144">
                  <c:v>32112</c:v>
                </c:pt>
                <c:pt idx="145">
                  <c:v>32143</c:v>
                </c:pt>
                <c:pt idx="146">
                  <c:v>32174</c:v>
                </c:pt>
                <c:pt idx="147">
                  <c:v>32203</c:v>
                </c:pt>
                <c:pt idx="148">
                  <c:v>32234</c:v>
                </c:pt>
                <c:pt idx="149">
                  <c:v>32264</c:v>
                </c:pt>
                <c:pt idx="150">
                  <c:v>32295</c:v>
                </c:pt>
                <c:pt idx="151">
                  <c:v>32325</c:v>
                </c:pt>
                <c:pt idx="152">
                  <c:v>32356</c:v>
                </c:pt>
                <c:pt idx="153">
                  <c:v>32387</c:v>
                </c:pt>
                <c:pt idx="154">
                  <c:v>32417</c:v>
                </c:pt>
                <c:pt idx="155">
                  <c:v>32448</c:v>
                </c:pt>
                <c:pt idx="156">
                  <c:v>32478</c:v>
                </c:pt>
                <c:pt idx="157">
                  <c:v>32509</c:v>
                </c:pt>
                <c:pt idx="158">
                  <c:v>32540</c:v>
                </c:pt>
                <c:pt idx="159">
                  <c:v>32568</c:v>
                </c:pt>
                <c:pt idx="160">
                  <c:v>32599</c:v>
                </c:pt>
                <c:pt idx="161">
                  <c:v>32629</c:v>
                </c:pt>
                <c:pt idx="162">
                  <c:v>32660</c:v>
                </c:pt>
                <c:pt idx="163">
                  <c:v>32690</c:v>
                </c:pt>
                <c:pt idx="164">
                  <c:v>32721</c:v>
                </c:pt>
                <c:pt idx="165">
                  <c:v>32752</c:v>
                </c:pt>
                <c:pt idx="166">
                  <c:v>32782</c:v>
                </c:pt>
                <c:pt idx="167">
                  <c:v>32813</c:v>
                </c:pt>
                <c:pt idx="168">
                  <c:v>32843</c:v>
                </c:pt>
                <c:pt idx="169">
                  <c:v>32874</c:v>
                </c:pt>
                <c:pt idx="170">
                  <c:v>32905</c:v>
                </c:pt>
                <c:pt idx="171">
                  <c:v>32933</c:v>
                </c:pt>
                <c:pt idx="172">
                  <c:v>32964</c:v>
                </c:pt>
                <c:pt idx="173">
                  <c:v>32994</c:v>
                </c:pt>
                <c:pt idx="174">
                  <c:v>33025</c:v>
                </c:pt>
                <c:pt idx="175">
                  <c:v>33055</c:v>
                </c:pt>
                <c:pt idx="176">
                  <c:v>33086</c:v>
                </c:pt>
                <c:pt idx="177">
                  <c:v>33117</c:v>
                </c:pt>
                <c:pt idx="178">
                  <c:v>33147</c:v>
                </c:pt>
                <c:pt idx="179">
                  <c:v>33178</c:v>
                </c:pt>
                <c:pt idx="180">
                  <c:v>33208</c:v>
                </c:pt>
                <c:pt idx="181">
                  <c:v>33239</c:v>
                </c:pt>
                <c:pt idx="182">
                  <c:v>33270</c:v>
                </c:pt>
                <c:pt idx="183">
                  <c:v>33298</c:v>
                </c:pt>
                <c:pt idx="184">
                  <c:v>33329</c:v>
                </c:pt>
                <c:pt idx="185">
                  <c:v>33359</c:v>
                </c:pt>
                <c:pt idx="186">
                  <c:v>33390</c:v>
                </c:pt>
                <c:pt idx="187">
                  <c:v>33420</c:v>
                </c:pt>
                <c:pt idx="188">
                  <c:v>33451</c:v>
                </c:pt>
                <c:pt idx="189">
                  <c:v>33482</c:v>
                </c:pt>
                <c:pt idx="190">
                  <c:v>33512</c:v>
                </c:pt>
                <c:pt idx="191">
                  <c:v>33543</c:v>
                </c:pt>
                <c:pt idx="192">
                  <c:v>33573</c:v>
                </c:pt>
                <c:pt idx="193">
                  <c:v>33604</c:v>
                </c:pt>
                <c:pt idx="194">
                  <c:v>33635</c:v>
                </c:pt>
                <c:pt idx="195">
                  <c:v>33664</c:v>
                </c:pt>
                <c:pt idx="196">
                  <c:v>33695</c:v>
                </c:pt>
                <c:pt idx="197">
                  <c:v>33725</c:v>
                </c:pt>
                <c:pt idx="198">
                  <c:v>33756</c:v>
                </c:pt>
                <c:pt idx="199">
                  <c:v>33786</c:v>
                </c:pt>
                <c:pt idx="200">
                  <c:v>33817</c:v>
                </c:pt>
                <c:pt idx="201">
                  <c:v>33848</c:v>
                </c:pt>
                <c:pt idx="202">
                  <c:v>33878</c:v>
                </c:pt>
                <c:pt idx="203">
                  <c:v>33909</c:v>
                </c:pt>
                <c:pt idx="204">
                  <c:v>33939</c:v>
                </c:pt>
                <c:pt idx="205">
                  <c:v>33970</c:v>
                </c:pt>
                <c:pt idx="206">
                  <c:v>34001</c:v>
                </c:pt>
                <c:pt idx="207">
                  <c:v>34029</c:v>
                </c:pt>
                <c:pt idx="208">
                  <c:v>34060</c:v>
                </c:pt>
                <c:pt idx="209">
                  <c:v>34090</c:v>
                </c:pt>
                <c:pt idx="210">
                  <c:v>34121</c:v>
                </c:pt>
                <c:pt idx="211">
                  <c:v>34151</c:v>
                </c:pt>
                <c:pt idx="212">
                  <c:v>34182</c:v>
                </c:pt>
                <c:pt idx="213">
                  <c:v>34213</c:v>
                </c:pt>
                <c:pt idx="214">
                  <c:v>34243</c:v>
                </c:pt>
                <c:pt idx="215">
                  <c:v>34274</c:v>
                </c:pt>
                <c:pt idx="216">
                  <c:v>34304</c:v>
                </c:pt>
                <c:pt idx="217">
                  <c:v>34335</c:v>
                </c:pt>
                <c:pt idx="218">
                  <c:v>34366</c:v>
                </c:pt>
                <c:pt idx="219">
                  <c:v>34394</c:v>
                </c:pt>
                <c:pt idx="220">
                  <c:v>34425</c:v>
                </c:pt>
                <c:pt idx="221">
                  <c:v>34455</c:v>
                </c:pt>
                <c:pt idx="222">
                  <c:v>34486</c:v>
                </c:pt>
                <c:pt idx="223">
                  <c:v>34516</c:v>
                </c:pt>
                <c:pt idx="224">
                  <c:v>34547</c:v>
                </c:pt>
                <c:pt idx="225">
                  <c:v>34578</c:v>
                </c:pt>
                <c:pt idx="226">
                  <c:v>34608</c:v>
                </c:pt>
                <c:pt idx="227">
                  <c:v>34639</c:v>
                </c:pt>
                <c:pt idx="228">
                  <c:v>34669</c:v>
                </c:pt>
                <c:pt idx="229">
                  <c:v>34700</c:v>
                </c:pt>
                <c:pt idx="230">
                  <c:v>34731</c:v>
                </c:pt>
                <c:pt idx="231">
                  <c:v>34759</c:v>
                </c:pt>
                <c:pt idx="232">
                  <c:v>34790</c:v>
                </c:pt>
                <c:pt idx="233">
                  <c:v>34820</c:v>
                </c:pt>
                <c:pt idx="234">
                  <c:v>34851</c:v>
                </c:pt>
                <c:pt idx="235">
                  <c:v>34881</c:v>
                </c:pt>
                <c:pt idx="236">
                  <c:v>34912</c:v>
                </c:pt>
                <c:pt idx="237">
                  <c:v>34943</c:v>
                </c:pt>
                <c:pt idx="238">
                  <c:v>34973</c:v>
                </c:pt>
                <c:pt idx="239">
                  <c:v>35004</c:v>
                </c:pt>
                <c:pt idx="240">
                  <c:v>35034</c:v>
                </c:pt>
                <c:pt idx="241">
                  <c:v>35065</c:v>
                </c:pt>
                <c:pt idx="242">
                  <c:v>35096</c:v>
                </c:pt>
                <c:pt idx="243">
                  <c:v>35125</c:v>
                </c:pt>
                <c:pt idx="244">
                  <c:v>35156</c:v>
                </c:pt>
                <c:pt idx="245">
                  <c:v>35186</c:v>
                </c:pt>
                <c:pt idx="246">
                  <c:v>35217</c:v>
                </c:pt>
                <c:pt idx="247">
                  <c:v>35247</c:v>
                </c:pt>
                <c:pt idx="248">
                  <c:v>35278</c:v>
                </c:pt>
                <c:pt idx="249">
                  <c:v>35309</c:v>
                </c:pt>
                <c:pt idx="250">
                  <c:v>35339</c:v>
                </c:pt>
                <c:pt idx="251">
                  <c:v>35370</c:v>
                </c:pt>
                <c:pt idx="252">
                  <c:v>35400</c:v>
                </c:pt>
                <c:pt idx="253">
                  <c:v>35431</c:v>
                </c:pt>
                <c:pt idx="254">
                  <c:v>35462</c:v>
                </c:pt>
                <c:pt idx="255">
                  <c:v>35490</c:v>
                </c:pt>
                <c:pt idx="256">
                  <c:v>35521</c:v>
                </c:pt>
                <c:pt idx="257">
                  <c:v>35551</c:v>
                </c:pt>
                <c:pt idx="258">
                  <c:v>35582</c:v>
                </c:pt>
                <c:pt idx="259">
                  <c:v>35612</c:v>
                </c:pt>
                <c:pt idx="260">
                  <c:v>35643</c:v>
                </c:pt>
                <c:pt idx="261">
                  <c:v>35674</c:v>
                </c:pt>
                <c:pt idx="262">
                  <c:v>35704</c:v>
                </c:pt>
                <c:pt idx="263">
                  <c:v>35735</c:v>
                </c:pt>
                <c:pt idx="264">
                  <c:v>35765</c:v>
                </c:pt>
                <c:pt idx="265">
                  <c:v>35796</c:v>
                </c:pt>
                <c:pt idx="266">
                  <c:v>35827</c:v>
                </c:pt>
                <c:pt idx="267">
                  <c:v>35855</c:v>
                </c:pt>
                <c:pt idx="268">
                  <c:v>35886</c:v>
                </c:pt>
                <c:pt idx="269">
                  <c:v>35916</c:v>
                </c:pt>
                <c:pt idx="270">
                  <c:v>35947</c:v>
                </c:pt>
                <c:pt idx="271">
                  <c:v>35977</c:v>
                </c:pt>
                <c:pt idx="272">
                  <c:v>36008</c:v>
                </c:pt>
                <c:pt idx="273">
                  <c:v>36039</c:v>
                </c:pt>
                <c:pt idx="274">
                  <c:v>36069</c:v>
                </c:pt>
                <c:pt idx="275">
                  <c:v>36100</c:v>
                </c:pt>
                <c:pt idx="276">
                  <c:v>36130</c:v>
                </c:pt>
                <c:pt idx="277">
                  <c:v>36161</c:v>
                </c:pt>
                <c:pt idx="278">
                  <c:v>36192</c:v>
                </c:pt>
                <c:pt idx="279">
                  <c:v>36220</c:v>
                </c:pt>
                <c:pt idx="280">
                  <c:v>36251</c:v>
                </c:pt>
                <c:pt idx="281">
                  <c:v>36281</c:v>
                </c:pt>
                <c:pt idx="282">
                  <c:v>36312</c:v>
                </c:pt>
                <c:pt idx="283">
                  <c:v>36342</c:v>
                </c:pt>
                <c:pt idx="284">
                  <c:v>36373</c:v>
                </c:pt>
                <c:pt idx="285">
                  <c:v>36404</c:v>
                </c:pt>
                <c:pt idx="286">
                  <c:v>36434</c:v>
                </c:pt>
                <c:pt idx="287">
                  <c:v>36465</c:v>
                </c:pt>
                <c:pt idx="288">
                  <c:v>36495</c:v>
                </c:pt>
                <c:pt idx="289">
                  <c:v>36526</c:v>
                </c:pt>
                <c:pt idx="290">
                  <c:v>36557</c:v>
                </c:pt>
                <c:pt idx="291">
                  <c:v>36586</c:v>
                </c:pt>
                <c:pt idx="292">
                  <c:v>36617</c:v>
                </c:pt>
                <c:pt idx="293">
                  <c:v>36647</c:v>
                </c:pt>
                <c:pt idx="294">
                  <c:v>36678</c:v>
                </c:pt>
                <c:pt idx="295">
                  <c:v>36708</c:v>
                </c:pt>
                <c:pt idx="296">
                  <c:v>36739</c:v>
                </c:pt>
                <c:pt idx="297">
                  <c:v>36770</c:v>
                </c:pt>
                <c:pt idx="298">
                  <c:v>36800</c:v>
                </c:pt>
                <c:pt idx="299">
                  <c:v>36831</c:v>
                </c:pt>
                <c:pt idx="300">
                  <c:v>36861</c:v>
                </c:pt>
                <c:pt idx="301">
                  <c:v>36892</c:v>
                </c:pt>
                <c:pt idx="302">
                  <c:v>36923</c:v>
                </c:pt>
                <c:pt idx="303">
                  <c:v>36951</c:v>
                </c:pt>
                <c:pt idx="304">
                  <c:v>36982</c:v>
                </c:pt>
                <c:pt idx="305">
                  <c:v>37012</c:v>
                </c:pt>
                <c:pt idx="306">
                  <c:v>37043</c:v>
                </c:pt>
                <c:pt idx="307">
                  <c:v>37073</c:v>
                </c:pt>
                <c:pt idx="308">
                  <c:v>37104</c:v>
                </c:pt>
                <c:pt idx="309">
                  <c:v>37135</c:v>
                </c:pt>
                <c:pt idx="310">
                  <c:v>37165</c:v>
                </c:pt>
                <c:pt idx="311">
                  <c:v>37196</c:v>
                </c:pt>
                <c:pt idx="312">
                  <c:v>37226</c:v>
                </c:pt>
                <c:pt idx="313">
                  <c:v>37257</c:v>
                </c:pt>
                <c:pt idx="314">
                  <c:v>37288</c:v>
                </c:pt>
                <c:pt idx="315">
                  <c:v>37316</c:v>
                </c:pt>
                <c:pt idx="316">
                  <c:v>37347</c:v>
                </c:pt>
                <c:pt idx="317">
                  <c:v>37377</c:v>
                </c:pt>
                <c:pt idx="318">
                  <c:v>37408</c:v>
                </c:pt>
                <c:pt idx="319">
                  <c:v>37438</c:v>
                </c:pt>
                <c:pt idx="320">
                  <c:v>37469</c:v>
                </c:pt>
                <c:pt idx="321">
                  <c:v>37500</c:v>
                </c:pt>
                <c:pt idx="322">
                  <c:v>37530</c:v>
                </c:pt>
                <c:pt idx="323">
                  <c:v>37561</c:v>
                </c:pt>
                <c:pt idx="324">
                  <c:v>37591</c:v>
                </c:pt>
                <c:pt idx="325">
                  <c:v>37622</c:v>
                </c:pt>
                <c:pt idx="326">
                  <c:v>37653</c:v>
                </c:pt>
                <c:pt idx="327">
                  <c:v>37681</c:v>
                </c:pt>
                <c:pt idx="328">
                  <c:v>37712</c:v>
                </c:pt>
                <c:pt idx="329">
                  <c:v>37742</c:v>
                </c:pt>
                <c:pt idx="330">
                  <c:v>37773</c:v>
                </c:pt>
                <c:pt idx="331">
                  <c:v>37803</c:v>
                </c:pt>
                <c:pt idx="332">
                  <c:v>37834</c:v>
                </c:pt>
                <c:pt idx="333">
                  <c:v>37865</c:v>
                </c:pt>
                <c:pt idx="334">
                  <c:v>37895</c:v>
                </c:pt>
                <c:pt idx="335">
                  <c:v>37926</c:v>
                </c:pt>
                <c:pt idx="336">
                  <c:v>37956</c:v>
                </c:pt>
                <c:pt idx="337">
                  <c:v>37987</c:v>
                </c:pt>
                <c:pt idx="338">
                  <c:v>38018</c:v>
                </c:pt>
                <c:pt idx="339">
                  <c:v>38047</c:v>
                </c:pt>
                <c:pt idx="340">
                  <c:v>38078</c:v>
                </c:pt>
                <c:pt idx="341">
                  <c:v>38108</c:v>
                </c:pt>
                <c:pt idx="342">
                  <c:v>38139</c:v>
                </c:pt>
                <c:pt idx="343">
                  <c:v>38169</c:v>
                </c:pt>
                <c:pt idx="344">
                  <c:v>38200</c:v>
                </c:pt>
                <c:pt idx="345">
                  <c:v>38231</c:v>
                </c:pt>
                <c:pt idx="346">
                  <c:v>38261</c:v>
                </c:pt>
                <c:pt idx="347">
                  <c:v>38292</c:v>
                </c:pt>
                <c:pt idx="348">
                  <c:v>38322</c:v>
                </c:pt>
                <c:pt idx="349">
                  <c:v>38353</c:v>
                </c:pt>
                <c:pt idx="350">
                  <c:v>38384</c:v>
                </c:pt>
                <c:pt idx="351">
                  <c:v>38412</c:v>
                </c:pt>
                <c:pt idx="352">
                  <c:v>38443</c:v>
                </c:pt>
                <c:pt idx="353">
                  <c:v>38473</c:v>
                </c:pt>
                <c:pt idx="354">
                  <c:v>38504</c:v>
                </c:pt>
                <c:pt idx="355">
                  <c:v>38534</c:v>
                </c:pt>
                <c:pt idx="356">
                  <c:v>38565</c:v>
                </c:pt>
                <c:pt idx="357">
                  <c:v>38596</c:v>
                </c:pt>
                <c:pt idx="358">
                  <c:v>38626</c:v>
                </c:pt>
                <c:pt idx="359">
                  <c:v>38657</c:v>
                </c:pt>
                <c:pt idx="360">
                  <c:v>38687</c:v>
                </c:pt>
                <c:pt idx="361">
                  <c:v>38718</c:v>
                </c:pt>
                <c:pt idx="362">
                  <c:v>38749</c:v>
                </c:pt>
                <c:pt idx="363">
                  <c:v>38777</c:v>
                </c:pt>
                <c:pt idx="364">
                  <c:v>38808</c:v>
                </c:pt>
                <c:pt idx="365">
                  <c:v>38838</c:v>
                </c:pt>
                <c:pt idx="366">
                  <c:v>38869</c:v>
                </c:pt>
                <c:pt idx="367">
                  <c:v>38899</c:v>
                </c:pt>
                <c:pt idx="368">
                  <c:v>38930</c:v>
                </c:pt>
                <c:pt idx="369">
                  <c:v>38961</c:v>
                </c:pt>
                <c:pt idx="370">
                  <c:v>38991</c:v>
                </c:pt>
                <c:pt idx="371">
                  <c:v>39022</c:v>
                </c:pt>
                <c:pt idx="372">
                  <c:v>39052</c:v>
                </c:pt>
                <c:pt idx="373">
                  <c:v>39083</c:v>
                </c:pt>
                <c:pt idx="374">
                  <c:v>39114</c:v>
                </c:pt>
                <c:pt idx="375">
                  <c:v>39142</c:v>
                </c:pt>
                <c:pt idx="376">
                  <c:v>39173</c:v>
                </c:pt>
                <c:pt idx="377">
                  <c:v>39203</c:v>
                </c:pt>
                <c:pt idx="378">
                  <c:v>39234</c:v>
                </c:pt>
                <c:pt idx="379">
                  <c:v>39264</c:v>
                </c:pt>
                <c:pt idx="380">
                  <c:v>39295</c:v>
                </c:pt>
                <c:pt idx="381">
                  <c:v>39326</c:v>
                </c:pt>
                <c:pt idx="382">
                  <c:v>39356</c:v>
                </c:pt>
                <c:pt idx="383">
                  <c:v>39387</c:v>
                </c:pt>
                <c:pt idx="384">
                  <c:v>39417</c:v>
                </c:pt>
                <c:pt idx="385">
                  <c:v>39448</c:v>
                </c:pt>
                <c:pt idx="386">
                  <c:v>39479</c:v>
                </c:pt>
                <c:pt idx="387">
                  <c:v>39508</c:v>
                </c:pt>
                <c:pt idx="388">
                  <c:v>39539</c:v>
                </c:pt>
                <c:pt idx="389">
                  <c:v>39569</c:v>
                </c:pt>
                <c:pt idx="390">
                  <c:v>39600</c:v>
                </c:pt>
                <c:pt idx="391">
                  <c:v>39630</c:v>
                </c:pt>
                <c:pt idx="392">
                  <c:v>39661</c:v>
                </c:pt>
                <c:pt idx="393">
                  <c:v>39692</c:v>
                </c:pt>
                <c:pt idx="394">
                  <c:v>39722</c:v>
                </c:pt>
                <c:pt idx="395">
                  <c:v>39753</c:v>
                </c:pt>
                <c:pt idx="396">
                  <c:v>39783</c:v>
                </c:pt>
                <c:pt idx="397">
                  <c:v>39814</c:v>
                </c:pt>
                <c:pt idx="398">
                  <c:v>39845</c:v>
                </c:pt>
                <c:pt idx="399">
                  <c:v>39873</c:v>
                </c:pt>
                <c:pt idx="400">
                  <c:v>39904</c:v>
                </c:pt>
                <c:pt idx="401">
                  <c:v>39934</c:v>
                </c:pt>
                <c:pt idx="402">
                  <c:v>39965</c:v>
                </c:pt>
                <c:pt idx="403">
                  <c:v>39995</c:v>
                </c:pt>
                <c:pt idx="404">
                  <c:v>40026</c:v>
                </c:pt>
                <c:pt idx="405">
                  <c:v>40057</c:v>
                </c:pt>
                <c:pt idx="406">
                  <c:v>40087</c:v>
                </c:pt>
                <c:pt idx="407">
                  <c:v>40118</c:v>
                </c:pt>
                <c:pt idx="408">
                  <c:v>40148</c:v>
                </c:pt>
                <c:pt idx="409">
                  <c:v>40179</c:v>
                </c:pt>
                <c:pt idx="410">
                  <c:v>40210</c:v>
                </c:pt>
                <c:pt idx="411">
                  <c:v>40238</c:v>
                </c:pt>
                <c:pt idx="412">
                  <c:v>40269</c:v>
                </c:pt>
                <c:pt idx="413">
                  <c:v>40299</c:v>
                </c:pt>
                <c:pt idx="414">
                  <c:v>40330</c:v>
                </c:pt>
                <c:pt idx="415">
                  <c:v>40360</c:v>
                </c:pt>
                <c:pt idx="416">
                  <c:v>40391</c:v>
                </c:pt>
                <c:pt idx="417">
                  <c:v>40422</c:v>
                </c:pt>
                <c:pt idx="418">
                  <c:v>40452</c:v>
                </c:pt>
                <c:pt idx="419">
                  <c:v>40483</c:v>
                </c:pt>
                <c:pt idx="420">
                  <c:v>40513</c:v>
                </c:pt>
                <c:pt idx="421">
                  <c:v>40544</c:v>
                </c:pt>
                <c:pt idx="422">
                  <c:v>40575</c:v>
                </c:pt>
                <c:pt idx="423">
                  <c:v>40603</c:v>
                </c:pt>
                <c:pt idx="424">
                  <c:v>40634</c:v>
                </c:pt>
                <c:pt idx="425">
                  <c:v>40664</c:v>
                </c:pt>
                <c:pt idx="426">
                  <c:v>40695</c:v>
                </c:pt>
                <c:pt idx="427">
                  <c:v>40725</c:v>
                </c:pt>
                <c:pt idx="428">
                  <c:v>40756</c:v>
                </c:pt>
                <c:pt idx="429">
                  <c:v>40787</c:v>
                </c:pt>
                <c:pt idx="430">
                  <c:v>40817</c:v>
                </c:pt>
                <c:pt idx="431">
                  <c:v>40848</c:v>
                </c:pt>
                <c:pt idx="432">
                  <c:v>40878</c:v>
                </c:pt>
                <c:pt idx="433">
                  <c:v>40909</c:v>
                </c:pt>
                <c:pt idx="434">
                  <c:v>40940</c:v>
                </c:pt>
                <c:pt idx="435">
                  <c:v>40969</c:v>
                </c:pt>
                <c:pt idx="436">
                  <c:v>41000</c:v>
                </c:pt>
                <c:pt idx="437">
                  <c:v>41030</c:v>
                </c:pt>
                <c:pt idx="438">
                  <c:v>41061</c:v>
                </c:pt>
                <c:pt idx="439">
                  <c:v>41091</c:v>
                </c:pt>
                <c:pt idx="440">
                  <c:v>41122</c:v>
                </c:pt>
                <c:pt idx="441">
                  <c:v>41153</c:v>
                </c:pt>
                <c:pt idx="442">
                  <c:v>41183</c:v>
                </c:pt>
                <c:pt idx="443">
                  <c:v>41214</c:v>
                </c:pt>
                <c:pt idx="444">
                  <c:v>41244</c:v>
                </c:pt>
                <c:pt idx="445">
                  <c:v>41275</c:v>
                </c:pt>
                <c:pt idx="446">
                  <c:v>41306</c:v>
                </c:pt>
                <c:pt idx="447">
                  <c:v>41334</c:v>
                </c:pt>
                <c:pt idx="448">
                  <c:v>41365</c:v>
                </c:pt>
                <c:pt idx="449">
                  <c:v>41395</c:v>
                </c:pt>
                <c:pt idx="450">
                  <c:v>41426</c:v>
                </c:pt>
                <c:pt idx="451">
                  <c:v>41456</c:v>
                </c:pt>
                <c:pt idx="452">
                  <c:v>41487</c:v>
                </c:pt>
                <c:pt idx="453">
                  <c:v>41518</c:v>
                </c:pt>
                <c:pt idx="454">
                  <c:v>41548</c:v>
                </c:pt>
                <c:pt idx="455">
                  <c:v>41579</c:v>
                </c:pt>
                <c:pt idx="456">
                  <c:v>41609</c:v>
                </c:pt>
                <c:pt idx="457">
                  <c:v>41640</c:v>
                </c:pt>
                <c:pt idx="458">
                  <c:v>41671</c:v>
                </c:pt>
                <c:pt idx="459">
                  <c:v>41699</c:v>
                </c:pt>
                <c:pt idx="460">
                  <c:v>41730</c:v>
                </c:pt>
                <c:pt idx="461">
                  <c:v>41760</c:v>
                </c:pt>
                <c:pt idx="462">
                  <c:v>41791</c:v>
                </c:pt>
                <c:pt idx="463">
                  <c:v>41821</c:v>
                </c:pt>
                <c:pt idx="464">
                  <c:v>41852</c:v>
                </c:pt>
                <c:pt idx="465">
                  <c:v>41883</c:v>
                </c:pt>
                <c:pt idx="466">
                  <c:v>41913</c:v>
                </c:pt>
                <c:pt idx="467">
                  <c:v>41944</c:v>
                </c:pt>
                <c:pt idx="468">
                  <c:v>41974</c:v>
                </c:pt>
                <c:pt idx="469">
                  <c:v>42005</c:v>
                </c:pt>
                <c:pt idx="470">
                  <c:v>42036</c:v>
                </c:pt>
                <c:pt idx="471">
                  <c:v>42064</c:v>
                </c:pt>
                <c:pt idx="472">
                  <c:v>42095</c:v>
                </c:pt>
                <c:pt idx="473">
                  <c:v>42125</c:v>
                </c:pt>
                <c:pt idx="474">
                  <c:v>42156</c:v>
                </c:pt>
                <c:pt idx="475">
                  <c:v>42186</c:v>
                </c:pt>
                <c:pt idx="476">
                  <c:v>42217</c:v>
                </c:pt>
                <c:pt idx="477">
                  <c:v>42248</c:v>
                </c:pt>
                <c:pt idx="478">
                  <c:v>42278</c:v>
                </c:pt>
                <c:pt idx="479">
                  <c:v>42309</c:v>
                </c:pt>
                <c:pt idx="480">
                  <c:v>42339</c:v>
                </c:pt>
                <c:pt idx="481">
                  <c:v>42370</c:v>
                </c:pt>
                <c:pt idx="482">
                  <c:v>42401</c:v>
                </c:pt>
                <c:pt idx="483">
                  <c:v>42430</c:v>
                </c:pt>
                <c:pt idx="484">
                  <c:v>42461</c:v>
                </c:pt>
                <c:pt idx="485">
                  <c:v>42491</c:v>
                </c:pt>
                <c:pt idx="486">
                  <c:v>42522</c:v>
                </c:pt>
                <c:pt idx="487">
                  <c:v>42552</c:v>
                </c:pt>
                <c:pt idx="488">
                  <c:v>42583</c:v>
                </c:pt>
                <c:pt idx="489">
                  <c:v>42614</c:v>
                </c:pt>
                <c:pt idx="490">
                  <c:v>42644</c:v>
                </c:pt>
                <c:pt idx="491">
                  <c:v>42675</c:v>
                </c:pt>
                <c:pt idx="492">
                  <c:v>42705</c:v>
                </c:pt>
                <c:pt idx="493">
                  <c:v>42736</c:v>
                </c:pt>
                <c:pt idx="494">
                  <c:v>42767</c:v>
                </c:pt>
                <c:pt idx="495">
                  <c:v>42795</c:v>
                </c:pt>
                <c:pt idx="496">
                  <c:v>42826</c:v>
                </c:pt>
                <c:pt idx="497">
                  <c:v>42856</c:v>
                </c:pt>
                <c:pt idx="498">
                  <c:v>42887</c:v>
                </c:pt>
                <c:pt idx="499">
                  <c:v>42917</c:v>
                </c:pt>
                <c:pt idx="500">
                  <c:v>42948</c:v>
                </c:pt>
                <c:pt idx="501">
                  <c:v>42979</c:v>
                </c:pt>
                <c:pt idx="502">
                  <c:v>43009</c:v>
                </c:pt>
                <c:pt idx="503">
                  <c:v>43040</c:v>
                </c:pt>
                <c:pt idx="504">
                  <c:v>43070</c:v>
                </c:pt>
              </c:numCache>
            </c:numRef>
          </c:cat>
          <c:val>
            <c:numRef>
              <c:f>Sheet1!$M$2:$M$506</c:f>
              <c:numCache>
                <c:formatCode>General</c:formatCode>
                <c:ptCount val="505"/>
                <c:pt idx="0">
                  <c:v>1</c:v>
                </c:pt>
                <c:pt idx="1">
                  <c:v>1.0759106666810121</c:v>
                </c:pt>
                <c:pt idx="2">
                  <c:v>1.056540735535684</c:v>
                </c:pt>
                <c:pt idx="3">
                  <c:v>1.1245797462475393</c:v>
                </c:pt>
                <c:pt idx="4">
                  <c:v>1.1409078925493576</c:v>
                </c:pt>
                <c:pt idx="5">
                  <c:v>1.1622032722743212</c:v>
                </c:pt>
                <c:pt idx="6">
                  <c:v>1.1738253638710308</c:v>
                </c:pt>
                <c:pt idx="7">
                  <c:v>1.1599018979288747</c:v>
                </c:pt>
                <c:pt idx="8">
                  <c:v>1.1451493306900158</c:v>
                </c:pt>
                <c:pt idx="9">
                  <c:v>1.2210473523841991</c:v>
                </c:pt>
                <c:pt idx="10">
                  <c:v>1.2103224373821739</c:v>
                </c:pt>
                <c:pt idx="11">
                  <c:v>1.1429826904816531</c:v>
                </c:pt>
                <c:pt idx="12">
                  <c:v>1.177481449700311</c:v>
                </c:pt>
                <c:pt idx="13">
                  <c:v>1.1002872209166961</c:v>
                </c:pt>
                <c:pt idx="14">
                  <c:v>1.0855208424418217</c:v>
                </c:pt>
                <c:pt idx="15">
                  <c:v>1.0630256864919632</c:v>
                </c:pt>
                <c:pt idx="16">
                  <c:v>1.0494106768353217</c:v>
                </c:pt>
                <c:pt idx="17">
                  <c:v>1.026177817142337</c:v>
                </c:pt>
                <c:pt idx="18">
                  <c:v>1.0556537266808801</c:v>
                </c:pt>
                <c:pt idx="19">
                  <c:v>1.0284652064109321</c:v>
                </c:pt>
                <c:pt idx="20">
                  <c:v>1.0243670362658452</c:v>
                </c:pt>
                <c:pt idx="21">
                  <c:v>1.0281531490394082</c:v>
                </c:pt>
                <c:pt idx="22">
                  <c:v>0.95539507631665521</c:v>
                </c:pt>
                <c:pt idx="23">
                  <c:v>0.97538499858688954</c:v>
                </c:pt>
                <c:pt idx="24">
                  <c:v>0.93651192728765054</c:v>
                </c:pt>
                <c:pt idx="25">
                  <c:v>0.89074494060940612</c:v>
                </c:pt>
                <c:pt idx="26">
                  <c:v>0.8815829926488522</c:v>
                </c:pt>
                <c:pt idx="27">
                  <c:v>0.95353066768168127</c:v>
                </c:pt>
                <c:pt idx="28">
                  <c:v>1.0015141489516621</c:v>
                </c:pt>
                <c:pt idx="29">
                  <c:v>1.0056301701834478</c:v>
                </c:pt>
                <c:pt idx="30">
                  <c:v>0.99296630970413191</c:v>
                </c:pt>
                <c:pt idx="31">
                  <c:v>1.0207772784579967</c:v>
                </c:pt>
                <c:pt idx="32">
                  <c:v>1.0296302417370136</c:v>
                </c:pt>
                <c:pt idx="33">
                  <c:v>1.0199256523851352</c:v>
                </c:pt>
                <c:pt idx="34">
                  <c:v>0.94905769828942432</c:v>
                </c:pt>
                <c:pt idx="35">
                  <c:v>0.9709920312496968</c:v>
                </c:pt>
                <c:pt idx="36">
                  <c:v>0.94629130612043511</c:v>
                </c:pt>
                <c:pt idx="37">
                  <c:v>0.98217845762684219</c:v>
                </c:pt>
                <c:pt idx="38">
                  <c:v>0.93816991337140676</c:v>
                </c:pt>
                <c:pt idx="39">
                  <c:v>0.95042638298255933</c:v>
                </c:pt>
                <c:pt idx="40">
                  <c:v>0.93185074564558168</c:v>
                </c:pt>
                <c:pt idx="41">
                  <c:v>0.90850607869107369</c:v>
                </c:pt>
                <c:pt idx="42">
                  <c:v>0.87154105416087191</c:v>
                </c:pt>
                <c:pt idx="43">
                  <c:v>0.81636372999930862</c:v>
                </c:pt>
                <c:pt idx="44">
                  <c:v>0.84140498267898411</c:v>
                </c:pt>
                <c:pt idx="45">
                  <c:v>0.87082468650532463</c:v>
                </c:pt>
                <c:pt idx="46">
                  <c:v>0.84680537241974285</c:v>
                </c:pt>
                <c:pt idx="47">
                  <c:v>0.8157515869707046</c:v>
                </c:pt>
                <c:pt idx="48">
                  <c:v>0.82409562367772893</c:v>
                </c:pt>
                <c:pt idx="49">
                  <c:v>0.83525685945105199</c:v>
                </c:pt>
                <c:pt idx="50">
                  <c:v>0.82110403423345213</c:v>
                </c:pt>
                <c:pt idx="51">
                  <c:v>0.75852601248026763</c:v>
                </c:pt>
                <c:pt idx="52">
                  <c:v>0.749404892092847</c:v>
                </c:pt>
                <c:pt idx="53">
                  <c:v>0.75088490497796145</c:v>
                </c:pt>
                <c:pt idx="54">
                  <c:v>0.7749425109230067</c:v>
                </c:pt>
                <c:pt idx="55">
                  <c:v>0.7972054337437755</c:v>
                </c:pt>
                <c:pt idx="56">
                  <c:v>0.79429980138700351</c:v>
                </c:pt>
                <c:pt idx="57">
                  <c:v>0.81668377278235016</c:v>
                </c:pt>
                <c:pt idx="58">
                  <c:v>0.81836496785608392</c:v>
                </c:pt>
                <c:pt idx="59">
                  <c:v>0.87385117239459087</c:v>
                </c:pt>
                <c:pt idx="60">
                  <c:v>0.83546935362585062</c:v>
                </c:pt>
                <c:pt idx="61">
                  <c:v>0.81662667930943655</c:v>
                </c:pt>
                <c:pt idx="62">
                  <c:v>0.86905995178509621</c:v>
                </c:pt>
                <c:pt idx="63">
                  <c:v>0.87230780987131984</c:v>
                </c:pt>
                <c:pt idx="64">
                  <c:v>0.88339706702082899</c:v>
                </c:pt>
                <c:pt idx="65">
                  <c:v>0.89346379108555629</c:v>
                </c:pt>
                <c:pt idx="66">
                  <c:v>0.93678613486006956</c:v>
                </c:pt>
                <c:pt idx="67">
                  <c:v>0.97167302089833463</c:v>
                </c:pt>
                <c:pt idx="68">
                  <c:v>0.95010068923750723</c:v>
                </c:pt>
                <c:pt idx="69">
                  <c:v>0.94593262368842568</c:v>
                </c:pt>
                <c:pt idx="70">
                  <c:v>0.8923693608833444</c:v>
                </c:pt>
                <c:pt idx="71">
                  <c:v>0.88621384749104837</c:v>
                </c:pt>
                <c:pt idx="72">
                  <c:v>0.88873510892622831</c:v>
                </c:pt>
                <c:pt idx="73">
                  <c:v>0.88496961621809123</c:v>
                </c:pt>
                <c:pt idx="74">
                  <c:v>0.85753444631413855</c:v>
                </c:pt>
                <c:pt idx="75">
                  <c:v>0.85098625279935003</c:v>
                </c:pt>
                <c:pt idx="76">
                  <c:v>0.86519133557226968</c:v>
                </c:pt>
                <c:pt idx="77">
                  <c:v>0.84182480781701152</c:v>
                </c:pt>
                <c:pt idx="78">
                  <c:v>0.81912304377395406</c:v>
                </c:pt>
                <c:pt idx="79">
                  <c:v>0.81314344555440421</c:v>
                </c:pt>
                <c:pt idx="80">
                  <c:v>0.87678818303794748</c:v>
                </c:pt>
                <c:pt idx="81">
                  <c:v>0.89518319911808364</c:v>
                </c:pt>
                <c:pt idx="82">
                  <c:v>0.9629274331210026</c:v>
                </c:pt>
                <c:pt idx="83">
                  <c:v>1.0472645183420024</c:v>
                </c:pt>
                <c:pt idx="84">
                  <c:v>1.0949658811803145</c:v>
                </c:pt>
                <c:pt idx="85">
                  <c:v>1.1776537011551578</c:v>
                </c:pt>
                <c:pt idx="86">
                  <c:v>1.2040670264494961</c:v>
                </c:pt>
                <c:pt idx="87">
                  <c:v>1.2800426415329729</c:v>
                </c:pt>
                <c:pt idx="88">
                  <c:v>1.2803575502604405</c:v>
                </c:pt>
                <c:pt idx="89">
                  <c:v>1.2260731596497576</c:v>
                </c:pt>
                <c:pt idx="90">
                  <c:v>1.3258186354525652</c:v>
                </c:pt>
                <c:pt idx="91">
                  <c:v>1.3025337164275981</c:v>
                </c:pt>
                <c:pt idx="92">
                  <c:v>1.3273616808869475</c:v>
                </c:pt>
                <c:pt idx="93">
                  <c:v>1.3455711252170017</c:v>
                </c:pt>
                <c:pt idx="94">
                  <c:v>1.3251836668801646</c:v>
                </c:pt>
                <c:pt idx="95">
                  <c:v>1.3828380521166623</c:v>
                </c:pt>
                <c:pt idx="96">
                  <c:v>1.4093456412852334</c:v>
                </c:pt>
                <c:pt idx="97">
                  <c:v>1.4735740197451328</c:v>
                </c:pt>
                <c:pt idx="98">
                  <c:v>1.3562606966256119</c:v>
                </c:pt>
                <c:pt idx="99">
                  <c:v>1.4616047354182276</c:v>
                </c:pt>
                <c:pt idx="100">
                  <c:v>1.4836731522477595</c:v>
                </c:pt>
                <c:pt idx="101">
                  <c:v>1.3788875189059653</c:v>
                </c:pt>
                <c:pt idx="102">
                  <c:v>1.4167808010291285</c:v>
                </c:pt>
                <c:pt idx="103">
                  <c:v>1.4200729479746017</c:v>
                </c:pt>
                <c:pt idx="104">
                  <c:v>1.54656108857202</c:v>
                </c:pt>
                <c:pt idx="105">
                  <c:v>1.6290494732320029</c:v>
                </c:pt>
                <c:pt idx="106">
                  <c:v>1.6541177067781692</c:v>
                </c:pt>
                <c:pt idx="107">
                  <c:v>1.673641839734439</c:v>
                </c:pt>
                <c:pt idx="108">
                  <c:v>1.7676848610132461</c:v>
                </c:pt>
                <c:pt idx="109">
                  <c:v>1.904775392718181</c:v>
                </c:pt>
                <c:pt idx="110">
                  <c:v>1.9829276430963976</c:v>
                </c:pt>
                <c:pt idx="111">
                  <c:v>1.7720987803762167</c:v>
                </c:pt>
                <c:pt idx="112">
                  <c:v>1.7507067815943647</c:v>
                </c:pt>
                <c:pt idx="113">
                  <c:v>1.7591456296059955</c:v>
                </c:pt>
                <c:pt idx="114">
                  <c:v>1.7371833787512263</c:v>
                </c:pt>
                <c:pt idx="115">
                  <c:v>1.6499266284590901</c:v>
                </c:pt>
                <c:pt idx="116">
                  <c:v>1.6793161236219174</c:v>
                </c:pt>
                <c:pt idx="117">
                  <c:v>1.6739486490367192</c:v>
                </c:pt>
                <c:pt idx="118">
                  <c:v>1.7205099508769222</c:v>
                </c:pt>
                <c:pt idx="119">
                  <c:v>1.7550902274403526</c:v>
                </c:pt>
                <c:pt idx="120">
                  <c:v>1.8844417652693854</c:v>
                </c:pt>
                <c:pt idx="121">
                  <c:v>1.9527967690444412</c:v>
                </c:pt>
                <c:pt idx="122">
                  <c:v>2.0820884714704442</c:v>
                </c:pt>
                <c:pt idx="123">
                  <c:v>2.205226268301808</c:v>
                </c:pt>
                <c:pt idx="124">
                  <c:v>2.1581135164100913</c:v>
                </c:pt>
                <c:pt idx="125">
                  <c:v>2.2523659168439232</c:v>
                </c:pt>
                <c:pt idx="126">
                  <c:v>2.2459433807349605</c:v>
                </c:pt>
                <c:pt idx="127">
                  <c:v>2.342292278677911</c:v>
                </c:pt>
                <c:pt idx="128">
                  <c:v>2.5370240640672055</c:v>
                </c:pt>
                <c:pt idx="129">
                  <c:v>2.4991560248748028</c:v>
                </c:pt>
                <c:pt idx="130">
                  <c:v>2.5230129429058703</c:v>
                </c:pt>
                <c:pt idx="131">
                  <c:v>2.5532658499424512</c:v>
                </c:pt>
                <c:pt idx="132">
                  <c:v>2.5144429044457746</c:v>
                </c:pt>
                <c:pt idx="133">
                  <c:v>2.7422516326266262</c:v>
                </c:pt>
                <c:pt idx="134">
                  <c:v>2.7578475059556085</c:v>
                </c:pt>
                <c:pt idx="135">
                  <c:v>2.8132745386379816</c:v>
                </c:pt>
                <c:pt idx="136">
                  <c:v>2.8468348589370045</c:v>
                </c:pt>
                <c:pt idx="137">
                  <c:v>2.9031118390706601</c:v>
                </c:pt>
                <c:pt idx="138">
                  <c:v>2.922388501682089</c:v>
                </c:pt>
                <c:pt idx="139">
                  <c:v>3.0312413588398663</c:v>
                </c:pt>
                <c:pt idx="140">
                  <c:v>3.1228575264575702</c:v>
                </c:pt>
                <c:pt idx="141">
                  <c:v>3.069244771957143</c:v>
                </c:pt>
                <c:pt idx="142">
                  <c:v>2.390869256302075</c:v>
                </c:pt>
                <c:pt idx="143">
                  <c:v>2.1842285306118572</c:v>
                </c:pt>
                <c:pt idx="144">
                  <c:v>2.2137597232617714</c:v>
                </c:pt>
                <c:pt idx="145">
                  <c:v>2.4231813930823352</c:v>
                </c:pt>
                <c:pt idx="146">
                  <c:v>2.5758749959548548</c:v>
                </c:pt>
                <c:pt idx="147">
                  <c:v>2.4549887064585998</c:v>
                </c:pt>
                <c:pt idx="148">
                  <c:v>2.4681320089791869</c:v>
                </c:pt>
                <c:pt idx="149">
                  <c:v>2.4607899894574348</c:v>
                </c:pt>
                <c:pt idx="150">
                  <c:v>2.6270572014745683</c:v>
                </c:pt>
                <c:pt idx="151">
                  <c:v>2.679230557495853</c:v>
                </c:pt>
                <c:pt idx="152">
                  <c:v>2.5554281456351795</c:v>
                </c:pt>
                <c:pt idx="153">
                  <c:v>2.643498043882305</c:v>
                </c:pt>
                <c:pt idx="154">
                  <c:v>2.6897016596868331</c:v>
                </c:pt>
                <c:pt idx="155">
                  <c:v>2.6406318079441262</c:v>
                </c:pt>
                <c:pt idx="156">
                  <c:v>2.7180860791415888</c:v>
                </c:pt>
                <c:pt idx="157">
                  <c:v>2.9063863976521773</c:v>
                </c:pt>
                <c:pt idx="158">
                  <c:v>2.8881632406686801</c:v>
                </c:pt>
                <c:pt idx="159">
                  <c:v>2.9533549630270861</c:v>
                </c:pt>
                <c:pt idx="160">
                  <c:v>2.977831890146879</c:v>
                </c:pt>
                <c:pt idx="161">
                  <c:v>3.1023242389481571</c:v>
                </c:pt>
                <c:pt idx="162">
                  <c:v>3.0940456006843253</c:v>
                </c:pt>
                <c:pt idx="163">
                  <c:v>3.2092059779417959</c:v>
                </c:pt>
                <c:pt idx="164">
                  <c:v>3.3266950087942453</c:v>
                </c:pt>
                <c:pt idx="165">
                  <c:v>3.2876118973112169</c:v>
                </c:pt>
                <c:pt idx="166">
                  <c:v>3.2300874809263633</c:v>
                </c:pt>
                <c:pt idx="167">
                  <c:v>3.3681496012768335</c:v>
                </c:pt>
                <c:pt idx="168">
                  <c:v>3.3900480611465396</c:v>
                </c:pt>
                <c:pt idx="169">
                  <c:v>3.0752227726811374</c:v>
                </c:pt>
                <c:pt idx="170">
                  <c:v>2.9086874211721936</c:v>
                </c:pt>
                <c:pt idx="171">
                  <c:v>2.7924752158806796</c:v>
                </c:pt>
                <c:pt idx="172">
                  <c:v>2.7140019070173511</c:v>
                </c:pt>
                <c:pt idx="173">
                  <c:v>2.9029276240104411</c:v>
                </c:pt>
                <c:pt idx="174">
                  <c:v>2.7590506893502189</c:v>
                </c:pt>
                <c:pt idx="175">
                  <c:v>2.615955640494311</c:v>
                </c:pt>
                <c:pt idx="176">
                  <c:v>2.3054252866078282</c:v>
                </c:pt>
                <c:pt idx="177">
                  <c:v>2.0627368067753578</c:v>
                </c:pt>
                <c:pt idx="178">
                  <c:v>2.1524805916181706</c:v>
                </c:pt>
                <c:pt idx="179">
                  <c:v>2.1220283443273944</c:v>
                </c:pt>
                <c:pt idx="180">
                  <c:v>2.1777417548022115</c:v>
                </c:pt>
                <c:pt idx="181">
                  <c:v>2.2141100421074085</c:v>
                </c:pt>
                <c:pt idx="182">
                  <c:v>2.4775925907586953</c:v>
                </c:pt>
                <c:pt idx="183">
                  <c:v>2.6364843264275075</c:v>
                </c:pt>
                <c:pt idx="184">
                  <c:v>2.5901220357310204</c:v>
                </c:pt>
                <c:pt idx="185">
                  <c:v>2.6583620868099302</c:v>
                </c:pt>
                <c:pt idx="186">
                  <c:v>2.6072961354842703</c:v>
                </c:pt>
                <c:pt idx="187">
                  <c:v>2.6337963652477456</c:v>
                </c:pt>
                <c:pt idx="188">
                  <c:v>2.6202813017562003</c:v>
                </c:pt>
                <c:pt idx="189">
                  <c:v>2.5619738571436761</c:v>
                </c:pt>
                <c:pt idx="190">
                  <c:v>2.6072058608067517</c:v>
                </c:pt>
                <c:pt idx="191">
                  <c:v>2.4564468316045094</c:v>
                </c:pt>
                <c:pt idx="192">
                  <c:v>2.4733785692084922</c:v>
                </c:pt>
                <c:pt idx="193">
                  <c:v>2.5420318238270765</c:v>
                </c:pt>
                <c:pt idx="194">
                  <c:v>2.5346806138344831</c:v>
                </c:pt>
                <c:pt idx="195">
                  <c:v>2.4651824105642568</c:v>
                </c:pt>
                <c:pt idx="196">
                  <c:v>2.3865914516592994</c:v>
                </c:pt>
                <c:pt idx="197">
                  <c:v>2.3985107494833326</c:v>
                </c:pt>
                <c:pt idx="198">
                  <c:v>2.228504307559954</c:v>
                </c:pt>
                <c:pt idx="199">
                  <c:v>2.2212929602727636</c:v>
                </c:pt>
                <c:pt idx="200">
                  <c:v>2.1968143118505576</c:v>
                </c:pt>
                <c:pt idx="201">
                  <c:v>2.4180446192886214</c:v>
                </c:pt>
                <c:pt idx="202">
                  <c:v>2.6655192235081904</c:v>
                </c:pt>
                <c:pt idx="203">
                  <c:v>2.8092973304242226</c:v>
                </c:pt>
                <c:pt idx="204">
                  <c:v>2.8238130407219559</c:v>
                </c:pt>
                <c:pt idx="205">
                  <c:v>2.902102088111159</c:v>
                </c:pt>
                <c:pt idx="206">
                  <c:v>3.085076685780614</c:v>
                </c:pt>
                <c:pt idx="207">
                  <c:v>3.0675538390078563</c:v>
                </c:pt>
                <c:pt idx="208">
                  <c:v>3.0407213436768679</c:v>
                </c:pt>
                <c:pt idx="209">
                  <c:v>3.1154690628800381</c:v>
                </c:pt>
                <c:pt idx="210">
                  <c:v>3.2128550459088343</c:v>
                </c:pt>
                <c:pt idx="211">
                  <c:v>3.3429156220298499</c:v>
                </c:pt>
                <c:pt idx="212">
                  <c:v>3.4603953170108497</c:v>
                </c:pt>
                <c:pt idx="213">
                  <c:v>3.3594366815710828</c:v>
                </c:pt>
                <c:pt idx="214">
                  <c:v>3.4787908726915573</c:v>
                </c:pt>
                <c:pt idx="215">
                  <c:v>3.2936729222284846</c:v>
                </c:pt>
                <c:pt idx="216">
                  <c:v>3.4571882562077909</c:v>
                </c:pt>
                <c:pt idx="217">
                  <c:v>3.6486597427587819</c:v>
                </c:pt>
                <c:pt idx="218">
                  <c:v>3.6153988537654298</c:v>
                </c:pt>
                <c:pt idx="219">
                  <c:v>3.4432552304874724</c:v>
                </c:pt>
                <c:pt idx="220">
                  <c:v>3.4610132279256463</c:v>
                </c:pt>
                <c:pt idx="221">
                  <c:v>3.4689719780286987</c:v>
                </c:pt>
                <c:pt idx="222">
                  <c:v>3.3758300804186279</c:v>
                </c:pt>
                <c:pt idx="223">
                  <c:v>3.4931396588782069</c:v>
                </c:pt>
                <c:pt idx="224">
                  <c:v>3.5688418436723119</c:v>
                </c:pt>
                <c:pt idx="225">
                  <c:v>3.3689623477424853</c:v>
                </c:pt>
                <c:pt idx="226">
                  <c:v>3.3815990379897816</c:v>
                </c:pt>
                <c:pt idx="227">
                  <c:v>3.3523103757839516</c:v>
                </c:pt>
                <c:pt idx="228">
                  <c:v>3.3686079375844327</c:v>
                </c:pt>
                <c:pt idx="229">
                  <c:v>3.280485153937224</c:v>
                </c:pt>
                <c:pt idx="230">
                  <c:v>3.3121114059829235</c:v>
                </c:pt>
                <c:pt idx="231">
                  <c:v>3.3670924552479211</c:v>
                </c:pt>
                <c:pt idx="232">
                  <c:v>3.4928857227639432</c:v>
                </c:pt>
                <c:pt idx="233">
                  <c:v>3.5486133150802082</c:v>
                </c:pt>
                <c:pt idx="234">
                  <c:v>3.5354124735481101</c:v>
                </c:pt>
                <c:pt idx="235">
                  <c:v>3.722110957586708</c:v>
                </c:pt>
                <c:pt idx="236">
                  <c:v>3.7325074649651131</c:v>
                </c:pt>
                <c:pt idx="237">
                  <c:v>3.7484451063505602</c:v>
                </c:pt>
                <c:pt idx="238">
                  <c:v>3.6881826963691364</c:v>
                </c:pt>
                <c:pt idx="239">
                  <c:v>3.946466130595867</c:v>
                </c:pt>
                <c:pt idx="240">
                  <c:v>3.9825711883541088</c:v>
                </c:pt>
                <c:pt idx="241">
                  <c:v>4.1734244583814233</c:v>
                </c:pt>
                <c:pt idx="242">
                  <c:v>4.1221729673597203</c:v>
                </c:pt>
                <c:pt idx="243">
                  <c:v>4.1823993609709298</c:v>
                </c:pt>
                <c:pt idx="244">
                  <c:v>4.3335742862577673</c:v>
                </c:pt>
                <c:pt idx="245">
                  <c:v>4.1967231549232515</c:v>
                </c:pt>
                <c:pt idx="246">
                  <c:v>4.2042605305730021</c:v>
                </c:pt>
                <c:pt idx="247">
                  <c:v>4.055775976860807</c:v>
                </c:pt>
                <c:pt idx="248">
                  <c:v>4.0894006556045435</c:v>
                </c:pt>
                <c:pt idx="249">
                  <c:v>4.2064731743364572</c:v>
                </c:pt>
                <c:pt idx="250">
                  <c:v>4.063537215872504</c:v>
                </c:pt>
                <c:pt idx="251">
                  <c:v>4.1561858643943967</c:v>
                </c:pt>
                <c:pt idx="252">
                  <c:v>3.9983074332615858</c:v>
                </c:pt>
                <c:pt idx="253">
                  <c:v>4.3546014044608983</c:v>
                </c:pt>
                <c:pt idx="254">
                  <c:v>4.3148274541214366</c:v>
                </c:pt>
                <c:pt idx="255">
                  <c:v>4.179145066222147</c:v>
                </c:pt>
                <c:pt idx="256">
                  <c:v>4.3534297848746846</c:v>
                </c:pt>
                <c:pt idx="257">
                  <c:v>4.5829148656252858</c:v>
                </c:pt>
                <c:pt idx="258">
                  <c:v>4.708004939128144</c:v>
                </c:pt>
                <c:pt idx="259">
                  <c:v>5.0174356340115338</c:v>
                </c:pt>
                <c:pt idx="260">
                  <c:v>4.7061168137594134</c:v>
                </c:pt>
                <c:pt idx="261">
                  <c:v>4.952290718077669</c:v>
                </c:pt>
                <c:pt idx="262">
                  <c:v>4.5256508727152784</c:v>
                </c:pt>
                <c:pt idx="263">
                  <c:v>4.5811353524147673</c:v>
                </c:pt>
                <c:pt idx="264">
                  <c:v>4.7405784312950647</c:v>
                </c:pt>
                <c:pt idx="265">
                  <c:v>4.9306974747207066</c:v>
                </c:pt>
                <c:pt idx="266">
                  <c:v>5.2120072639444723</c:v>
                </c:pt>
                <c:pt idx="267">
                  <c:v>5.3248560677876382</c:v>
                </c:pt>
                <c:pt idx="268">
                  <c:v>5.3544137373398648</c:v>
                </c:pt>
                <c:pt idx="269">
                  <c:v>5.3976054081271103</c:v>
                </c:pt>
                <c:pt idx="270">
                  <c:v>5.4071755970637758</c:v>
                </c:pt>
                <c:pt idx="271">
                  <c:v>5.5283062307197213</c:v>
                </c:pt>
                <c:pt idx="272">
                  <c:v>4.6671172458235919</c:v>
                </c:pt>
                <c:pt idx="273">
                  <c:v>4.6595255760491163</c:v>
                </c:pt>
                <c:pt idx="274">
                  <c:v>5.1546933590158561</c:v>
                </c:pt>
                <c:pt idx="275">
                  <c:v>5.5324751478494036</c:v>
                </c:pt>
                <c:pt idx="276">
                  <c:v>5.7398434121019282</c:v>
                </c:pt>
                <c:pt idx="277">
                  <c:v>5.9728072564022741</c:v>
                </c:pt>
                <c:pt idx="278">
                  <c:v>5.9312913175027768</c:v>
                </c:pt>
                <c:pt idx="279">
                  <c:v>6.1179463329410755</c:v>
                </c:pt>
                <c:pt idx="280">
                  <c:v>6.3483506488857895</c:v>
                </c:pt>
                <c:pt idx="281">
                  <c:v>6.1280378036459373</c:v>
                </c:pt>
                <c:pt idx="282">
                  <c:v>6.5282686829237129</c:v>
                </c:pt>
                <c:pt idx="283">
                  <c:v>6.3676496665027011</c:v>
                </c:pt>
                <c:pt idx="284">
                  <c:v>6.3851017071835692</c:v>
                </c:pt>
                <c:pt idx="285">
                  <c:v>6.1473463595985667</c:v>
                </c:pt>
                <c:pt idx="286">
                  <c:v>6.498360347082607</c:v>
                </c:pt>
                <c:pt idx="287">
                  <c:v>6.8731669228230938</c:v>
                </c:pt>
                <c:pt idx="288">
                  <c:v>7.3044185747367276</c:v>
                </c:pt>
                <c:pt idx="289">
                  <c:v>6.928058966578126</c:v>
                </c:pt>
                <c:pt idx="290">
                  <c:v>7.1016966586341885</c:v>
                </c:pt>
                <c:pt idx="291">
                  <c:v>7.4927777618470648</c:v>
                </c:pt>
                <c:pt idx="292">
                  <c:v>7.2935519223463929</c:v>
                </c:pt>
                <c:pt idx="293">
                  <c:v>7.4217489214803667</c:v>
                </c:pt>
                <c:pt idx="294">
                  <c:v>7.5634312280720346</c:v>
                </c:pt>
                <c:pt idx="295">
                  <c:v>7.4565556671942428</c:v>
                </c:pt>
                <c:pt idx="296">
                  <c:v>7.9370561143882403</c:v>
                </c:pt>
                <c:pt idx="297">
                  <c:v>7.3343365940890024</c:v>
                </c:pt>
                <c:pt idx="298">
                  <c:v>7.3419643041468543</c:v>
                </c:pt>
                <c:pt idx="299">
                  <c:v>7.0537607106813018</c:v>
                </c:pt>
                <c:pt idx="300">
                  <c:v>6.8010244644175906</c:v>
                </c:pt>
                <c:pt idx="301">
                  <c:v>7.1457835702759525</c:v>
                </c:pt>
                <c:pt idx="302">
                  <c:v>6.6168137468069812</c:v>
                </c:pt>
                <c:pt idx="303">
                  <c:v>6.244984164059237</c:v>
                </c:pt>
                <c:pt idx="304">
                  <c:v>6.6264021018805659</c:v>
                </c:pt>
                <c:pt idx="305">
                  <c:v>6.5334356505385838</c:v>
                </c:pt>
                <c:pt idx="306">
                  <c:v>6.38309962066967</c:v>
                </c:pt>
                <c:pt idx="307">
                  <c:v>6.25674017935515</c:v>
                </c:pt>
                <c:pt idx="308">
                  <c:v>5.8276121290942857</c:v>
                </c:pt>
                <c:pt idx="309">
                  <c:v>5.2299392287998145</c:v>
                </c:pt>
                <c:pt idx="310">
                  <c:v>5.4009441580881097</c:v>
                </c:pt>
                <c:pt idx="311">
                  <c:v>5.8407071811121716</c:v>
                </c:pt>
                <c:pt idx="312">
                  <c:v>5.7426735946469201</c:v>
                </c:pt>
                <c:pt idx="313">
                  <c:v>5.7571697549606586</c:v>
                </c:pt>
                <c:pt idx="314">
                  <c:v>5.6942322660025724</c:v>
                </c:pt>
                <c:pt idx="315">
                  <c:v>5.8810123054657479</c:v>
                </c:pt>
                <c:pt idx="316">
                  <c:v>5.5288212436780348</c:v>
                </c:pt>
                <c:pt idx="317">
                  <c:v>5.5006547900799747</c:v>
                </c:pt>
                <c:pt idx="318">
                  <c:v>4.9586752736133946</c:v>
                </c:pt>
                <c:pt idx="319">
                  <c:v>4.4418898676539582</c:v>
                </c:pt>
                <c:pt idx="320">
                  <c:v>4.4814576988109689</c:v>
                </c:pt>
                <c:pt idx="321">
                  <c:v>3.9124444986515861</c:v>
                </c:pt>
                <c:pt idx="322">
                  <c:v>4.2170635618660999</c:v>
                </c:pt>
                <c:pt idx="323">
                  <c:v>4.467936673161514</c:v>
                </c:pt>
                <c:pt idx="324">
                  <c:v>4.0923234159224355</c:v>
                </c:pt>
                <c:pt idx="325">
                  <c:v>3.9119991017335094</c:v>
                </c:pt>
                <c:pt idx="326">
                  <c:v>3.9947339705650968</c:v>
                </c:pt>
                <c:pt idx="327">
                  <c:v>3.951842305024567</c:v>
                </c:pt>
                <c:pt idx="328">
                  <c:v>4.2435589815445622</c:v>
                </c:pt>
                <c:pt idx="329">
                  <c:v>4.3753214879215214</c:v>
                </c:pt>
                <c:pt idx="330">
                  <c:v>4.4245412433446205</c:v>
                </c:pt>
                <c:pt idx="331">
                  <c:v>4.6399315539010715</c:v>
                </c:pt>
                <c:pt idx="332">
                  <c:v>4.7975065756749657</c:v>
                </c:pt>
                <c:pt idx="333">
                  <c:v>4.5768417525239062</c:v>
                </c:pt>
                <c:pt idx="334">
                  <c:v>4.7295641565598618</c:v>
                </c:pt>
                <c:pt idx="335">
                  <c:v>4.7539809211002364</c:v>
                </c:pt>
                <c:pt idx="336">
                  <c:v>4.8344208984450443</c:v>
                </c:pt>
                <c:pt idx="337">
                  <c:v>4.8563360042749517</c:v>
                </c:pt>
                <c:pt idx="338">
                  <c:v>4.8302848289037952</c:v>
                </c:pt>
                <c:pt idx="339">
                  <c:v>4.8386987914168325</c:v>
                </c:pt>
                <c:pt idx="340">
                  <c:v>4.8926689032613542</c:v>
                </c:pt>
                <c:pt idx="341">
                  <c:v>4.7629720433611293</c:v>
                </c:pt>
                <c:pt idx="342">
                  <c:v>4.914244035458279</c:v>
                </c:pt>
                <c:pt idx="343">
                  <c:v>4.7532801592469074</c:v>
                </c:pt>
                <c:pt idx="344">
                  <c:v>4.8133099923688674</c:v>
                </c:pt>
                <c:pt idx="345">
                  <c:v>4.8692375168688846</c:v>
                </c:pt>
                <c:pt idx="346">
                  <c:v>4.9136384413021785</c:v>
                </c:pt>
                <c:pt idx="347">
                  <c:v>4.9510788985989507</c:v>
                </c:pt>
                <c:pt idx="348">
                  <c:v>5.0911362210438469</c:v>
                </c:pt>
                <c:pt idx="349">
                  <c:v>5.0919445879094214</c:v>
                </c:pt>
                <c:pt idx="350">
                  <c:v>5.1414248338929651</c:v>
                </c:pt>
                <c:pt idx="351">
                  <c:v>5.1082065854085963</c:v>
                </c:pt>
                <c:pt idx="352">
                  <c:v>4.9320883602371124</c:v>
                </c:pt>
                <c:pt idx="353">
                  <c:v>5.2484159622792488</c:v>
                </c:pt>
                <c:pt idx="354">
                  <c:v>5.368867108613558</c:v>
                </c:pt>
                <c:pt idx="355">
                  <c:v>5.6570724951042264</c:v>
                </c:pt>
                <c:pt idx="356">
                  <c:v>5.542992144106087</c:v>
                </c:pt>
                <c:pt idx="357">
                  <c:v>5.7974259207539864</c:v>
                </c:pt>
                <c:pt idx="358">
                  <c:v>5.6297326874026634</c:v>
                </c:pt>
                <c:pt idx="359">
                  <c:v>5.9540615875239302</c:v>
                </c:pt>
                <c:pt idx="360">
                  <c:v>6.1018154364821839</c:v>
                </c:pt>
                <c:pt idx="361">
                  <c:v>6.1960151077816334</c:v>
                </c:pt>
                <c:pt idx="362">
                  <c:v>6.2507543061755859</c:v>
                </c:pt>
                <c:pt idx="363">
                  <c:v>6.4414164145546779</c:v>
                </c:pt>
                <c:pt idx="364">
                  <c:v>6.2836537143528846</c:v>
                </c:pt>
                <c:pt idx="365">
                  <c:v>5.8807867331681791</c:v>
                </c:pt>
                <c:pt idx="366">
                  <c:v>5.9307475773083276</c:v>
                </c:pt>
                <c:pt idx="367">
                  <c:v>5.915120947346316</c:v>
                </c:pt>
                <c:pt idx="368">
                  <c:v>5.9241849137730958</c:v>
                </c:pt>
                <c:pt idx="369">
                  <c:v>6.0887094637637844</c:v>
                </c:pt>
                <c:pt idx="370">
                  <c:v>6.187940319716474</c:v>
                </c:pt>
                <c:pt idx="371">
                  <c:v>6.1365755135902926</c:v>
                </c:pt>
                <c:pt idx="372">
                  <c:v>6.2475247989497777</c:v>
                </c:pt>
                <c:pt idx="373">
                  <c:v>6.3543405752345121</c:v>
                </c:pt>
                <c:pt idx="374">
                  <c:v>6.2919153762526845</c:v>
                </c:pt>
                <c:pt idx="375">
                  <c:v>6.3636146119578889</c:v>
                </c:pt>
                <c:pt idx="376">
                  <c:v>6.5224610384169495</c:v>
                </c:pt>
                <c:pt idx="377">
                  <c:v>6.7548673288257728</c:v>
                </c:pt>
                <c:pt idx="378">
                  <c:v>6.5931796939746032</c:v>
                </c:pt>
                <c:pt idx="379">
                  <c:v>6.4132595055849002</c:v>
                </c:pt>
                <c:pt idx="380">
                  <c:v>6.4319751686692879</c:v>
                </c:pt>
                <c:pt idx="381">
                  <c:v>6.6318135742319289</c:v>
                </c:pt>
                <c:pt idx="382">
                  <c:v>6.6930312569880703</c:v>
                </c:pt>
                <c:pt idx="383">
                  <c:v>6.4767018587643026</c:v>
                </c:pt>
                <c:pt idx="384">
                  <c:v>6.5631560742527517</c:v>
                </c:pt>
                <c:pt idx="385">
                  <c:v>6.1120840572911108</c:v>
                </c:pt>
                <c:pt idx="386">
                  <c:v>6.0373180995080098</c:v>
                </c:pt>
                <c:pt idx="387">
                  <c:v>5.9580120627386526</c:v>
                </c:pt>
                <c:pt idx="388">
                  <c:v>6.214895157428586</c:v>
                </c:pt>
                <c:pt idx="389">
                  <c:v>6.2883102596409461</c:v>
                </c:pt>
                <c:pt idx="390">
                  <c:v>5.7144705067927797</c:v>
                </c:pt>
                <c:pt idx="391">
                  <c:v>5.6086497941044895</c:v>
                </c:pt>
                <c:pt idx="392">
                  <c:v>5.9710465813672338</c:v>
                </c:pt>
                <c:pt idx="393">
                  <c:v>5.3690048176661289</c:v>
                </c:pt>
                <c:pt idx="394">
                  <c:v>4.8177927192945136</c:v>
                </c:pt>
                <c:pt idx="395">
                  <c:v>4.7206692750743704</c:v>
                </c:pt>
                <c:pt idx="396">
                  <c:v>5.2299052617344284</c:v>
                </c:pt>
                <c:pt idx="397">
                  <c:v>4.767514183949122</c:v>
                </c:pt>
                <c:pt idx="398">
                  <c:v>4.2966710857771755</c:v>
                </c:pt>
                <c:pt idx="399">
                  <c:v>4.5994956564300224</c:v>
                </c:pt>
                <c:pt idx="400">
                  <c:v>4.9500294245305447</c:v>
                </c:pt>
                <c:pt idx="401">
                  <c:v>4.9182930900009252</c:v>
                </c:pt>
                <c:pt idx="402">
                  <c:v>4.7934467298709285</c:v>
                </c:pt>
                <c:pt idx="403">
                  <c:v>5.1208391415211132</c:v>
                </c:pt>
                <c:pt idx="404">
                  <c:v>5.4524427883918598</c:v>
                </c:pt>
                <c:pt idx="405">
                  <c:v>5.7688146776347091</c:v>
                </c:pt>
                <c:pt idx="406">
                  <c:v>5.5110824293841514</c:v>
                </c:pt>
                <c:pt idx="407">
                  <c:v>5.7033069688830631</c:v>
                </c:pt>
                <c:pt idx="408">
                  <c:v>5.8795910025502378</c:v>
                </c:pt>
                <c:pt idx="409">
                  <c:v>5.7084748148133793</c:v>
                </c:pt>
                <c:pt idx="410">
                  <c:v>6.0411572190116622</c:v>
                </c:pt>
                <c:pt idx="411">
                  <c:v>6.4098796247239136</c:v>
                </c:pt>
                <c:pt idx="412">
                  <c:v>6.3225120311346439</c:v>
                </c:pt>
                <c:pt idx="413">
                  <c:v>6.0076478200316519</c:v>
                </c:pt>
                <c:pt idx="414">
                  <c:v>5.6348182979706332</c:v>
                </c:pt>
                <c:pt idx="415">
                  <c:v>5.8133035339699397</c:v>
                </c:pt>
                <c:pt idx="416">
                  <c:v>5.693932395562574</c:v>
                </c:pt>
                <c:pt idx="417">
                  <c:v>6.0772479244318465</c:v>
                </c:pt>
                <c:pt idx="418">
                  <c:v>6.1662808219263976</c:v>
                </c:pt>
                <c:pt idx="419">
                  <c:v>6.1944695344609988</c:v>
                </c:pt>
                <c:pt idx="420">
                  <c:v>6.5689297007151417</c:v>
                </c:pt>
                <c:pt idx="421">
                  <c:v>6.5308946625961166</c:v>
                </c:pt>
                <c:pt idx="422">
                  <c:v>6.609919765557299</c:v>
                </c:pt>
                <c:pt idx="423">
                  <c:v>6.6178086549008261</c:v>
                </c:pt>
                <c:pt idx="424">
                  <c:v>6.5547237547407464</c:v>
                </c:pt>
                <c:pt idx="425">
                  <c:v>6.5036676502449975</c:v>
                </c:pt>
                <c:pt idx="426">
                  <c:v>6.5675413342697446</c:v>
                </c:pt>
                <c:pt idx="427">
                  <c:v>6.3051023825523256</c:v>
                </c:pt>
                <c:pt idx="428">
                  <c:v>5.8947645046294745</c:v>
                </c:pt>
                <c:pt idx="429">
                  <c:v>5.57064162760018</c:v>
                </c:pt>
                <c:pt idx="430">
                  <c:v>5.9551694022310988</c:v>
                </c:pt>
                <c:pt idx="431">
                  <c:v>5.9479224770188459</c:v>
                </c:pt>
                <c:pt idx="432">
                  <c:v>5.9739237167048547</c:v>
                </c:pt>
                <c:pt idx="433">
                  <c:v>6.2155706995124156</c:v>
                </c:pt>
                <c:pt idx="434">
                  <c:v>6.4234060503768928</c:v>
                </c:pt>
                <c:pt idx="435">
                  <c:v>6.4506544218429882</c:v>
                </c:pt>
                <c:pt idx="436">
                  <c:v>6.2461049763098053</c:v>
                </c:pt>
                <c:pt idx="437">
                  <c:v>6.0157689459931252</c:v>
                </c:pt>
                <c:pt idx="438">
                  <c:v>6.2476273270644498</c:v>
                </c:pt>
                <c:pt idx="439">
                  <c:v>6.3144873958629768</c:v>
                </c:pt>
                <c:pt idx="440">
                  <c:v>6.3597143698948493</c:v>
                </c:pt>
                <c:pt idx="441">
                  <c:v>6.398776394626319</c:v>
                </c:pt>
                <c:pt idx="442">
                  <c:v>6.3268343576075523</c:v>
                </c:pt>
                <c:pt idx="443">
                  <c:v>6.4409764375883611</c:v>
                </c:pt>
                <c:pt idx="444">
                  <c:v>6.4454972641594903</c:v>
                </c:pt>
                <c:pt idx="445">
                  <c:v>6.9738533275426171</c:v>
                </c:pt>
                <c:pt idx="446">
                  <c:v>7.2505403880116877</c:v>
                </c:pt>
                <c:pt idx="447">
                  <c:v>7.3860181761250372</c:v>
                </c:pt>
                <c:pt idx="448">
                  <c:v>7.4371821683215256</c:v>
                </c:pt>
                <c:pt idx="449">
                  <c:v>7.5907851985319628</c:v>
                </c:pt>
                <c:pt idx="450">
                  <c:v>7.4112816618817998</c:v>
                </c:pt>
                <c:pt idx="451">
                  <c:v>7.7999292722308819</c:v>
                </c:pt>
                <c:pt idx="452">
                  <c:v>7.4634121108562148</c:v>
                </c:pt>
                <c:pt idx="453">
                  <c:v>7.4714201035496952</c:v>
                </c:pt>
                <c:pt idx="454">
                  <c:v>7.8389392584433049</c:v>
                </c:pt>
                <c:pt idx="455">
                  <c:v>7.8075439909048079</c:v>
                </c:pt>
                <c:pt idx="456">
                  <c:v>7.8488957537406918</c:v>
                </c:pt>
                <c:pt idx="457">
                  <c:v>7.6597288037552245</c:v>
                </c:pt>
                <c:pt idx="458">
                  <c:v>7.8562766746507</c:v>
                </c:pt>
                <c:pt idx="459">
                  <c:v>7.8866974856174181</c:v>
                </c:pt>
                <c:pt idx="460">
                  <c:v>7.8357799109535424</c:v>
                </c:pt>
                <c:pt idx="461">
                  <c:v>8.0561776760949808</c:v>
                </c:pt>
                <c:pt idx="462">
                  <c:v>8.01557518381526</c:v>
                </c:pt>
                <c:pt idx="463">
                  <c:v>8.0195468654053084</c:v>
                </c:pt>
                <c:pt idx="464">
                  <c:v>8.3103205080795917</c:v>
                </c:pt>
                <c:pt idx="465">
                  <c:v>8.2709854328334647</c:v>
                </c:pt>
                <c:pt idx="466">
                  <c:v>8.4276718374018831</c:v>
                </c:pt>
                <c:pt idx="467">
                  <c:v>8.8191105051409746</c:v>
                </c:pt>
                <c:pt idx="468">
                  <c:v>8.7069314195155822</c:v>
                </c:pt>
                <c:pt idx="469">
                  <c:v>8.9178622257355897</c:v>
                </c:pt>
                <c:pt idx="470">
                  <c:v>9.1915878058223033</c:v>
                </c:pt>
                <c:pt idx="471">
                  <c:v>9.3975245465187278</c:v>
                </c:pt>
                <c:pt idx="472">
                  <c:v>9.2760138011533861</c:v>
                </c:pt>
                <c:pt idx="473">
                  <c:v>9.3295035038526386</c:v>
                </c:pt>
                <c:pt idx="474">
                  <c:v>8.8552082121862483</c:v>
                </c:pt>
                <c:pt idx="475">
                  <c:v>9.0877319887546886</c:v>
                </c:pt>
                <c:pt idx="476">
                  <c:v>8.6106940134726013</c:v>
                </c:pt>
                <c:pt idx="477">
                  <c:v>8.420699136227304</c:v>
                </c:pt>
                <c:pt idx="478">
                  <c:v>8.9090501525330978</c:v>
                </c:pt>
                <c:pt idx="479">
                  <c:v>9.0736893993519097</c:v>
                </c:pt>
                <c:pt idx="480">
                  <c:v>9.1070805763415237</c:v>
                </c:pt>
                <c:pt idx="481">
                  <c:v>8.929681053843959</c:v>
                </c:pt>
                <c:pt idx="482">
                  <c:v>9.0464411072025861</c:v>
                </c:pt>
                <c:pt idx="483">
                  <c:v>9.3243374859554873</c:v>
                </c:pt>
                <c:pt idx="484">
                  <c:v>9.3104442231014133</c:v>
                </c:pt>
                <c:pt idx="485">
                  <c:v>9.4266300353727388</c:v>
                </c:pt>
                <c:pt idx="486">
                  <c:v>10.120724986129433</c:v>
                </c:pt>
                <c:pt idx="487">
                  <c:v>10.610466868208237</c:v>
                </c:pt>
                <c:pt idx="488">
                  <c:v>10.670744414741574</c:v>
                </c:pt>
                <c:pt idx="489">
                  <c:v>10.846653377447659</c:v>
                </c:pt>
                <c:pt idx="490">
                  <c:v>11.252577054170473</c:v>
                </c:pt>
                <c:pt idx="491">
                  <c:v>11.144245587232321</c:v>
                </c:pt>
                <c:pt idx="492">
                  <c:v>11.528155551376733</c:v>
                </c:pt>
                <c:pt idx="493">
                  <c:v>11.623115150980185</c:v>
                </c:pt>
                <c:pt idx="494">
                  <c:v>12.027673554048674</c:v>
                </c:pt>
                <c:pt idx="495">
                  <c:v>11.991878376363829</c:v>
                </c:pt>
                <c:pt idx="496">
                  <c:v>11.726186599035961</c:v>
                </c:pt>
                <c:pt idx="497">
                  <c:v>11.990320938627569</c:v>
                </c:pt>
                <c:pt idx="498">
                  <c:v>11.907108111313494</c:v>
                </c:pt>
                <c:pt idx="499">
                  <c:v>12.047129010590098</c:v>
                </c:pt>
                <c:pt idx="500">
                  <c:v>12.238362211626198</c:v>
                </c:pt>
                <c:pt idx="501">
                  <c:v>12.040303893681671</c:v>
                </c:pt>
                <c:pt idx="502">
                  <c:v>12.365433581159341</c:v>
                </c:pt>
                <c:pt idx="503">
                  <c:v>12.359412820727341</c:v>
                </c:pt>
                <c:pt idx="504">
                  <c:v>12.511515602191244</c:v>
                </c:pt>
              </c:numCache>
            </c:numRef>
          </c:val>
          <c:smooth val="0"/>
          <c:extLst>
            <c:ext xmlns:c16="http://schemas.microsoft.com/office/drawing/2014/chart" uri="{C3380CC4-5D6E-409C-BE32-E72D297353CC}">
              <c16:uniqueId val="{00000000-BB27-4EED-B7B5-2440837DFA16}"/>
            </c:ext>
          </c:extLst>
        </c:ser>
        <c:ser>
          <c:idx val="1"/>
          <c:order val="1"/>
          <c:tx>
            <c:strRef>
              <c:f>Sheet1!$N$1</c:f>
              <c:strCache>
                <c:ptCount val="1"/>
                <c:pt idx="0">
                  <c:v>BofAML UK Gilts 1-5 Year</c:v>
                </c:pt>
              </c:strCache>
            </c:strRef>
          </c:tx>
          <c:spPr>
            <a:ln w="28575" cap="rnd">
              <a:solidFill>
                <a:srgbClr val="504434"/>
              </a:solidFill>
              <a:round/>
            </a:ln>
            <a:effectLst/>
          </c:spPr>
          <c:marker>
            <c:symbol val="none"/>
          </c:marker>
          <c:cat>
            <c:numRef>
              <c:f>Sheet1!$I$2:$I$506</c:f>
              <c:numCache>
                <c:formatCode>mmm\-yy</c:formatCode>
                <c:ptCount val="505"/>
                <c:pt idx="0">
                  <c:v>27729</c:v>
                </c:pt>
                <c:pt idx="1">
                  <c:v>27760</c:v>
                </c:pt>
                <c:pt idx="2">
                  <c:v>27791</c:v>
                </c:pt>
                <c:pt idx="3">
                  <c:v>27820</c:v>
                </c:pt>
                <c:pt idx="4">
                  <c:v>27851</c:v>
                </c:pt>
                <c:pt idx="5">
                  <c:v>27881</c:v>
                </c:pt>
                <c:pt idx="6">
                  <c:v>27912</c:v>
                </c:pt>
                <c:pt idx="7">
                  <c:v>27942</c:v>
                </c:pt>
                <c:pt idx="8">
                  <c:v>27973</c:v>
                </c:pt>
                <c:pt idx="9">
                  <c:v>28004</c:v>
                </c:pt>
                <c:pt idx="10">
                  <c:v>28034</c:v>
                </c:pt>
                <c:pt idx="11">
                  <c:v>28065</c:v>
                </c:pt>
                <c:pt idx="12">
                  <c:v>28095</c:v>
                </c:pt>
                <c:pt idx="13">
                  <c:v>28126</c:v>
                </c:pt>
                <c:pt idx="14">
                  <c:v>28157</c:v>
                </c:pt>
                <c:pt idx="15">
                  <c:v>28185</c:v>
                </c:pt>
                <c:pt idx="16">
                  <c:v>28216</c:v>
                </c:pt>
                <c:pt idx="17">
                  <c:v>28246</c:v>
                </c:pt>
                <c:pt idx="18">
                  <c:v>28277</c:v>
                </c:pt>
                <c:pt idx="19">
                  <c:v>28307</c:v>
                </c:pt>
                <c:pt idx="20">
                  <c:v>28338</c:v>
                </c:pt>
                <c:pt idx="21">
                  <c:v>28369</c:v>
                </c:pt>
                <c:pt idx="22">
                  <c:v>28399</c:v>
                </c:pt>
                <c:pt idx="23">
                  <c:v>28430</c:v>
                </c:pt>
                <c:pt idx="24">
                  <c:v>28460</c:v>
                </c:pt>
                <c:pt idx="25">
                  <c:v>28491</c:v>
                </c:pt>
                <c:pt idx="26">
                  <c:v>28522</c:v>
                </c:pt>
                <c:pt idx="27">
                  <c:v>28550</c:v>
                </c:pt>
                <c:pt idx="28">
                  <c:v>28581</c:v>
                </c:pt>
                <c:pt idx="29">
                  <c:v>28611</c:v>
                </c:pt>
                <c:pt idx="30">
                  <c:v>28642</c:v>
                </c:pt>
                <c:pt idx="31">
                  <c:v>28672</c:v>
                </c:pt>
                <c:pt idx="32">
                  <c:v>28703</c:v>
                </c:pt>
                <c:pt idx="33">
                  <c:v>28734</c:v>
                </c:pt>
                <c:pt idx="34">
                  <c:v>28764</c:v>
                </c:pt>
                <c:pt idx="35">
                  <c:v>28795</c:v>
                </c:pt>
                <c:pt idx="36">
                  <c:v>28825</c:v>
                </c:pt>
                <c:pt idx="37">
                  <c:v>28856</c:v>
                </c:pt>
                <c:pt idx="38">
                  <c:v>28887</c:v>
                </c:pt>
                <c:pt idx="39">
                  <c:v>28915</c:v>
                </c:pt>
                <c:pt idx="40">
                  <c:v>28946</c:v>
                </c:pt>
                <c:pt idx="41">
                  <c:v>28976</c:v>
                </c:pt>
                <c:pt idx="42">
                  <c:v>29007</c:v>
                </c:pt>
                <c:pt idx="43">
                  <c:v>29037</c:v>
                </c:pt>
                <c:pt idx="44">
                  <c:v>29068</c:v>
                </c:pt>
                <c:pt idx="45">
                  <c:v>29099</c:v>
                </c:pt>
                <c:pt idx="46">
                  <c:v>29129</c:v>
                </c:pt>
                <c:pt idx="47">
                  <c:v>29160</c:v>
                </c:pt>
                <c:pt idx="48">
                  <c:v>29190</c:v>
                </c:pt>
                <c:pt idx="49">
                  <c:v>29221</c:v>
                </c:pt>
                <c:pt idx="50">
                  <c:v>29252</c:v>
                </c:pt>
                <c:pt idx="51">
                  <c:v>29281</c:v>
                </c:pt>
                <c:pt idx="52">
                  <c:v>29312</c:v>
                </c:pt>
                <c:pt idx="53">
                  <c:v>29342</c:v>
                </c:pt>
                <c:pt idx="54">
                  <c:v>29373</c:v>
                </c:pt>
                <c:pt idx="55">
                  <c:v>29403</c:v>
                </c:pt>
                <c:pt idx="56">
                  <c:v>29434</c:v>
                </c:pt>
                <c:pt idx="57">
                  <c:v>29465</c:v>
                </c:pt>
                <c:pt idx="58">
                  <c:v>29495</c:v>
                </c:pt>
                <c:pt idx="59">
                  <c:v>29526</c:v>
                </c:pt>
                <c:pt idx="60">
                  <c:v>29556</c:v>
                </c:pt>
                <c:pt idx="61">
                  <c:v>29587</c:v>
                </c:pt>
                <c:pt idx="62">
                  <c:v>29618</c:v>
                </c:pt>
                <c:pt idx="63">
                  <c:v>29646</c:v>
                </c:pt>
                <c:pt idx="64">
                  <c:v>29677</c:v>
                </c:pt>
                <c:pt idx="65">
                  <c:v>29707</c:v>
                </c:pt>
                <c:pt idx="66">
                  <c:v>29738</c:v>
                </c:pt>
                <c:pt idx="67">
                  <c:v>29768</c:v>
                </c:pt>
                <c:pt idx="68">
                  <c:v>29799</c:v>
                </c:pt>
                <c:pt idx="69">
                  <c:v>29830</c:v>
                </c:pt>
                <c:pt idx="70">
                  <c:v>29860</c:v>
                </c:pt>
                <c:pt idx="71">
                  <c:v>29891</c:v>
                </c:pt>
                <c:pt idx="72">
                  <c:v>29921</c:v>
                </c:pt>
                <c:pt idx="73">
                  <c:v>29952</c:v>
                </c:pt>
                <c:pt idx="74">
                  <c:v>29983</c:v>
                </c:pt>
                <c:pt idx="75">
                  <c:v>30011</c:v>
                </c:pt>
                <c:pt idx="76">
                  <c:v>30042</c:v>
                </c:pt>
                <c:pt idx="77">
                  <c:v>30072</c:v>
                </c:pt>
                <c:pt idx="78">
                  <c:v>30103</c:v>
                </c:pt>
                <c:pt idx="79">
                  <c:v>30133</c:v>
                </c:pt>
                <c:pt idx="80">
                  <c:v>30164</c:v>
                </c:pt>
                <c:pt idx="81">
                  <c:v>30195</c:v>
                </c:pt>
                <c:pt idx="82">
                  <c:v>30225</c:v>
                </c:pt>
                <c:pt idx="83">
                  <c:v>30256</c:v>
                </c:pt>
                <c:pt idx="84">
                  <c:v>30286</c:v>
                </c:pt>
                <c:pt idx="85">
                  <c:v>30317</c:v>
                </c:pt>
                <c:pt idx="86">
                  <c:v>30348</c:v>
                </c:pt>
                <c:pt idx="87">
                  <c:v>30376</c:v>
                </c:pt>
                <c:pt idx="88">
                  <c:v>30407</c:v>
                </c:pt>
                <c:pt idx="89">
                  <c:v>30437</c:v>
                </c:pt>
                <c:pt idx="90">
                  <c:v>30468</c:v>
                </c:pt>
                <c:pt idx="91">
                  <c:v>30498</c:v>
                </c:pt>
                <c:pt idx="92">
                  <c:v>30529</c:v>
                </c:pt>
                <c:pt idx="93">
                  <c:v>30560</c:v>
                </c:pt>
                <c:pt idx="94">
                  <c:v>30590</c:v>
                </c:pt>
                <c:pt idx="95">
                  <c:v>30621</c:v>
                </c:pt>
                <c:pt idx="96">
                  <c:v>30651</c:v>
                </c:pt>
                <c:pt idx="97">
                  <c:v>30682</c:v>
                </c:pt>
                <c:pt idx="98">
                  <c:v>30713</c:v>
                </c:pt>
                <c:pt idx="99">
                  <c:v>30742</c:v>
                </c:pt>
                <c:pt idx="100">
                  <c:v>30773</c:v>
                </c:pt>
                <c:pt idx="101">
                  <c:v>30803</c:v>
                </c:pt>
                <c:pt idx="102">
                  <c:v>30834</c:v>
                </c:pt>
                <c:pt idx="103">
                  <c:v>30864</c:v>
                </c:pt>
                <c:pt idx="104">
                  <c:v>30895</c:v>
                </c:pt>
                <c:pt idx="105">
                  <c:v>30926</c:v>
                </c:pt>
                <c:pt idx="106">
                  <c:v>30956</c:v>
                </c:pt>
                <c:pt idx="107">
                  <c:v>30987</c:v>
                </c:pt>
                <c:pt idx="108">
                  <c:v>31017</c:v>
                </c:pt>
                <c:pt idx="109">
                  <c:v>31048</c:v>
                </c:pt>
                <c:pt idx="110">
                  <c:v>31079</c:v>
                </c:pt>
                <c:pt idx="111">
                  <c:v>31107</c:v>
                </c:pt>
                <c:pt idx="112">
                  <c:v>31138</c:v>
                </c:pt>
                <c:pt idx="113">
                  <c:v>31168</c:v>
                </c:pt>
                <c:pt idx="114">
                  <c:v>31199</c:v>
                </c:pt>
                <c:pt idx="115">
                  <c:v>31229</c:v>
                </c:pt>
                <c:pt idx="116">
                  <c:v>31260</c:v>
                </c:pt>
                <c:pt idx="117">
                  <c:v>31291</c:v>
                </c:pt>
                <c:pt idx="118">
                  <c:v>31321</c:v>
                </c:pt>
                <c:pt idx="119">
                  <c:v>31352</c:v>
                </c:pt>
                <c:pt idx="120">
                  <c:v>31382</c:v>
                </c:pt>
                <c:pt idx="121">
                  <c:v>31413</c:v>
                </c:pt>
                <c:pt idx="122">
                  <c:v>31444</c:v>
                </c:pt>
                <c:pt idx="123">
                  <c:v>31472</c:v>
                </c:pt>
                <c:pt idx="124">
                  <c:v>31503</c:v>
                </c:pt>
                <c:pt idx="125">
                  <c:v>31533</c:v>
                </c:pt>
                <c:pt idx="126">
                  <c:v>31564</c:v>
                </c:pt>
                <c:pt idx="127">
                  <c:v>31594</c:v>
                </c:pt>
                <c:pt idx="128">
                  <c:v>31625</c:v>
                </c:pt>
                <c:pt idx="129">
                  <c:v>31656</c:v>
                </c:pt>
                <c:pt idx="130">
                  <c:v>31686</c:v>
                </c:pt>
                <c:pt idx="131">
                  <c:v>31717</c:v>
                </c:pt>
                <c:pt idx="132">
                  <c:v>31747</c:v>
                </c:pt>
                <c:pt idx="133">
                  <c:v>31778</c:v>
                </c:pt>
                <c:pt idx="134">
                  <c:v>31809</c:v>
                </c:pt>
                <c:pt idx="135">
                  <c:v>31837</c:v>
                </c:pt>
                <c:pt idx="136">
                  <c:v>31868</c:v>
                </c:pt>
                <c:pt idx="137">
                  <c:v>31898</c:v>
                </c:pt>
                <c:pt idx="138">
                  <c:v>31929</c:v>
                </c:pt>
                <c:pt idx="139">
                  <c:v>31959</c:v>
                </c:pt>
                <c:pt idx="140">
                  <c:v>31990</c:v>
                </c:pt>
                <c:pt idx="141">
                  <c:v>32021</c:v>
                </c:pt>
                <c:pt idx="142">
                  <c:v>32051</c:v>
                </c:pt>
                <c:pt idx="143">
                  <c:v>32082</c:v>
                </c:pt>
                <c:pt idx="144">
                  <c:v>32112</c:v>
                </c:pt>
                <c:pt idx="145">
                  <c:v>32143</c:v>
                </c:pt>
                <c:pt idx="146">
                  <c:v>32174</c:v>
                </c:pt>
                <c:pt idx="147">
                  <c:v>32203</c:v>
                </c:pt>
                <c:pt idx="148">
                  <c:v>32234</c:v>
                </c:pt>
                <c:pt idx="149">
                  <c:v>32264</c:v>
                </c:pt>
                <c:pt idx="150">
                  <c:v>32295</c:v>
                </c:pt>
                <c:pt idx="151">
                  <c:v>32325</c:v>
                </c:pt>
                <c:pt idx="152">
                  <c:v>32356</c:v>
                </c:pt>
                <c:pt idx="153">
                  <c:v>32387</c:v>
                </c:pt>
                <c:pt idx="154">
                  <c:v>32417</c:v>
                </c:pt>
                <c:pt idx="155">
                  <c:v>32448</c:v>
                </c:pt>
                <c:pt idx="156">
                  <c:v>32478</c:v>
                </c:pt>
                <c:pt idx="157">
                  <c:v>32509</c:v>
                </c:pt>
                <c:pt idx="158">
                  <c:v>32540</c:v>
                </c:pt>
                <c:pt idx="159">
                  <c:v>32568</c:v>
                </c:pt>
                <c:pt idx="160">
                  <c:v>32599</c:v>
                </c:pt>
                <c:pt idx="161">
                  <c:v>32629</c:v>
                </c:pt>
                <c:pt idx="162">
                  <c:v>32660</c:v>
                </c:pt>
                <c:pt idx="163">
                  <c:v>32690</c:v>
                </c:pt>
                <c:pt idx="164">
                  <c:v>32721</c:v>
                </c:pt>
                <c:pt idx="165">
                  <c:v>32752</c:v>
                </c:pt>
                <c:pt idx="166">
                  <c:v>32782</c:v>
                </c:pt>
                <c:pt idx="167">
                  <c:v>32813</c:v>
                </c:pt>
                <c:pt idx="168">
                  <c:v>32843</c:v>
                </c:pt>
                <c:pt idx="169">
                  <c:v>32874</c:v>
                </c:pt>
                <c:pt idx="170">
                  <c:v>32905</c:v>
                </c:pt>
                <c:pt idx="171">
                  <c:v>32933</c:v>
                </c:pt>
                <c:pt idx="172">
                  <c:v>32964</c:v>
                </c:pt>
                <c:pt idx="173">
                  <c:v>32994</c:v>
                </c:pt>
                <c:pt idx="174">
                  <c:v>33025</c:v>
                </c:pt>
                <c:pt idx="175">
                  <c:v>33055</c:v>
                </c:pt>
                <c:pt idx="176">
                  <c:v>33086</c:v>
                </c:pt>
                <c:pt idx="177">
                  <c:v>33117</c:v>
                </c:pt>
                <c:pt idx="178">
                  <c:v>33147</c:v>
                </c:pt>
                <c:pt idx="179">
                  <c:v>33178</c:v>
                </c:pt>
                <c:pt idx="180">
                  <c:v>33208</c:v>
                </c:pt>
                <c:pt idx="181">
                  <c:v>33239</c:v>
                </c:pt>
                <c:pt idx="182">
                  <c:v>33270</c:v>
                </c:pt>
                <c:pt idx="183">
                  <c:v>33298</c:v>
                </c:pt>
                <c:pt idx="184">
                  <c:v>33329</c:v>
                </c:pt>
                <c:pt idx="185">
                  <c:v>33359</c:v>
                </c:pt>
                <c:pt idx="186">
                  <c:v>33390</c:v>
                </c:pt>
                <c:pt idx="187">
                  <c:v>33420</c:v>
                </c:pt>
                <c:pt idx="188">
                  <c:v>33451</c:v>
                </c:pt>
                <c:pt idx="189">
                  <c:v>33482</c:v>
                </c:pt>
                <c:pt idx="190">
                  <c:v>33512</c:v>
                </c:pt>
                <c:pt idx="191">
                  <c:v>33543</c:v>
                </c:pt>
                <c:pt idx="192">
                  <c:v>33573</c:v>
                </c:pt>
                <c:pt idx="193">
                  <c:v>33604</c:v>
                </c:pt>
                <c:pt idx="194">
                  <c:v>33635</c:v>
                </c:pt>
                <c:pt idx="195">
                  <c:v>33664</c:v>
                </c:pt>
                <c:pt idx="196">
                  <c:v>33695</c:v>
                </c:pt>
                <c:pt idx="197">
                  <c:v>33725</c:v>
                </c:pt>
                <c:pt idx="198">
                  <c:v>33756</c:v>
                </c:pt>
                <c:pt idx="199">
                  <c:v>33786</c:v>
                </c:pt>
                <c:pt idx="200">
                  <c:v>33817</c:v>
                </c:pt>
                <c:pt idx="201">
                  <c:v>33848</c:v>
                </c:pt>
                <c:pt idx="202">
                  <c:v>33878</c:v>
                </c:pt>
                <c:pt idx="203">
                  <c:v>33909</c:v>
                </c:pt>
                <c:pt idx="204">
                  <c:v>33939</c:v>
                </c:pt>
                <c:pt idx="205">
                  <c:v>33970</c:v>
                </c:pt>
                <c:pt idx="206">
                  <c:v>34001</c:v>
                </c:pt>
                <c:pt idx="207">
                  <c:v>34029</c:v>
                </c:pt>
                <c:pt idx="208">
                  <c:v>34060</c:v>
                </c:pt>
                <c:pt idx="209">
                  <c:v>34090</c:v>
                </c:pt>
                <c:pt idx="210">
                  <c:v>34121</c:v>
                </c:pt>
                <c:pt idx="211">
                  <c:v>34151</c:v>
                </c:pt>
                <c:pt idx="212">
                  <c:v>34182</c:v>
                </c:pt>
                <c:pt idx="213">
                  <c:v>34213</c:v>
                </c:pt>
                <c:pt idx="214">
                  <c:v>34243</c:v>
                </c:pt>
                <c:pt idx="215">
                  <c:v>34274</c:v>
                </c:pt>
                <c:pt idx="216">
                  <c:v>34304</c:v>
                </c:pt>
                <c:pt idx="217">
                  <c:v>34335</c:v>
                </c:pt>
                <c:pt idx="218">
                  <c:v>34366</c:v>
                </c:pt>
                <c:pt idx="219">
                  <c:v>34394</c:v>
                </c:pt>
                <c:pt idx="220">
                  <c:v>34425</c:v>
                </c:pt>
                <c:pt idx="221">
                  <c:v>34455</c:v>
                </c:pt>
                <c:pt idx="222">
                  <c:v>34486</c:v>
                </c:pt>
                <c:pt idx="223">
                  <c:v>34516</c:v>
                </c:pt>
                <c:pt idx="224">
                  <c:v>34547</c:v>
                </c:pt>
                <c:pt idx="225">
                  <c:v>34578</c:v>
                </c:pt>
                <c:pt idx="226">
                  <c:v>34608</c:v>
                </c:pt>
                <c:pt idx="227">
                  <c:v>34639</c:v>
                </c:pt>
                <c:pt idx="228">
                  <c:v>34669</c:v>
                </c:pt>
                <c:pt idx="229">
                  <c:v>34700</c:v>
                </c:pt>
                <c:pt idx="230">
                  <c:v>34731</c:v>
                </c:pt>
                <c:pt idx="231">
                  <c:v>34759</c:v>
                </c:pt>
                <c:pt idx="232">
                  <c:v>34790</c:v>
                </c:pt>
                <c:pt idx="233">
                  <c:v>34820</c:v>
                </c:pt>
                <c:pt idx="234">
                  <c:v>34851</c:v>
                </c:pt>
                <c:pt idx="235">
                  <c:v>34881</c:v>
                </c:pt>
                <c:pt idx="236">
                  <c:v>34912</c:v>
                </c:pt>
                <c:pt idx="237">
                  <c:v>34943</c:v>
                </c:pt>
                <c:pt idx="238">
                  <c:v>34973</c:v>
                </c:pt>
                <c:pt idx="239">
                  <c:v>35004</c:v>
                </c:pt>
                <c:pt idx="240">
                  <c:v>35034</c:v>
                </c:pt>
                <c:pt idx="241">
                  <c:v>35065</c:v>
                </c:pt>
                <c:pt idx="242">
                  <c:v>35096</c:v>
                </c:pt>
                <c:pt idx="243">
                  <c:v>35125</c:v>
                </c:pt>
                <c:pt idx="244">
                  <c:v>35156</c:v>
                </c:pt>
                <c:pt idx="245">
                  <c:v>35186</c:v>
                </c:pt>
                <c:pt idx="246">
                  <c:v>35217</c:v>
                </c:pt>
                <c:pt idx="247">
                  <c:v>35247</c:v>
                </c:pt>
                <c:pt idx="248">
                  <c:v>35278</c:v>
                </c:pt>
                <c:pt idx="249">
                  <c:v>35309</c:v>
                </c:pt>
                <c:pt idx="250">
                  <c:v>35339</c:v>
                </c:pt>
                <c:pt idx="251">
                  <c:v>35370</c:v>
                </c:pt>
                <c:pt idx="252">
                  <c:v>35400</c:v>
                </c:pt>
                <c:pt idx="253">
                  <c:v>35431</c:v>
                </c:pt>
                <c:pt idx="254">
                  <c:v>35462</c:v>
                </c:pt>
                <c:pt idx="255">
                  <c:v>35490</c:v>
                </c:pt>
                <c:pt idx="256">
                  <c:v>35521</c:v>
                </c:pt>
                <c:pt idx="257">
                  <c:v>35551</c:v>
                </c:pt>
                <c:pt idx="258">
                  <c:v>35582</c:v>
                </c:pt>
                <c:pt idx="259">
                  <c:v>35612</c:v>
                </c:pt>
                <c:pt idx="260">
                  <c:v>35643</c:v>
                </c:pt>
                <c:pt idx="261">
                  <c:v>35674</c:v>
                </c:pt>
                <c:pt idx="262">
                  <c:v>35704</c:v>
                </c:pt>
                <c:pt idx="263">
                  <c:v>35735</c:v>
                </c:pt>
                <c:pt idx="264">
                  <c:v>35765</c:v>
                </c:pt>
                <c:pt idx="265">
                  <c:v>35796</c:v>
                </c:pt>
                <c:pt idx="266">
                  <c:v>35827</c:v>
                </c:pt>
                <c:pt idx="267">
                  <c:v>35855</c:v>
                </c:pt>
                <c:pt idx="268">
                  <c:v>35886</c:v>
                </c:pt>
                <c:pt idx="269">
                  <c:v>35916</c:v>
                </c:pt>
                <c:pt idx="270">
                  <c:v>35947</c:v>
                </c:pt>
                <c:pt idx="271">
                  <c:v>35977</c:v>
                </c:pt>
                <c:pt idx="272">
                  <c:v>36008</c:v>
                </c:pt>
                <c:pt idx="273">
                  <c:v>36039</c:v>
                </c:pt>
                <c:pt idx="274">
                  <c:v>36069</c:v>
                </c:pt>
                <c:pt idx="275">
                  <c:v>36100</c:v>
                </c:pt>
                <c:pt idx="276">
                  <c:v>36130</c:v>
                </c:pt>
                <c:pt idx="277">
                  <c:v>36161</c:v>
                </c:pt>
                <c:pt idx="278">
                  <c:v>36192</c:v>
                </c:pt>
                <c:pt idx="279">
                  <c:v>36220</c:v>
                </c:pt>
                <c:pt idx="280">
                  <c:v>36251</c:v>
                </c:pt>
                <c:pt idx="281">
                  <c:v>36281</c:v>
                </c:pt>
                <c:pt idx="282">
                  <c:v>36312</c:v>
                </c:pt>
                <c:pt idx="283">
                  <c:v>36342</c:v>
                </c:pt>
                <c:pt idx="284">
                  <c:v>36373</c:v>
                </c:pt>
                <c:pt idx="285">
                  <c:v>36404</c:v>
                </c:pt>
                <c:pt idx="286">
                  <c:v>36434</c:v>
                </c:pt>
                <c:pt idx="287">
                  <c:v>36465</c:v>
                </c:pt>
                <c:pt idx="288">
                  <c:v>36495</c:v>
                </c:pt>
                <c:pt idx="289">
                  <c:v>36526</c:v>
                </c:pt>
                <c:pt idx="290">
                  <c:v>36557</c:v>
                </c:pt>
                <c:pt idx="291">
                  <c:v>36586</c:v>
                </c:pt>
                <c:pt idx="292">
                  <c:v>36617</c:v>
                </c:pt>
                <c:pt idx="293">
                  <c:v>36647</c:v>
                </c:pt>
                <c:pt idx="294">
                  <c:v>36678</c:v>
                </c:pt>
                <c:pt idx="295">
                  <c:v>36708</c:v>
                </c:pt>
                <c:pt idx="296">
                  <c:v>36739</c:v>
                </c:pt>
                <c:pt idx="297">
                  <c:v>36770</c:v>
                </c:pt>
                <c:pt idx="298">
                  <c:v>36800</c:v>
                </c:pt>
                <c:pt idx="299">
                  <c:v>36831</c:v>
                </c:pt>
                <c:pt idx="300">
                  <c:v>36861</c:v>
                </c:pt>
                <c:pt idx="301">
                  <c:v>36892</c:v>
                </c:pt>
                <c:pt idx="302">
                  <c:v>36923</c:v>
                </c:pt>
                <c:pt idx="303">
                  <c:v>36951</c:v>
                </c:pt>
                <c:pt idx="304">
                  <c:v>36982</c:v>
                </c:pt>
                <c:pt idx="305">
                  <c:v>37012</c:v>
                </c:pt>
                <c:pt idx="306">
                  <c:v>37043</c:v>
                </c:pt>
                <c:pt idx="307">
                  <c:v>37073</c:v>
                </c:pt>
                <c:pt idx="308">
                  <c:v>37104</c:v>
                </c:pt>
                <c:pt idx="309">
                  <c:v>37135</c:v>
                </c:pt>
                <c:pt idx="310">
                  <c:v>37165</c:v>
                </c:pt>
                <c:pt idx="311">
                  <c:v>37196</c:v>
                </c:pt>
                <c:pt idx="312">
                  <c:v>37226</c:v>
                </c:pt>
                <c:pt idx="313">
                  <c:v>37257</c:v>
                </c:pt>
                <c:pt idx="314">
                  <c:v>37288</c:v>
                </c:pt>
                <c:pt idx="315">
                  <c:v>37316</c:v>
                </c:pt>
                <c:pt idx="316">
                  <c:v>37347</c:v>
                </c:pt>
                <c:pt idx="317">
                  <c:v>37377</c:v>
                </c:pt>
                <c:pt idx="318">
                  <c:v>37408</c:v>
                </c:pt>
                <c:pt idx="319">
                  <c:v>37438</c:v>
                </c:pt>
                <c:pt idx="320">
                  <c:v>37469</c:v>
                </c:pt>
                <c:pt idx="321">
                  <c:v>37500</c:v>
                </c:pt>
                <c:pt idx="322">
                  <c:v>37530</c:v>
                </c:pt>
                <c:pt idx="323">
                  <c:v>37561</c:v>
                </c:pt>
                <c:pt idx="324">
                  <c:v>37591</c:v>
                </c:pt>
                <c:pt idx="325">
                  <c:v>37622</c:v>
                </c:pt>
                <c:pt idx="326">
                  <c:v>37653</c:v>
                </c:pt>
                <c:pt idx="327">
                  <c:v>37681</c:v>
                </c:pt>
                <c:pt idx="328">
                  <c:v>37712</c:v>
                </c:pt>
                <c:pt idx="329">
                  <c:v>37742</c:v>
                </c:pt>
                <c:pt idx="330">
                  <c:v>37773</c:v>
                </c:pt>
                <c:pt idx="331">
                  <c:v>37803</c:v>
                </c:pt>
                <c:pt idx="332">
                  <c:v>37834</c:v>
                </c:pt>
                <c:pt idx="333">
                  <c:v>37865</c:v>
                </c:pt>
                <c:pt idx="334">
                  <c:v>37895</c:v>
                </c:pt>
                <c:pt idx="335">
                  <c:v>37926</c:v>
                </c:pt>
                <c:pt idx="336">
                  <c:v>37956</c:v>
                </c:pt>
                <c:pt idx="337">
                  <c:v>37987</c:v>
                </c:pt>
                <c:pt idx="338">
                  <c:v>38018</c:v>
                </c:pt>
                <c:pt idx="339">
                  <c:v>38047</c:v>
                </c:pt>
                <c:pt idx="340">
                  <c:v>38078</c:v>
                </c:pt>
                <c:pt idx="341">
                  <c:v>38108</c:v>
                </c:pt>
                <c:pt idx="342">
                  <c:v>38139</c:v>
                </c:pt>
                <c:pt idx="343">
                  <c:v>38169</c:v>
                </c:pt>
                <c:pt idx="344">
                  <c:v>38200</c:v>
                </c:pt>
                <c:pt idx="345">
                  <c:v>38231</c:v>
                </c:pt>
                <c:pt idx="346">
                  <c:v>38261</c:v>
                </c:pt>
                <c:pt idx="347">
                  <c:v>38292</c:v>
                </c:pt>
                <c:pt idx="348">
                  <c:v>38322</c:v>
                </c:pt>
                <c:pt idx="349">
                  <c:v>38353</c:v>
                </c:pt>
                <c:pt idx="350">
                  <c:v>38384</c:v>
                </c:pt>
                <c:pt idx="351">
                  <c:v>38412</c:v>
                </c:pt>
                <c:pt idx="352">
                  <c:v>38443</c:v>
                </c:pt>
                <c:pt idx="353">
                  <c:v>38473</c:v>
                </c:pt>
                <c:pt idx="354">
                  <c:v>38504</c:v>
                </c:pt>
                <c:pt idx="355">
                  <c:v>38534</c:v>
                </c:pt>
                <c:pt idx="356">
                  <c:v>38565</c:v>
                </c:pt>
                <c:pt idx="357">
                  <c:v>38596</c:v>
                </c:pt>
                <c:pt idx="358">
                  <c:v>38626</c:v>
                </c:pt>
                <c:pt idx="359">
                  <c:v>38657</c:v>
                </c:pt>
                <c:pt idx="360">
                  <c:v>38687</c:v>
                </c:pt>
                <c:pt idx="361">
                  <c:v>38718</c:v>
                </c:pt>
                <c:pt idx="362">
                  <c:v>38749</c:v>
                </c:pt>
                <c:pt idx="363">
                  <c:v>38777</c:v>
                </c:pt>
                <c:pt idx="364">
                  <c:v>38808</c:v>
                </c:pt>
                <c:pt idx="365">
                  <c:v>38838</c:v>
                </c:pt>
                <c:pt idx="366">
                  <c:v>38869</c:v>
                </c:pt>
                <c:pt idx="367">
                  <c:v>38899</c:v>
                </c:pt>
                <c:pt idx="368">
                  <c:v>38930</c:v>
                </c:pt>
                <c:pt idx="369">
                  <c:v>38961</c:v>
                </c:pt>
                <c:pt idx="370">
                  <c:v>38991</c:v>
                </c:pt>
                <c:pt idx="371">
                  <c:v>39022</c:v>
                </c:pt>
                <c:pt idx="372">
                  <c:v>39052</c:v>
                </c:pt>
                <c:pt idx="373">
                  <c:v>39083</c:v>
                </c:pt>
                <c:pt idx="374">
                  <c:v>39114</c:v>
                </c:pt>
                <c:pt idx="375">
                  <c:v>39142</c:v>
                </c:pt>
                <c:pt idx="376">
                  <c:v>39173</c:v>
                </c:pt>
                <c:pt idx="377">
                  <c:v>39203</c:v>
                </c:pt>
                <c:pt idx="378">
                  <c:v>39234</c:v>
                </c:pt>
                <c:pt idx="379">
                  <c:v>39264</c:v>
                </c:pt>
                <c:pt idx="380">
                  <c:v>39295</c:v>
                </c:pt>
                <c:pt idx="381">
                  <c:v>39326</c:v>
                </c:pt>
                <c:pt idx="382">
                  <c:v>39356</c:v>
                </c:pt>
                <c:pt idx="383">
                  <c:v>39387</c:v>
                </c:pt>
                <c:pt idx="384">
                  <c:v>39417</c:v>
                </c:pt>
                <c:pt idx="385">
                  <c:v>39448</c:v>
                </c:pt>
                <c:pt idx="386">
                  <c:v>39479</c:v>
                </c:pt>
                <c:pt idx="387">
                  <c:v>39508</c:v>
                </c:pt>
                <c:pt idx="388">
                  <c:v>39539</c:v>
                </c:pt>
                <c:pt idx="389">
                  <c:v>39569</c:v>
                </c:pt>
                <c:pt idx="390">
                  <c:v>39600</c:v>
                </c:pt>
                <c:pt idx="391">
                  <c:v>39630</c:v>
                </c:pt>
                <c:pt idx="392">
                  <c:v>39661</c:v>
                </c:pt>
                <c:pt idx="393">
                  <c:v>39692</c:v>
                </c:pt>
                <c:pt idx="394">
                  <c:v>39722</c:v>
                </c:pt>
                <c:pt idx="395">
                  <c:v>39753</c:v>
                </c:pt>
                <c:pt idx="396">
                  <c:v>39783</c:v>
                </c:pt>
                <c:pt idx="397">
                  <c:v>39814</c:v>
                </c:pt>
                <c:pt idx="398">
                  <c:v>39845</c:v>
                </c:pt>
                <c:pt idx="399">
                  <c:v>39873</c:v>
                </c:pt>
                <c:pt idx="400">
                  <c:v>39904</c:v>
                </c:pt>
                <c:pt idx="401">
                  <c:v>39934</c:v>
                </c:pt>
                <c:pt idx="402">
                  <c:v>39965</c:v>
                </c:pt>
                <c:pt idx="403">
                  <c:v>39995</c:v>
                </c:pt>
                <c:pt idx="404">
                  <c:v>40026</c:v>
                </c:pt>
                <c:pt idx="405">
                  <c:v>40057</c:v>
                </c:pt>
                <c:pt idx="406">
                  <c:v>40087</c:v>
                </c:pt>
                <c:pt idx="407">
                  <c:v>40118</c:v>
                </c:pt>
                <c:pt idx="408">
                  <c:v>40148</c:v>
                </c:pt>
                <c:pt idx="409">
                  <c:v>40179</c:v>
                </c:pt>
                <c:pt idx="410">
                  <c:v>40210</c:v>
                </c:pt>
                <c:pt idx="411">
                  <c:v>40238</c:v>
                </c:pt>
                <c:pt idx="412">
                  <c:v>40269</c:v>
                </c:pt>
                <c:pt idx="413">
                  <c:v>40299</c:v>
                </c:pt>
                <c:pt idx="414">
                  <c:v>40330</c:v>
                </c:pt>
                <c:pt idx="415">
                  <c:v>40360</c:v>
                </c:pt>
                <c:pt idx="416">
                  <c:v>40391</c:v>
                </c:pt>
                <c:pt idx="417">
                  <c:v>40422</c:v>
                </c:pt>
                <c:pt idx="418">
                  <c:v>40452</c:v>
                </c:pt>
                <c:pt idx="419">
                  <c:v>40483</c:v>
                </c:pt>
                <c:pt idx="420">
                  <c:v>40513</c:v>
                </c:pt>
                <c:pt idx="421">
                  <c:v>40544</c:v>
                </c:pt>
                <c:pt idx="422">
                  <c:v>40575</c:v>
                </c:pt>
                <c:pt idx="423">
                  <c:v>40603</c:v>
                </c:pt>
                <c:pt idx="424">
                  <c:v>40634</c:v>
                </c:pt>
                <c:pt idx="425">
                  <c:v>40664</c:v>
                </c:pt>
                <c:pt idx="426">
                  <c:v>40695</c:v>
                </c:pt>
                <c:pt idx="427">
                  <c:v>40725</c:v>
                </c:pt>
                <c:pt idx="428">
                  <c:v>40756</c:v>
                </c:pt>
                <c:pt idx="429">
                  <c:v>40787</c:v>
                </c:pt>
                <c:pt idx="430">
                  <c:v>40817</c:v>
                </c:pt>
                <c:pt idx="431">
                  <c:v>40848</c:v>
                </c:pt>
                <c:pt idx="432">
                  <c:v>40878</c:v>
                </c:pt>
                <c:pt idx="433">
                  <c:v>40909</c:v>
                </c:pt>
                <c:pt idx="434">
                  <c:v>40940</c:v>
                </c:pt>
                <c:pt idx="435">
                  <c:v>40969</c:v>
                </c:pt>
                <c:pt idx="436">
                  <c:v>41000</c:v>
                </c:pt>
                <c:pt idx="437">
                  <c:v>41030</c:v>
                </c:pt>
                <c:pt idx="438">
                  <c:v>41061</c:v>
                </c:pt>
                <c:pt idx="439">
                  <c:v>41091</c:v>
                </c:pt>
                <c:pt idx="440">
                  <c:v>41122</c:v>
                </c:pt>
                <c:pt idx="441">
                  <c:v>41153</c:v>
                </c:pt>
                <c:pt idx="442">
                  <c:v>41183</c:v>
                </c:pt>
                <c:pt idx="443">
                  <c:v>41214</c:v>
                </c:pt>
                <c:pt idx="444">
                  <c:v>41244</c:v>
                </c:pt>
                <c:pt idx="445">
                  <c:v>41275</c:v>
                </c:pt>
                <c:pt idx="446">
                  <c:v>41306</c:v>
                </c:pt>
                <c:pt idx="447">
                  <c:v>41334</c:v>
                </c:pt>
                <c:pt idx="448">
                  <c:v>41365</c:v>
                </c:pt>
                <c:pt idx="449">
                  <c:v>41395</c:v>
                </c:pt>
                <c:pt idx="450">
                  <c:v>41426</c:v>
                </c:pt>
                <c:pt idx="451">
                  <c:v>41456</c:v>
                </c:pt>
                <c:pt idx="452">
                  <c:v>41487</c:v>
                </c:pt>
                <c:pt idx="453">
                  <c:v>41518</c:v>
                </c:pt>
                <c:pt idx="454">
                  <c:v>41548</c:v>
                </c:pt>
                <c:pt idx="455">
                  <c:v>41579</c:v>
                </c:pt>
                <c:pt idx="456">
                  <c:v>41609</c:v>
                </c:pt>
                <c:pt idx="457">
                  <c:v>41640</c:v>
                </c:pt>
                <c:pt idx="458">
                  <c:v>41671</c:v>
                </c:pt>
                <c:pt idx="459">
                  <c:v>41699</c:v>
                </c:pt>
                <c:pt idx="460">
                  <c:v>41730</c:v>
                </c:pt>
                <c:pt idx="461">
                  <c:v>41760</c:v>
                </c:pt>
                <c:pt idx="462">
                  <c:v>41791</c:v>
                </c:pt>
                <c:pt idx="463">
                  <c:v>41821</c:v>
                </c:pt>
                <c:pt idx="464">
                  <c:v>41852</c:v>
                </c:pt>
                <c:pt idx="465">
                  <c:v>41883</c:v>
                </c:pt>
                <c:pt idx="466">
                  <c:v>41913</c:v>
                </c:pt>
                <c:pt idx="467">
                  <c:v>41944</c:v>
                </c:pt>
                <c:pt idx="468">
                  <c:v>41974</c:v>
                </c:pt>
                <c:pt idx="469">
                  <c:v>42005</c:v>
                </c:pt>
                <c:pt idx="470">
                  <c:v>42036</c:v>
                </c:pt>
                <c:pt idx="471">
                  <c:v>42064</c:v>
                </c:pt>
                <c:pt idx="472">
                  <c:v>42095</c:v>
                </c:pt>
                <c:pt idx="473">
                  <c:v>42125</c:v>
                </c:pt>
                <c:pt idx="474">
                  <c:v>42156</c:v>
                </c:pt>
                <c:pt idx="475">
                  <c:v>42186</c:v>
                </c:pt>
                <c:pt idx="476">
                  <c:v>42217</c:v>
                </c:pt>
                <c:pt idx="477">
                  <c:v>42248</c:v>
                </c:pt>
                <c:pt idx="478">
                  <c:v>42278</c:v>
                </c:pt>
                <c:pt idx="479">
                  <c:v>42309</c:v>
                </c:pt>
                <c:pt idx="480">
                  <c:v>42339</c:v>
                </c:pt>
                <c:pt idx="481">
                  <c:v>42370</c:v>
                </c:pt>
                <c:pt idx="482">
                  <c:v>42401</c:v>
                </c:pt>
                <c:pt idx="483">
                  <c:v>42430</c:v>
                </c:pt>
                <c:pt idx="484">
                  <c:v>42461</c:v>
                </c:pt>
                <c:pt idx="485">
                  <c:v>42491</c:v>
                </c:pt>
                <c:pt idx="486">
                  <c:v>42522</c:v>
                </c:pt>
                <c:pt idx="487">
                  <c:v>42552</c:v>
                </c:pt>
                <c:pt idx="488">
                  <c:v>42583</c:v>
                </c:pt>
                <c:pt idx="489">
                  <c:v>42614</c:v>
                </c:pt>
                <c:pt idx="490">
                  <c:v>42644</c:v>
                </c:pt>
                <c:pt idx="491">
                  <c:v>42675</c:v>
                </c:pt>
                <c:pt idx="492">
                  <c:v>42705</c:v>
                </c:pt>
                <c:pt idx="493">
                  <c:v>42736</c:v>
                </c:pt>
                <c:pt idx="494">
                  <c:v>42767</c:v>
                </c:pt>
                <c:pt idx="495">
                  <c:v>42795</c:v>
                </c:pt>
                <c:pt idx="496">
                  <c:v>42826</c:v>
                </c:pt>
                <c:pt idx="497">
                  <c:v>42856</c:v>
                </c:pt>
                <c:pt idx="498">
                  <c:v>42887</c:v>
                </c:pt>
                <c:pt idx="499">
                  <c:v>42917</c:v>
                </c:pt>
                <c:pt idx="500">
                  <c:v>42948</c:v>
                </c:pt>
                <c:pt idx="501">
                  <c:v>42979</c:v>
                </c:pt>
                <c:pt idx="502">
                  <c:v>43009</c:v>
                </c:pt>
                <c:pt idx="503">
                  <c:v>43040</c:v>
                </c:pt>
                <c:pt idx="504">
                  <c:v>43070</c:v>
                </c:pt>
              </c:numCache>
            </c:numRef>
          </c:cat>
          <c:val>
            <c:numRef>
              <c:f>Sheet1!$N$2:$N$506</c:f>
              <c:numCache>
                <c:formatCode>General</c:formatCode>
                <c:ptCount val="505"/>
                <c:pt idx="0">
                  <c:v>1</c:v>
                </c:pt>
                <c:pt idx="1">
                  <c:v>0.98153600001308716</c:v>
                </c:pt>
                <c:pt idx="2">
                  <c:v>1.005428652678058</c:v>
                </c:pt>
                <c:pt idx="3">
                  <c:v>1.0346703079900577</c:v>
                </c:pt>
                <c:pt idx="4">
                  <c:v>1.0544583111657484</c:v>
                </c:pt>
                <c:pt idx="5">
                  <c:v>1.0458133629255657</c:v>
                </c:pt>
                <c:pt idx="6">
                  <c:v>1.0386451728270401</c:v>
                </c:pt>
                <c:pt idx="7">
                  <c:v>1.0339502867872223</c:v>
                </c:pt>
                <c:pt idx="8">
                  <c:v>1.0298237448471876</c:v>
                </c:pt>
                <c:pt idx="9">
                  <c:v>0.98350394283239195</c:v>
                </c:pt>
                <c:pt idx="10">
                  <c:v>0.97438318791232892</c:v>
                </c:pt>
                <c:pt idx="11">
                  <c:v>0.96913775838971117</c:v>
                </c:pt>
                <c:pt idx="12">
                  <c:v>0.97163567682370666</c:v>
                </c:pt>
                <c:pt idx="13">
                  <c:v>0.96498497517983173</c:v>
                </c:pt>
                <c:pt idx="14">
                  <c:v>0.98013808389550738</c:v>
                </c:pt>
                <c:pt idx="15">
                  <c:v>0.98911447853468237</c:v>
                </c:pt>
                <c:pt idx="16">
                  <c:v>0.98770158155798182</c:v>
                </c:pt>
                <c:pt idx="17">
                  <c:v>0.97932732908865705</c:v>
                </c:pt>
                <c:pt idx="18">
                  <c:v>0.9703204661617445</c:v>
                </c:pt>
                <c:pt idx="19">
                  <c:v>0.96213833256434467</c:v>
                </c:pt>
                <c:pt idx="20">
                  <c:v>0.94710512669706937</c:v>
                </c:pt>
                <c:pt idx="21">
                  <c:v>0.9538711974717804</c:v>
                </c:pt>
                <c:pt idx="22">
                  <c:v>0.98355716145248906</c:v>
                </c:pt>
                <c:pt idx="23">
                  <c:v>0.99871036075316177</c:v>
                </c:pt>
                <c:pt idx="24">
                  <c:v>0.98916724446633209</c:v>
                </c:pt>
                <c:pt idx="25">
                  <c:v>0.99400963029923695</c:v>
                </c:pt>
                <c:pt idx="26">
                  <c:v>0.99228091789871631</c:v>
                </c:pt>
                <c:pt idx="27">
                  <c:v>1.0020328342770775</c:v>
                </c:pt>
                <c:pt idx="28">
                  <c:v>0.98741006544947685</c:v>
                </c:pt>
                <c:pt idx="29">
                  <c:v>0.99498166916285591</c:v>
                </c:pt>
                <c:pt idx="30">
                  <c:v>0.97498014968475599</c:v>
                </c:pt>
                <c:pt idx="31">
                  <c:v>0.97362061561149038</c:v>
                </c:pt>
                <c:pt idx="32">
                  <c:v>0.96012846588526812</c:v>
                </c:pt>
                <c:pt idx="33">
                  <c:v>0.97394524368488167</c:v>
                </c:pt>
                <c:pt idx="34">
                  <c:v>0.98002113422286508</c:v>
                </c:pt>
                <c:pt idx="35">
                  <c:v>0.95909109226106237</c:v>
                </c:pt>
                <c:pt idx="36">
                  <c:v>0.96161139108694049</c:v>
                </c:pt>
                <c:pt idx="37">
                  <c:v>0.96757594602162345</c:v>
                </c:pt>
                <c:pt idx="38">
                  <c:v>0.95595590661694751</c:v>
                </c:pt>
                <c:pt idx="39">
                  <c:v>0.95486747743062927</c:v>
                </c:pt>
                <c:pt idx="40">
                  <c:v>0.94570813534796072</c:v>
                </c:pt>
                <c:pt idx="41">
                  <c:v>0.93541288342468554</c:v>
                </c:pt>
                <c:pt idx="42">
                  <c:v>0.92835647798717413</c:v>
                </c:pt>
                <c:pt idx="43">
                  <c:v>0.91359305338950769</c:v>
                </c:pt>
                <c:pt idx="44">
                  <c:v>0.9112478521980153</c:v>
                </c:pt>
                <c:pt idx="45">
                  <c:v>0.89099224634853036</c:v>
                </c:pt>
                <c:pt idx="46">
                  <c:v>0.89447427983413075</c:v>
                </c:pt>
                <c:pt idx="47">
                  <c:v>0.88406856234046127</c:v>
                </c:pt>
                <c:pt idx="48">
                  <c:v>0.89045031391201868</c:v>
                </c:pt>
                <c:pt idx="49">
                  <c:v>0.86393636841419075</c:v>
                </c:pt>
                <c:pt idx="50">
                  <c:v>0.8493146218762947</c:v>
                </c:pt>
                <c:pt idx="51">
                  <c:v>0.8389331794652678</c:v>
                </c:pt>
                <c:pt idx="52">
                  <c:v>0.8132818773357624</c:v>
                </c:pt>
                <c:pt idx="53">
                  <c:v>0.83715688253682718</c:v>
                </c:pt>
                <c:pt idx="54">
                  <c:v>0.84470023742164746</c:v>
                </c:pt>
                <c:pt idx="55">
                  <c:v>0.84921260371932328</c:v>
                </c:pt>
                <c:pt idx="56">
                  <c:v>0.85518577313474331</c:v>
                </c:pt>
                <c:pt idx="57">
                  <c:v>0.85478302435230924</c:v>
                </c:pt>
                <c:pt idx="58">
                  <c:v>0.87658991634878236</c:v>
                </c:pt>
                <c:pt idx="59">
                  <c:v>0.88405631822355624</c:v>
                </c:pt>
                <c:pt idx="60">
                  <c:v>0.88084323512401874</c:v>
                </c:pt>
                <c:pt idx="61">
                  <c:v>0.89150870550179695</c:v>
                </c:pt>
                <c:pt idx="62">
                  <c:v>0.90358820840131004</c:v>
                </c:pt>
                <c:pt idx="63">
                  <c:v>0.89530004555179088</c:v>
                </c:pt>
                <c:pt idx="64">
                  <c:v>0.87732155068152595</c:v>
                </c:pt>
                <c:pt idx="65">
                  <c:v>0.87902291945456568</c:v>
                </c:pt>
                <c:pt idx="66">
                  <c:v>0.8797556729557654</c:v>
                </c:pt>
                <c:pt idx="67">
                  <c:v>0.8881676793904022</c:v>
                </c:pt>
                <c:pt idx="68">
                  <c:v>0.88969371293983612</c:v>
                </c:pt>
                <c:pt idx="69">
                  <c:v>0.90184508672851671</c:v>
                </c:pt>
                <c:pt idx="70">
                  <c:v>0.89865091542685005</c:v>
                </c:pt>
                <c:pt idx="71">
                  <c:v>0.89367945842537622</c:v>
                </c:pt>
                <c:pt idx="72">
                  <c:v>0.89170217837309573</c:v>
                </c:pt>
                <c:pt idx="73">
                  <c:v>0.90269549528386317</c:v>
                </c:pt>
                <c:pt idx="74">
                  <c:v>0.91381102187240371</c:v>
                </c:pt>
                <c:pt idx="75">
                  <c:v>0.89702037733621198</c:v>
                </c:pt>
                <c:pt idx="76">
                  <c:v>0.90506498897318843</c:v>
                </c:pt>
                <c:pt idx="77">
                  <c:v>0.90999958963667094</c:v>
                </c:pt>
                <c:pt idx="78">
                  <c:v>0.91038358945283548</c:v>
                </c:pt>
                <c:pt idx="79">
                  <c:v>0.91229539499068646</c:v>
                </c:pt>
                <c:pt idx="80">
                  <c:v>0.91193047683269024</c:v>
                </c:pt>
                <c:pt idx="81">
                  <c:v>0.95041394295502979</c:v>
                </c:pt>
                <c:pt idx="82">
                  <c:v>0.98674758663678508</c:v>
                </c:pt>
                <c:pt idx="83">
                  <c:v>0.98708119562973229</c:v>
                </c:pt>
                <c:pt idx="84">
                  <c:v>0.99729096530068384</c:v>
                </c:pt>
                <c:pt idx="85">
                  <c:v>1.012020928722946</c:v>
                </c:pt>
                <c:pt idx="86">
                  <c:v>1.0239630195546783</c:v>
                </c:pt>
                <c:pt idx="87">
                  <c:v>1.0257990061727844</c:v>
                </c:pt>
                <c:pt idx="88">
                  <c:v>1.0008826768733945</c:v>
                </c:pt>
                <c:pt idx="89">
                  <c:v>1.0054118484088526</c:v>
                </c:pt>
                <c:pt idx="90">
                  <c:v>1.0148764730529574</c:v>
                </c:pt>
                <c:pt idx="91">
                  <c:v>1.0239606288093004</c:v>
                </c:pt>
                <c:pt idx="92">
                  <c:v>1.0340613969978216</c:v>
                </c:pt>
                <c:pt idx="93">
                  <c:v>1.0313159099171803</c:v>
                </c:pt>
                <c:pt idx="94">
                  <c:v>1.0359568314679235</c:v>
                </c:pt>
                <c:pt idx="95">
                  <c:v>1.0456898072308787</c:v>
                </c:pt>
                <c:pt idx="96">
                  <c:v>1.0573674789355132</c:v>
                </c:pt>
                <c:pt idx="97">
                  <c:v>1.0723472576236908</c:v>
                </c:pt>
                <c:pt idx="98">
                  <c:v>1.0503493818023339</c:v>
                </c:pt>
                <c:pt idx="99">
                  <c:v>1.0293721640405316</c:v>
                </c:pt>
                <c:pt idx="100">
                  <c:v>1.0139490088452867</c:v>
                </c:pt>
                <c:pt idx="101">
                  <c:v>1.0045468533481474</c:v>
                </c:pt>
                <c:pt idx="102">
                  <c:v>1.0006908349447201</c:v>
                </c:pt>
                <c:pt idx="103">
                  <c:v>1.0101290004561023</c:v>
                </c:pt>
                <c:pt idx="104">
                  <c:v>1.0017407724254741</c:v>
                </c:pt>
                <c:pt idx="105">
                  <c:v>0.99701835963214513</c:v>
                </c:pt>
                <c:pt idx="106">
                  <c:v>1.0023079432363453</c:v>
                </c:pt>
                <c:pt idx="107">
                  <c:v>1.00869396655675</c:v>
                </c:pt>
                <c:pt idx="108">
                  <c:v>1.0099046212525953</c:v>
                </c:pt>
                <c:pt idx="109">
                  <c:v>1.0129240367801797</c:v>
                </c:pt>
                <c:pt idx="110">
                  <c:v>1.019683623863425</c:v>
                </c:pt>
                <c:pt idx="111">
                  <c:v>1.0132277519564163</c:v>
                </c:pt>
                <c:pt idx="112">
                  <c:v>1.0063326730133801</c:v>
                </c:pt>
                <c:pt idx="113">
                  <c:v>1.0244513122273691</c:v>
                </c:pt>
                <c:pt idx="114">
                  <c:v>1.0180099404074057</c:v>
                </c:pt>
                <c:pt idx="115">
                  <c:v>1.034838756876868</c:v>
                </c:pt>
                <c:pt idx="116">
                  <c:v>1.045101756707562</c:v>
                </c:pt>
                <c:pt idx="117">
                  <c:v>1.0534160122249316</c:v>
                </c:pt>
                <c:pt idx="118">
                  <c:v>1.0618294563440804</c:v>
                </c:pt>
                <c:pt idx="119">
                  <c:v>1.077455068475397</c:v>
                </c:pt>
                <c:pt idx="120">
                  <c:v>1.0832768015446632</c:v>
                </c:pt>
                <c:pt idx="121">
                  <c:v>1.0881617836722608</c:v>
                </c:pt>
                <c:pt idx="122">
                  <c:v>1.0803347914113055</c:v>
                </c:pt>
                <c:pt idx="123">
                  <c:v>1.0725923920986795</c:v>
                </c:pt>
                <c:pt idx="124">
                  <c:v>1.0774540790710558</c:v>
                </c:pt>
                <c:pt idx="125">
                  <c:v>1.0797690095277999</c:v>
                </c:pt>
                <c:pt idx="126">
                  <c:v>1.0957891161999205</c:v>
                </c:pt>
                <c:pt idx="127">
                  <c:v>1.1061954040206434</c:v>
                </c:pt>
                <c:pt idx="128">
                  <c:v>1.1120657047587268</c:v>
                </c:pt>
                <c:pt idx="129">
                  <c:v>1.1142647213995356</c:v>
                </c:pt>
                <c:pt idx="130">
                  <c:v>1.1124470558576123</c:v>
                </c:pt>
                <c:pt idx="131">
                  <c:v>1.1130850605006686</c:v>
                </c:pt>
                <c:pt idx="132">
                  <c:v>1.1105092073721849</c:v>
                </c:pt>
                <c:pt idx="133">
                  <c:v>1.1187869429560531</c:v>
                </c:pt>
                <c:pt idx="134">
                  <c:v>1.1224642307167652</c:v>
                </c:pt>
                <c:pt idx="135">
                  <c:v>1.1159758072324062</c:v>
                </c:pt>
                <c:pt idx="136">
                  <c:v>1.1152827621646149</c:v>
                </c:pt>
                <c:pt idx="137">
                  <c:v>1.1215419172453742</c:v>
                </c:pt>
                <c:pt idx="138">
                  <c:v>1.1261402391060802</c:v>
                </c:pt>
                <c:pt idx="139">
                  <c:v>1.1343481200177248</c:v>
                </c:pt>
                <c:pt idx="140">
                  <c:v>1.1368963480917058</c:v>
                </c:pt>
                <c:pt idx="141">
                  <c:v>1.1521560728506082</c:v>
                </c:pt>
                <c:pt idx="142">
                  <c:v>1.1503412870752183</c:v>
                </c:pt>
                <c:pt idx="143">
                  <c:v>1.1458090091456679</c:v>
                </c:pt>
                <c:pt idx="144">
                  <c:v>1.1617134593610372</c:v>
                </c:pt>
                <c:pt idx="145">
                  <c:v>1.1763510489489861</c:v>
                </c:pt>
                <c:pt idx="146">
                  <c:v>1.174982115896168</c:v>
                </c:pt>
                <c:pt idx="147">
                  <c:v>1.1809221692685794</c:v>
                </c:pt>
                <c:pt idx="148">
                  <c:v>1.1765822204609508</c:v>
                </c:pt>
                <c:pt idx="149">
                  <c:v>1.1788593230583444</c:v>
                </c:pt>
                <c:pt idx="150">
                  <c:v>1.1657792029100755</c:v>
                </c:pt>
                <c:pt idx="151">
                  <c:v>1.1756883261348112</c:v>
                </c:pt>
                <c:pt idx="152">
                  <c:v>1.1940443785632979</c:v>
                </c:pt>
                <c:pt idx="153">
                  <c:v>1.2116361557817361</c:v>
                </c:pt>
                <c:pt idx="154">
                  <c:v>1.2180419291606264</c:v>
                </c:pt>
                <c:pt idx="155">
                  <c:v>1.2234090319845723</c:v>
                </c:pt>
                <c:pt idx="156">
                  <c:v>1.2379630056612734</c:v>
                </c:pt>
                <c:pt idx="157">
                  <c:v>1.2447876734943362</c:v>
                </c:pt>
                <c:pt idx="158">
                  <c:v>1.2343170282303451</c:v>
                </c:pt>
                <c:pt idx="159">
                  <c:v>1.2379694954878933</c:v>
                </c:pt>
                <c:pt idx="160">
                  <c:v>1.2170879614205712</c:v>
                </c:pt>
                <c:pt idx="161">
                  <c:v>1.2110478411933587</c:v>
                </c:pt>
                <c:pt idx="162">
                  <c:v>1.2043657747312797</c:v>
                </c:pt>
                <c:pt idx="163">
                  <c:v>1.1982235092801501</c:v>
                </c:pt>
                <c:pt idx="164">
                  <c:v>1.2031362256681988</c:v>
                </c:pt>
                <c:pt idx="165">
                  <c:v>1.1882730413974534</c:v>
                </c:pt>
                <c:pt idx="166">
                  <c:v>1.1859260343376787</c:v>
                </c:pt>
                <c:pt idx="167">
                  <c:v>1.1857293442166292</c:v>
                </c:pt>
                <c:pt idx="168">
                  <c:v>1.1859942459315096</c:v>
                </c:pt>
                <c:pt idx="169">
                  <c:v>1.1829867768842064</c:v>
                </c:pt>
                <c:pt idx="170">
                  <c:v>1.1899310629291873</c:v>
                </c:pt>
                <c:pt idx="171">
                  <c:v>1.1903264625417853</c:v>
                </c:pt>
                <c:pt idx="172">
                  <c:v>1.1804502031264574</c:v>
                </c:pt>
                <c:pt idx="173">
                  <c:v>1.1741821609157332</c:v>
                </c:pt>
                <c:pt idx="174">
                  <c:v>1.1803939836109962</c:v>
                </c:pt>
                <c:pt idx="175">
                  <c:v>1.1868846697807129</c:v>
                </c:pt>
                <c:pt idx="176">
                  <c:v>1.1790726958630648</c:v>
                </c:pt>
                <c:pt idx="177">
                  <c:v>1.1768113585131073</c:v>
                </c:pt>
                <c:pt idx="178">
                  <c:v>1.1758559680599507</c:v>
                </c:pt>
                <c:pt idx="179">
                  <c:v>1.1869576843467733</c:v>
                </c:pt>
                <c:pt idx="180">
                  <c:v>1.1987755643852163</c:v>
                </c:pt>
                <c:pt idx="181">
                  <c:v>1.2066874831101586</c:v>
                </c:pt>
                <c:pt idx="182">
                  <c:v>1.2060554884267791</c:v>
                </c:pt>
                <c:pt idx="183">
                  <c:v>1.2119853654020731</c:v>
                </c:pt>
                <c:pt idx="184">
                  <c:v>1.170698345447359</c:v>
                </c:pt>
                <c:pt idx="185">
                  <c:v>1.163630278486383</c:v>
                </c:pt>
                <c:pt idx="186">
                  <c:v>1.1567118627955331</c:v>
                </c:pt>
                <c:pt idx="187">
                  <c:v>1.1755130267331133</c:v>
                </c:pt>
                <c:pt idx="188">
                  <c:v>1.181517245185125</c:v>
                </c:pt>
                <c:pt idx="189">
                  <c:v>1.1876987109515482</c:v>
                </c:pt>
                <c:pt idx="190">
                  <c:v>1.1979598077926832</c:v>
                </c:pt>
                <c:pt idx="191">
                  <c:v>1.193944597187685</c:v>
                </c:pt>
                <c:pt idx="192">
                  <c:v>1.1835431301263142</c:v>
                </c:pt>
                <c:pt idx="193">
                  <c:v>1.1964225466471532</c:v>
                </c:pt>
                <c:pt idx="194">
                  <c:v>1.1957248597054266</c:v>
                </c:pt>
                <c:pt idx="195">
                  <c:v>1.1836324170896682</c:v>
                </c:pt>
                <c:pt idx="196">
                  <c:v>1.181888116662916</c:v>
                </c:pt>
                <c:pt idx="197">
                  <c:v>1.1810754511024975</c:v>
                </c:pt>
                <c:pt idx="198">
                  <c:v>1.1917051301624197</c:v>
                </c:pt>
                <c:pt idx="199">
                  <c:v>1.2160958695267028</c:v>
                </c:pt>
                <c:pt idx="200">
                  <c:v>1.2264326844176796</c:v>
                </c:pt>
                <c:pt idx="201">
                  <c:v>1.2352302428399928</c:v>
                </c:pt>
                <c:pt idx="202">
                  <c:v>1.2315613545811543</c:v>
                </c:pt>
                <c:pt idx="203">
                  <c:v>1.2278666705174108</c:v>
                </c:pt>
                <c:pt idx="204">
                  <c:v>1.2413704838781299</c:v>
                </c:pt>
                <c:pt idx="205">
                  <c:v>1.2583970265227238</c:v>
                </c:pt>
                <c:pt idx="206">
                  <c:v>1.2645623754380437</c:v>
                </c:pt>
                <c:pt idx="207">
                  <c:v>1.2573294769917578</c:v>
                </c:pt>
                <c:pt idx="208">
                  <c:v>1.2467293278378386</c:v>
                </c:pt>
                <c:pt idx="209">
                  <c:v>1.2523471481718267</c:v>
                </c:pt>
                <c:pt idx="210">
                  <c:v>1.2565495118204484</c:v>
                </c:pt>
                <c:pt idx="211">
                  <c:v>1.2516407483545517</c:v>
                </c:pt>
                <c:pt idx="212">
                  <c:v>1.2394654857401317</c:v>
                </c:pt>
                <c:pt idx="213">
                  <c:v>1.2424866828501189</c:v>
                </c:pt>
                <c:pt idx="214">
                  <c:v>1.2284786537300121</c:v>
                </c:pt>
                <c:pt idx="215">
                  <c:v>1.2382028717267897</c:v>
                </c:pt>
                <c:pt idx="216">
                  <c:v>1.2488175428597685</c:v>
                </c:pt>
                <c:pt idx="217">
                  <c:v>1.2552623334410151</c:v>
                </c:pt>
                <c:pt idx="218">
                  <c:v>1.2590626546978998</c:v>
                </c:pt>
                <c:pt idx="219">
                  <c:v>1.2580695666142756</c:v>
                </c:pt>
                <c:pt idx="220">
                  <c:v>1.2439275201785767</c:v>
                </c:pt>
                <c:pt idx="221">
                  <c:v>1.234188154650306</c:v>
                </c:pt>
                <c:pt idx="222">
                  <c:v>1.242457215286463</c:v>
                </c:pt>
                <c:pt idx="223">
                  <c:v>1.2528181288428462</c:v>
                </c:pt>
                <c:pt idx="224">
                  <c:v>1.2581406036353964</c:v>
                </c:pt>
                <c:pt idx="225">
                  <c:v>1.2651477584724695</c:v>
                </c:pt>
                <c:pt idx="226">
                  <c:v>1.2775072492401496</c:v>
                </c:pt>
                <c:pt idx="227">
                  <c:v>1.2844917333744934</c:v>
                </c:pt>
                <c:pt idx="228">
                  <c:v>1.2831284206158042</c:v>
                </c:pt>
                <c:pt idx="229">
                  <c:v>1.2862079288252821</c:v>
                </c:pt>
                <c:pt idx="230">
                  <c:v>1.2775711299402095</c:v>
                </c:pt>
                <c:pt idx="231">
                  <c:v>1.2794472028325121</c:v>
                </c:pt>
                <c:pt idx="232">
                  <c:v>1.2818560009023336</c:v>
                </c:pt>
                <c:pt idx="233">
                  <c:v>1.2873733068648101</c:v>
                </c:pt>
                <c:pt idx="234">
                  <c:v>1.2984447173038474</c:v>
                </c:pt>
                <c:pt idx="235">
                  <c:v>1.3050210490992442</c:v>
                </c:pt>
                <c:pt idx="236">
                  <c:v>1.30505977369943</c:v>
                </c:pt>
                <c:pt idx="237">
                  <c:v>1.3001861368586767</c:v>
                </c:pt>
                <c:pt idx="238">
                  <c:v>1.3030209658078751</c:v>
                </c:pt>
                <c:pt idx="239">
                  <c:v>1.3088845601540104</c:v>
                </c:pt>
                <c:pt idx="240">
                  <c:v>1.3089923505994596</c:v>
                </c:pt>
                <c:pt idx="241">
                  <c:v>1.3139039679537414</c:v>
                </c:pt>
                <c:pt idx="242">
                  <c:v>1.3116477574768652</c:v>
                </c:pt>
                <c:pt idx="243">
                  <c:v>1.3058949164920035</c:v>
                </c:pt>
                <c:pt idx="244">
                  <c:v>1.2983720493732227</c:v>
                </c:pt>
                <c:pt idx="245">
                  <c:v>1.2982280788827538</c:v>
                </c:pt>
                <c:pt idx="246">
                  <c:v>1.2982911088095235</c:v>
                </c:pt>
                <c:pt idx="247">
                  <c:v>1.3136964872075467</c:v>
                </c:pt>
                <c:pt idx="248">
                  <c:v>1.3112464147144069</c:v>
                </c:pt>
                <c:pt idx="249">
                  <c:v>1.3081103977271529</c:v>
                </c:pt>
                <c:pt idx="250">
                  <c:v>1.3102033743635164</c:v>
                </c:pt>
                <c:pt idx="251">
                  <c:v>1.3150511268486615</c:v>
                </c:pt>
                <c:pt idx="252">
                  <c:v>1.309824413553123</c:v>
                </c:pt>
                <c:pt idx="253">
                  <c:v>1.3115563346116514</c:v>
                </c:pt>
                <c:pt idx="254">
                  <c:v>1.3190235124197414</c:v>
                </c:pt>
                <c:pt idx="255">
                  <c:v>1.3185744750499504</c:v>
                </c:pt>
                <c:pt idx="256">
                  <c:v>1.3159269361373478</c:v>
                </c:pt>
                <c:pt idx="257">
                  <c:v>1.3086242936168597</c:v>
                </c:pt>
                <c:pt idx="258">
                  <c:v>1.3059399360356823</c:v>
                </c:pt>
                <c:pt idx="259">
                  <c:v>1.3284637567875681</c:v>
                </c:pt>
                <c:pt idx="260">
                  <c:v>1.3351707034824045</c:v>
                </c:pt>
                <c:pt idx="261">
                  <c:v>1.3431909944956306</c:v>
                </c:pt>
                <c:pt idx="262">
                  <c:v>1.348295120274714</c:v>
                </c:pt>
                <c:pt idx="263">
                  <c:v>1.3695981831750546</c:v>
                </c:pt>
                <c:pt idx="264">
                  <c:v>1.3799699351803605</c:v>
                </c:pt>
                <c:pt idx="265">
                  <c:v>1.3964263219896662</c:v>
                </c:pt>
                <c:pt idx="266">
                  <c:v>1.4033260545615953</c:v>
                </c:pt>
                <c:pt idx="267">
                  <c:v>1.4111108421407268</c:v>
                </c:pt>
                <c:pt idx="268">
                  <c:v>1.3891403822321573</c:v>
                </c:pt>
                <c:pt idx="269">
                  <c:v>1.3668423443840665</c:v>
                </c:pt>
                <c:pt idx="270">
                  <c:v>1.3679381186624975</c:v>
                </c:pt>
                <c:pt idx="271">
                  <c:v>1.3936370518504515</c:v>
                </c:pt>
                <c:pt idx="272">
                  <c:v>1.4062600369007623</c:v>
                </c:pt>
                <c:pt idx="273">
                  <c:v>1.4184242846248853</c:v>
                </c:pt>
                <c:pt idx="274">
                  <c:v>1.4453743460327579</c:v>
                </c:pt>
                <c:pt idx="275">
                  <c:v>1.4697690754785164</c:v>
                </c:pt>
                <c:pt idx="276">
                  <c:v>1.5012909139577209</c:v>
                </c:pt>
                <c:pt idx="277">
                  <c:v>1.5143815819239645</c:v>
                </c:pt>
                <c:pt idx="278">
                  <c:v>1.5240592215747908</c:v>
                </c:pt>
                <c:pt idx="279">
                  <c:v>1.5175507044038374</c:v>
                </c:pt>
                <c:pt idx="280">
                  <c:v>1.5129074615882698</c:v>
                </c:pt>
                <c:pt idx="281">
                  <c:v>1.5096333961074699</c:v>
                </c:pt>
                <c:pt idx="282">
                  <c:v>1.5024999085536574</c:v>
                </c:pt>
                <c:pt idx="283">
                  <c:v>1.5161467454090847</c:v>
                </c:pt>
                <c:pt idx="284">
                  <c:v>1.5317474958315422</c:v>
                </c:pt>
                <c:pt idx="285">
                  <c:v>1.5299766771816647</c:v>
                </c:pt>
                <c:pt idx="286">
                  <c:v>1.5331652925217849</c:v>
                </c:pt>
                <c:pt idx="287">
                  <c:v>1.5414587849416979</c:v>
                </c:pt>
                <c:pt idx="288">
                  <c:v>1.5312172139340416</c:v>
                </c:pt>
                <c:pt idx="289">
                  <c:v>1.5512269645921655</c:v>
                </c:pt>
                <c:pt idx="290">
                  <c:v>1.558993412207526</c:v>
                </c:pt>
                <c:pt idx="291">
                  <c:v>1.5605735371280423</c:v>
                </c:pt>
                <c:pt idx="292">
                  <c:v>1.5578547858646301</c:v>
                </c:pt>
                <c:pt idx="293">
                  <c:v>1.5698875022144594</c:v>
                </c:pt>
                <c:pt idx="294">
                  <c:v>1.5777675191113181</c:v>
                </c:pt>
                <c:pt idx="295">
                  <c:v>1.5879002684739862</c:v>
                </c:pt>
                <c:pt idx="296">
                  <c:v>1.6053671714272</c:v>
                </c:pt>
                <c:pt idx="297">
                  <c:v>1.5931457373029341</c:v>
                </c:pt>
                <c:pt idx="298">
                  <c:v>1.5936236810241249</c:v>
                </c:pt>
                <c:pt idx="299">
                  <c:v>1.5892185741836904</c:v>
                </c:pt>
                <c:pt idx="300">
                  <c:v>1.5811135594553536</c:v>
                </c:pt>
                <c:pt idx="301">
                  <c:v>1.5865285467017765</c:v>
                </c:pt>
                <c:pt idx="302">
                  <c:v>1.5852968592901941</c:v>
                </c:pt>
                <c:pt idx="303">
                  <c:v>1.5817816263072613</c:v>
                </c:pt>
                <c:pt idx="304">
                  <c:v>1.5862188038497975</c:v>
                </c:pt>
                <c:pt idx="305">
                  <c:v>1.5856297593864472</c:v>
                </c:pt>
                <c:pt idx="306">
                  <c:v>1.5909323106502609</c:v>
                </c:pt>
                <c:pt idx="307">
                  <c:v>1.6227230722725392</c:v>
                </c:pt>
                <c:pt idx="308">
                  <c:v>1.6240546273727503</c:v>
                </c:pt>
                <c:pt idx="309">
                  <c:v>1.6267977674898464</c:v>
                </c:pt>
                <c:pt idx="310">
                  <c:v>1.6369096693948626</c:v>
                </c:pt>
                <c:pt idx="311">
                  <c:v>1.6465037788906587</c:v>
                </c:pt>
                <c:pt idx="312">
                  <c:v>1.6543691719429687</c:v>
                </c:pt>
                <c:pt idx="313">
                  <c:v>1.6621000369154015</c:v>
                </c:pt>
                <c:pt idx="314">
                  <c:v>1.6590179449144491</c:v>
                </c:pt>
                <c:pt idx="315">
                  <c:v>1.6521360428637795</c:v>
                </c:pt>
                <c:pt idx="316">
                  <c:v>1.6446514668726417</c:v>
                </c:pt>
                <c:pt idx="317">
                  <c:v>1.6576287811456218</c:v>
                </c:pt>
                <c:pt idx="318">
                  <c:v>1.6533189463146432</c:v>
                </c:pt>
                <c:pt idx="319">
                  <c:v>1.6706939061510713</c:v>
                </c:pt>
                <c:pt idx="320">
                  <c:v>1.6655483481544557</c:v>
                </c:pt>
                <c:pt idx="321">
                  <c:v>1.6579389298840119</c:v>
                </c:pt>
                <c:pt idx="322">
                  <c:v>1.6517516523111184</c:v>
                </c:pt>
                <c:pt idx="323">
                  <c:v>1.6515864771458872</c:v>
                </c:pt>
                <c:pt idx="324">
                  <c:v>1.6449977012307408</c:v>
                </c:pt>
                <c:pt idx="325">
                  <c:v>1.6520339752494531</c:v>
                </c:pt>
                <c:pt idx="326">
                  <c:v>1.6539820536422769</c:v>
                </c:pt>
                <c:pt idx="327">
                  <c:v>1.6523346611585692</c:v>
                </c:pt>
                <c:pt idx="328">
                  <c:v>1.648616798739367</c:v>
                </c:pt>
                <c:pt idx="329">
                  <c:v>1.6393845446664264</c:v>
                </c:pt>
                <c:pt idx="330">
                  <c:v>1.6331868448541536</c:v>
                </c:pt>
                <c:pt idx="331">
                  <c:v>1.6435325303677966</c:v>
                </c:pt>
                <c:pt idx="332">
                  <c:v>1.6284981209606466</c:v>
                </c:pt>
                <c:pt idx="333">
                  <c:v>1.6236834308125516</c:v>
                </c:pt>
                <c:pt idx="334">
                  <c:v>1.6254387179879179</c:v>
                </c:pt>
                <c:pt idx="335">
                  <c:v>1.6262782068021167</c:v>
                </c:pt>
                <c:pt idx="336">
                  <c:v>1.610156283428239</c:v>
                </c:pt>
                <c:pt idx="337">
                  <c:v>1.627393877318813</c:v>
                </c:pt>
                <c:pt idx="338">
                  <c:v>1.6247343731585029</c:v>
                </c:pt>
                <c:pt idx="339">
                  <c:v>1.6206522546908393</c:v>
                </c:pt>
                <c:pt idx="340">
                  <c:v>1.616871298500888</c:v>
                </c:pt>
                <c:pt idx="341">
                  <c:v>1.616681326753284</c:v>
                </c:pt>
                <c:pt idx="342">
                  <c:v>1.6095679289155695</c:v>
                </c:pt>
                <c:pt idx="343">
                  <c:v>1.6165248860720665</c:v>
                </c:pt>
                <c:pt idx="344">
                  <c:v>1.6252026280956116</c:v>
                </c:pt>
                <c:pt idx="345">
                  <c:v>1.6229214115197268</c:v>
                </c:pt>
                <c:pt idx="346">
                  <c:v>1.6314882839811269</c:v>
                </c:pt>
                <c:pt idx="347">
                  <c:v>1.6419156129596535</c:v>
                </c:pt>
                <c:pt idx="348">
                  <c:v>1.6394739529117537</c:v>
                </c:pt>
                <c:pt idx="349">
                  <c:v>1.6590322384867302</c:v>
                </c:pt>
                <c:pt idx="350">
                  <c:v>1.6423237207956436</c:v>
                </c:pt>
                <c:pt idx="351">
                  <c:v>1.6466001197906674</c:v>
                </c:pt>
                <c:pt idx="352">
                  <c:v>1.6331976837938869</c:v>
                </c:pt>
                <c:pt idx="353">
                  <c:v>1.6306661228764239</c:v>
                </c:pt>
                <c:pt idx="354">
                  <c:v>1.6257741245077946</c:v>
                </c:pt>
                <c:pt idx="355">
                  <c:v>1.6267801502601988</c:v>
                </c:pt>
                <c:pt idx="356">
                  <c:v>1.6271735653900667</c:v>
                </c:pt>
                <c:pt idx="357">
                  <c:v>1.6311483405249116</c:v>
                </c:pt>
                <c:pt idx="358">
                  <c:v>1.6269579267063912</c:v>
                </c:pt>
                <c:pt idx="359">
                  <c:v>1.6303745383524746</c:v>
                </c:pt>
                <c:pt idx="360">
                  <c:v>1.6226640445600486</c:v>
                </c:pt>
                <c:pt idx="361">
                  <c:v>1.6509928648686008</c:v>
                </c:pt>
                <c:pt idx="362">
                  <c:v>1.6562203104702284</c:v>
                </c:pt>
                <c:pt idx="363">
                  <c:v>1.6503166932861242</c:v>
                </c:pt>
                <c:pt idx="364">
                  <c:v>1.634348528287533</c:v>
                </c:pt>
                <c:pt idx="365">
                  <c:v>1.6283437804591347</c:v>
                </c:pt>
                <c:pt idx="366">
                  <c:v>1.6442566226875168</c:v>
                </c:pt>
                <c:pt idx="367">
                  <c:v>1.6504277234060305</c:v>
                </c:pt>
                <c:pt idx="368">
                  <c:v>1.6428735268610875</c:v>
                </c:pt>
                <c:pt idx="369">
                  <c:v>1.6405045236347542</c:v>
                </c:pt>
                <c:pt idx="370">
                  <c:v>1.6258529457428588</c:v>
                </c:pt>
                <c:pt idx="371">
                  <c:v>1.6245856657752578</c:v>
                </c:pt>
                <c:pt idx="372">
                  <c:v>1.6202454443109167</c:v>
                </c:pt>
                <c:pt idx="373">
                  <c:v>1.6287603768814778</c:v>
                </c:pt>
                <c:pt idx="374">
                  <c:v>1.6307655618079264</c:v>
                </c:pt>
                <c:pt idx="375">
                  <c:v>1.6219405958456707</c:v>
                </c:pt>
                <c:pt idx="376">
                  <c:v>1.6205539955804977</c:v>
                </c:pt>
                <c:pt idx="377">
                  <c:v>1.6169150792120011</c:v>
                </c:pt>
                <c:pt idx="378">
                  <c:v>1.6024870698616538</c:v>
                </c:pt>
                <c:pt idx="379">
                  <c:v>1.6168327700997485</c:v>
                </c:pt>
                <c:pt idx="380">
                  <c:v>1.6173466778182772</c:v>
                </c:pt>
                <c:pt idx="381">
                  <c:v>1.600187399711781</c:v>
                </c:pt>
                <c:pt idx="382">
                  <c:v>1.5930470251946844</c:v>
                </c:pt>
                <c:pt idx="383">
                  <c:v>1.5883905003983094</c:v>
                </c:pt>
                <c:pt idx="384">
                  <c:v>1.5830847019479424</c:v>
                </c:pt>
                <c:pt idx="385">
                  <c:v>1.60417968990561</c:v>
                </c:pt>
                <c:pt idx="386">
                  <c:v>1.6045275842930991</c:v>
                </c:pt>
                <c:pt idx="387">
                  <c:v>1.6091276148270426</c:v>
                </c:pt>
                <c:pt idx="388">
                  <c:v>1.5842137218488386</c:v>
                </c:pt>
                <c:pt idx="389">
                  <c:v>1.557877573234183</c:v>
                </c:pt>
                <c:pt idx="390">
                  <c:v>1.5470612950407043</c:v>
                </c:pt>
                <c:pt idx="391">
                  <c:v>1.568395106653613</c:v>
                </c:pt>
                <c:pt idx="392">
                  <c:v>1.5745460704104468</c:v>
                </c:pt>
                <c:pt idx="393">
                  <c:v>1.5872916642049821</c:v>
                </c:pt>
                <c:pt idx="394">
                  <c:v>1.6194660108493195</c:v>
                </c:pt>
                <c:pt idx="395">
                  <c:v>1.6484301039047553</c:v>
                </c:pt>
                <c:pt idx="396">
                  <c:v>1.6896142502680291</c:v>
                </c:pt>
                <c:pt idx="397">
                  <c:v>1.7059790300546134</c:v>
                </c:pt>
                <c:pt idx="398">
                  <c:v>1.7026880450583111</c:v>
                </c:pt>
                <c:pt idx="399">
                  <c:v>1.7007575381434465</c:v>
                </c:pt>
                <c:pt idx="400">
                  <c:v>1.6990081310817629</c:v>
                </c:pt>
                <c:pt idx="401">
                  <c:v>1.6914805811520024</c:v>
                </c:pt>
                <c:pt idx="402">
                  <c:v>1.6768624431286345</c:v>
                </c:pt>
                <c:pt idx="403">
                  <c:v>1.682563775435272</c:v>
                </c:pt>
                <c:pt idx="404">
                  <c:v>1.6950385353651529</c:v>
                </c:pt>
                <c:pt idx="405">
                  <c:v>1.6974944924408799</c:v>
                </c:pt>
                <c:pt idx="406">
                  <c:v>1.6965651531832098</c:v>
                </c:pt>
                <c:pt idx="407">
                  <c:v>1.700385623968379</c:v>
                </c:pt>
                <c:pt idx="408">
                  <c:v>1.6861593863145263</c:v>
                </c:pt>
                <c:pt idx="409">
                  <c:v>1.6940562968352355</c:v>
                </c:pt>
                <c:pt idx="410">
                  <c:v>1.7003704018290926</c:v>
                </c:pt>
                <c:pt idx="411">
                  <c:v>1.6941670212653872</c:v>
                </c:pt>
                <c:pt idx="412">
                  <c:v>1.6888822457413866</c:v>
                </c:pt>
                <c:pt idx="413">
                  <c:v>1.6989218383093958</c:v>
                </c:pt>
                <c:pt idx="414">
                  <c:v>1.706526933843288</c:v>
                </c:pt>
                <c:pt idx="415">
                  <c:v>1.7120592916452293</c:v>
                </c:pt>
                <c:pt idx="416">
                  <c:v>1.7181899129422318</c:v>
                </c:pt>
                <c:pt idx="417">
                  <c:v>1.7197362838638797</c:v>
                </c:pt>
                <c:pt idx="418">
                  <c:v>1.7162578305937022</c:v>
                </c:pt>
                <c:pt idx="419">
                  <c:v>1.7088454214153519</c:v>
                </c:pt>
                <c:pt idx="420">
                  <c:v>1.6848754916731852</c:v>
                </c:pt>
                <c:pt idx="421">
                  <c:v>1.6757930347433732</c:v>
                </c:pt>
                <c:pt idx="422">
                  <c:v>1.6633750439927033</c:v>
                </c:pt>
                <c:pt idx="423">
                  <c:v>1.6634183423306563</c:v>
                </c:pt>
                <c:pt idx="424">
                  <c:v>1.6580768418605489</c:v>
                </c:pt>
                <c:pt idx="425">
                  <c:v>1.6649498722390703</c:v>
                </c:pt>
                <c:pt idx="426">
                  <c:v>1.6732346485078655</c:v>
                </c:pt>
                <c:pt idx="427">
                  <c:v>1.6903016419226458</c:v>
                </c:pt>
                <c:pt idx="428">
                  <c:v>1.6865035089149318</c:v>
                </c:pt>
                <c:pt idx="429">
                  <c:v>1.68332523585959</c:v>
                </c:pt>
                <c:pt idx="430">
                  <c:v>1.6864204167948229</c:v>
                </c:pt>
                <c:pt idx="431">
                  <c:v>1.6907024271271256</c:v>
                </c:pt>
                <c:pt idx="432">
                  <c:v>1.691904230260846</c:v>
                </c:pt>
                <c:pt idx="433">
                  <c:v>1.7027175730101258</c:v>
                </c:pt>
                <c:pt idx="434">
                  <c:v>1.69342657186345</c:v>
                </c:pt>
                <c:pt idx="435">
                  <c:v>1.6875949007267663</c:v>
                </c:pt>
                <c:pt idx="436">
                  <c:v>1.6758734993546041</c:v>
                </c:pt>
                <c:pt idx="437">
                  <c:v>1.6925518483973589</c:v>
                </c:pt>
                <c:pt idx="438">
                  <c:v>1.6967516810293009</c:v>
                </c:pt>
                <c:pt idx="439">
                  <c:v>1.7063331810091655</c:v>
                </c:pt>
                <c:pt idx="440">
                  <c:v>1.6981342589911956</c:v>
                </c:pt>
                <c:pt idx="441">
                  <c:v>1.6875440602601817</c:v>
                </c:pt>
                <c:pt idx="442">
                  <c:v>1.6753198041572606</c:v>
                </c:pt>
                <c:pt idx="443">
                  <c:v>1.6717054567521192</c:v>
                </c:pt>
                <c:pt idx="444">
                  <c:v>1.6648542049422754</c:v>
                </c:pt>
                <c:pt idx="445">
                  <c:v>1.6702475781194102</c:v>
                </c:pt>
                <c:pt idx="446">
                  <c:v>1.6657551586726522</c:v>
                </c:pt>
                <c:pt idx="447">
                  <c:v>1.6668055522303993</c:v>
                </c:pt>
                <c:pt idx="448">
                  <c:v>1.6637469724931324</c:v>
                </c:pt>
                <c:pt idx="449">
                  <c:v>1.6522329988951601</c:v>
                </c:pt>
                <c:pt idx="450">
                  <c:v>1.6484755555661919</c:v>
                </c:pt>
                <c:pt idx="451">
                  <c:v>1.6550694577884566</c:v>
                </c:pt>
                <c:pt idx="452">
                  <c:v>1.6409443538464012</c:v>
                </c:pt>
                <c:pt idx="453">
                  <c:v>1.6357918548153099</c:v>
                </c:pt>
                <c:pt idx="454">
                  <c:v>1.639227017710422</c:v>
                </c:pt>
                <c:pt idx="455">
                  <c:v>1.6365920264355538</c:v>
                </c:pt>
                <c:pt idx="456">
                  <c:v>1.6225212785461101</c:v>
                </c:pt>
                <c:pt idx="457">
                  <c:v>1.6395371017238742</c:v>
                </c:pt>
                <c:pt idx="458">
                  <c:v>1.6327663901349403</c:v>
                </c:pt>
                <c:pt idx="459">
                  <c:v>1.6280244892707529</c:v>
                </c:pt>
                <c:pt idx="460">
                  <c:v>1.6237890233751673</c:v>
                </c:pt>
                <c:pt idx="461">
                  <c:v>1.6288261793062084</c:v>
                </c:pt>
                <c:pt idx="462">
                  <c:v>1.6197229591424211</c:v>
                </c:pt>
                <c:pt idx="463">
                  <c:v>1.6268614138807167</c:v>
                </c:pt>
                <c:pt idx="464">
                  <c:v>1.6326957090998158</c:v>
                </c:pt>
                <c:pt idx="465">
                  <c:v>1.6312310036042048</c:v>
                </c:pt>
                <c:pt idx="466">
                  <c:v>1.640687594131176</c:v>
                </c:pt>
                <c:pt idx="467">
                  <c:v>1.6559720496139125</c:v>
                </c:pt>
                <c:pt idx="468">
                  <c:v>1.6612711601726773</c:v>
                </c:pt>
                <c:pt idx="469">
                  <c:v>1.6838656190520158</c:v>
                </c:pt>
                <c:pt idx="470">
                  <c:v>1.6707341749317386</c:v>
                </c:pt>
                <c:pt idx="471">
                  <c:v>1.6772202095784068</c:v>
                </c:pt>
                <c:pt idx="472">
                  <c:v>1.6680038928449652</c:v>
                </c:pt>
                <c:pt idx="473">
                  <c:v>1.6676676259296399</c:v>
                </c:pt>
                <c:pt idx="474">
                  <c:v>1.6621714794198896</c:v>
                </c:pt>
                <c:pt idx="475">
                  <c:v>1.6688268140501883</c:v>
                </c:pt>
                <c:pt idx="476">
                  <c:v>1.6674957458036876</c:v>
                </c:pt>
                <c:pt idx="477">
                  <c:v>1.6766711328693149</c:v>
                </c:pt>
                <c:pt idx="478">
                  <c:v>1.6734919771625565</c:v>
                </c:pt>
                <c:pt idx="479">
                  <c:v>1.6763369135237329</c:v>
                </c:pt>
                <c:pt idx="480">
                  <c:v>1.6739900418447997</c:v>
                </c:pt>
                <c:pt idx="481">
                  <c:v>1.7082048841646993</c:v>
                </c:pt>
                <c:pt idx="482">
                  <c:v>1.714991489702042</c:v>
                </c:pt>
                <c:pt idx="483">
                  <c:v>1.7042164823470167</c:v>
                </c:pt>
                <c:pt idx="484">
                  <c:v>1.698422146307037</c:v>
                </c:pt>
                <c:pt idx="485">
                  <c:v>1.6994459362032059</c:v>
                </c:pt>
                <c:pt idx="486">
                  <c:v>1.7169289439920399</c:v>
                </c:pt>
                <c:pt idx="487">
                  <c:v>1.721392959246419</c:v>
                </c:pt>
                <c:pt idx="488">
                  <c:v>1.7169613532730079</c:v>
                </c:pt>
                <c:pt idx="489">
                  <c:v>1.7132220796969284</c:v>
                </c:pt>
                <c:pt idx="490">
                  <c:v>1.6983503978472483</c:v>
                </c:pt>
                <c:pt idx="491">
                  <c:v>1.6978820952860589</c:v>
                </c:pt>
                <c:pt idx="492">
                  <c:v>1.6954644044393277</c:v>
                </c:pt>
                <c:pt idx="493">
                  <c:v>1.6980316785711376</c:v>
                </c:pt>
                <c:pt idx="494">
                  <c:v>1.6968455509836742</c:v>
                </c:pt>
                <c:pt idx="495">
                  <c:v>1.6893786028599707</c:v>
                </c:pt>
                <c:pt idx="496">
                  <c:v>1.6855040319555861</c:v>
                </c:pt>
                <c:pt idx="497">
                  <c:v>1.6793131903200922</c:v>
                </c:pt>
                <c:pt idx="498">
                  <c:v>1.6683976545830117</c:v>
                </c:pt>
                <c:pt idx="499">
                  <c:v>1.6746903590516236</c:v>
                </c:pt>
                <c:pt idx="500">
                  <c:v>1.6716701082113494</c:v>
                </c:pt>
                <c:pt idx="501">
                  <c:v>1.6511842005392641</c:v>
                </c:pt>
                <c:pt idx="502">
                  <c:v>1.6502594106058124</c:v>
                </c:pt>
                <c:pt idx="503">
                  <c:v>1.6431266928169221</c:v>
                </c:pt>
                <c:pt idx="504">
                  <c:v>1.6428513242613751</c:v>
                </c:pt>
              </c:numCache>
            </c:numRef>
          </c:val>
          <c:smooth val="0"/>
          <c:extLst>
            <c:ext xmlns:c16="http://schemas.microsoft.com/office/drawing/2014/chart" uri="{C3380CC4-5D6E-409C-BE32-E72D297353CC}">
              <c16:uniqueId val="{00000001-BB27-4EED-B7B5-2440837DFA16}"/>
            </c:ext>
          </c:extLst>
        </c:ser>
        <c:dLbls>
          <c:showLegendKey val="0"/>
          <c:showVal val="0"/>
          <c:showCatName val="0"/>
          <c:showSerName val="0"/>
          <c:showPercent val="0"/>
          <c:showBubbleSize val="0"/>
        </c:dLbls>
        <c:smooth val="0"/>
        <c:axId val="1388889263"/>
        <c:axId val="1392185887"/>
      </c:lineChart>
      <c:dateAx>
        <c:axId val="138888926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392185887"/>
        <c:crosses val="autoZero"/>
        <c:auto val="1"/>
        <c:lblOffset val="100"/>
        <c:baseTimeUnit val="months"/>
        <c:majorUnit val="60"/>
        <c:majorTimeUnit val="months"/>
      </c:dateAx>
      <c:valAx>
        <c:axId val="1392185887"/>
        <c:scaling>
          <c:orientation val="minMax"/>
          <c:max val="15"/>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t>Growth of £1 purchasing power</a:t>
                </a:r>
              </a:p>
            </c:rich>
          </c:tx>
          <c:layout>
            <c:manualLayout>
              <c:xMode val="edge"/>
              <c:yMode val="edge"/>
              <c:x val="4.8071751594746066E-3"/>
              <c:y val="0.2126199794467375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388889263"/>
        <c:crosses val="autoZero"/>
        <c:crossBetween val="between"/>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755591448504835E-2"/>
          <c:y val="3.7500776749852652E-2"/>
          <c:w val="0.79474100993786034"/>
          <c:h val="0.86541655446946575"/>
        </c:manualLayout>
      </c:layout>
      <c:barChart>
        <c:barDir val="col"/>
        <c:grouping val="clustered"/>
        <c:varyColors val="0"/>
        <c:ser>
          <c:idx val="1"/>
          <c:order val="1"/>
          <c:tx>
            <c:strRef>
              <c:f>'Value rel market'!$F$24</c:f>
              <c:strCache>
                <c:ptCount val="1"/>
                <c:pt idx="0">
                  <c:v>Underwater Returns</c:v>
                </c:pt>
              </c:strCache>
            </c:strRef>
          </c:tx>
          <c:spPr>
            <a:solidFill>
              <a:srgbClr val="F14F11"/>
            </a:solidFill>
            <a:ln w="12700">
              <a:solidFill>
                <a:srgbClr val="FF6600"/>
              </a:solidFill>
              <a:prstDash val="solid"/>
            </a:ln>
          </c:spPr>
          <c:invertIfNegative val="0"/>
          <c:val>
            <c:numRef>
              <c:f>'Value rel market'!$F$25:$F$5025</c:f>
              <c:numCache>
                <c:formatCode>General</c:formatCode>
                <c:ptCount val="5001"/>
                <c:pt idx="1">
                  <c:v>0</c:v>
                </c:pt>
                <c:pt idx="2">
                  <c:v>0</c:v>
                </c:pt>
                <c:pt idx="3">
                  <c:v>0</c:v>
                </c:pt>
                <c:pt idx="4">
                  <c:v>0</c:v>
                </c:pt>
                <c:pt idx="5">
                  <c:v>-3.5457649944687503E-2</c:v>
                </c:pt>
                <c:pt idx="6">
                  <c:v>-3.94319295920205E-2</c:v>
                </c:pt>
                <c:pt idx="7">
                  <c:v>-3.0559429160117401E-2</c:v>
                </c:pt>
                <c:pt idx="8">
                  <c:v>-2.68920581604245E-2</c:v>
                </c:pt>
                <c:pt idx="9">
                  <c:v>-3.2379398051146403E-2</c:v>
                </c:pt>
                <c:pt idx="10">
                  <c:v>-1.26478230354325E-2</c:v>
                </c:pt>
                <c:pt idx="11">
                  <c:v>-4.6420628630610104E-3</c:v>
                </c:pt>
                <c:pt idx="12">
                  <c:v>0</c:v>
                </c:pt>
                <c:pt idx="13">
                  <c:v>0</c:v>
                </c:pt>
                <c:pt idx="14">
                  <c:v>0</c:v>
                </c:pt>
                <c:pt idx="15">
                  <c:v>-2.0747663551401799E-2</c:v>
                </c:pt>
                <c:pt idx="16">
                  <c:v>-2.6709755870962699E-2</c:v>
                </c:pt>
                <c:pt idx="17">
                  <c:v>-3.0804773805431E-2</c:v>
                </c:pt>
                <c:pt idx="18">
                  <c:v>-2.3653767792272899E-2</c:v>
                </c:pt>
                <c:pt idx="19">
                  <c:v>-2.2904733696660001E-2</c:v>
                </c:pt>
                <c:pt idx="20">
                  <c:v>-2.2738998747673999E-2</c:v>
                </c:pt>
                <c:pt idx="21">
                  <c:v>-2.93292687600098E-2</c:v>
                </c:pt>
                <c:pt idx="22">
                  <c:v>-5.52503165844557E-2</c:v>
                </c:pt>
                <c:pt idx="23">
                  <c:v>-3.3483530608342499E-2</c:v>
                </c:pt>
                <c:pt idx="24">
                  <c:v>-1.0497661851157501E-2</c:v>
                </c:pt>
                <c:pt idx="25">
                  <c:v>0</c:v>
                </c:pt>
                <c:pt idx="26">
                  <c:v>0</c:v>
                </c:pt>
                <c:pt idx="27">
                  <c:v>0</c:v>
                </c:pt>
                <c:pt idx="28">
                  <c:v>0</c:v>
                </c:pt>
                <c:pt idx="29">
                  <c:v>0</c:v>
                </c:pt>
                <c:pt idx="30">
                  <c:v>-6.0424998795355301E-3</c:v>
                </c:pt>
                <c:pt idx="31">
                  <c:v>0</c:v>
                </c:pt>
                <c:pt idx="32">
                  <c:v>0</c:v>
                </c:pt>
                <c:pt idx="33">
                  <c:v>-2.96991476344621E-3</c:v>
                </c:pt>
                <c:pt idx="34">
                  <c:v>0</c:v>
                </c:pt>
                <c:pt idx="35">
                  <c:v>0</c:v>
                </c:pt>
                <c:pt idx="36">
                  <c:v>0</c:v>
                </c:pt>
                <c:pt idx="37">
                  <c:v>0</c:v>
                </c:pt>
                <c:pt idx="38">
                  <c:v>0</c:v>
                </c:pt>
                <c:pt idx="39">
                  <c:v>0</c:v>
                </c:pt>
                <c:pt idx="40">
                  <c:v>-2.6092261485757301E-2</c:v>
                </c:pt>
                <c:pt idx="41">
                  <c:v>-1.11879697102725E-2</c:v>
                </c:pt>
                <c:pt idx="42">
                  <c:v>-4.9890817901947502E-3</c:v>
                </c:pt>
                <c:pt idx="43">
                  <c:v>-4.2660474640918702E-3</c:v>
                </c:pt>
                <c:pt idx="44">
                  <c:v>-9.5840195134175802E-3</c:v>
                </c:pt>
                <c:pt idx="45">
                  <c:v>-8.5681980369859394E-3</c:v>
                </c:pt>
                <c:pt idx="46">
                  <c:v>-1.2028758232548501E-3</c:v>
                </c:pt>
                <c:pt idx="47">
                  <c:v>0</c:v>
                </c:pt>
                <c:pt idx="48">
                  <c:v>0</c:v>
                </c:pt>
                <c:pt idx="49">
                  <c:v>0</c:v>
                </c:pt>
                <c:pt idx="50">
                  <c:v>0</c:v>
                </c:pt>
                <c:pt idx="51">
                  <c:v>-6.6914206777636204E-3</c:v>
                </c:pt>
                <c:pt idx="52">
                  <c:v>-5.74031485363946E-4</c:v>
                </c:pt>
                <c:pt idx="53">
                  <c:v>-5.8420759207600205E-4</c:v>
                </c:pt>
                <c:pt idx="54">
                  <c:v>0</c:v>
                </c:pt>
                <c:pt idx="55">
                  <c:v>0</c:v>
                </c:pt>
                <c:pt idx="56">
                  <c:v>0</c:v>
                </c:pt>
                <c:pt idx="57">
                  <c:v>0</c:v>
                </c:pt>
                <c:pt idx="58">
                  <c:v>-1.24708589113195E-2</c:v>
                </c:pt>
                <c:pt idx="59">
                  <c:v>-1.90475527112338E-2</c:v>
                </c:pt>
                <c:pt idx="60">
                  <c:v>-1.8073285090294398E-2</c:v>
                </c:pt>
                <c:pt idx="61">
                  <c:v>-2.4445564872009402E-2</c:v>
                </c:pt>
                <c:pt idx="62">
                  <c:v>-3.1185467465094398E-2</c:v>
                </c:pt>
                <c:pt idx="63">
                  <c:v>-4.1862621746692398E-2</c:v>
                </c:pt>
                <c:pt idx="64">
                  <c:v>-3.2262403786326901E-2</c:v>
                </c:pt>
                <c:pt idx="65">
                  <c:v>-2.6194123291410801E-2</c:v>
                </c:pt>
                <c:pt idx="66">
                  <c:v>-3.0638892028772902E-2</c:v>
                </c:pt>
                <c:pt idx="67">
                  <c:v>-4.9243037728672202E-2</c:v>
                </c:pt>
                <c:pt idx="68">
                  <c:v>-4.2697182270870403E-2</c:v>
                </c:pt>
                <c:pt idx="69">
                  <c:v>-6.6319204576035101E-2</c:v>
                </c:pt>
                <c:pt idx="70">
                  <c:v>-8.8292305812709498E-2</c:v>
                </c:pt>
                <c:pt idx="71">
                  <c:v>-0.116216581025075</c:v>
                </c:pt>
                <c:pt idx="72">
                  <c:v>-9.047272865139E-2</c:v>
                </c:pt>
                <c:pt idx="73">
                  <c:v>-6.1060017107432203E-2</c:v>
                </c:pt>
                <c:pt idx="74">
                  <c:v>-5.4350116084609101E-2</c:v>
                </c:pt>
                <c:pt idx="75">
                  <c:v>-3.3800778857734103E-2</c:v>
                </c:pt>
                <c:pt idx="76">
                  <c:v>0</c:v>
                </c:pt>
                <c:pt idx="77">
                  <c:v>0</c:v>
                </c:pt>
                <c:pt idx="78">
                  <c:v>0</c:v>
                </c:pt>
                <c:pt idx="79">
                  <c:v>-2.64070137028405E-3</c:v>
                </c:pt>
                <c:pt idx="80">
                  <c:v>0</c:v>
                </c:pt>
                <c:pt idx="81">
                  <c:v>0</c:v>
                </c:pt>
                <c:pt idx="82">
                  <c:v>-1.22895286913227E-3</c:v>
                </c:pt>
                <c:pt idx="83">
                  <c:v>-8.6145752104359596E-3</c:v>
                </c:pt>
                <c:pt idx="84">
                  <c:v>-5.8053109604204699E-3</c:v>
                </c:pt>
                <c:pt idx="85">
                  <c:v>0</c:v>
                </c:pt>
                <c:pt idx="86">
                  <c:v>0</c:v>
                </c:pt>
                <c:pt idx="87">
                  <c:v>0</c:v>
                </c:pt>
                <c:pt idx="88">
                  <c:v>-1.4356235176150801E-2</c:v>
                </c:pt>
                <c:pt idx="89">
                  <c:v>-1.31093485526234E-2</c:v>
                </c:pt>
                <c:pt idx="90">
                  <c:v>-1.09063999650035E-2</c:v>
                </c:pt>
                <c:pt idx="91">
                  <c:v>-1.16138205916025E-2</c:v>
                </c:pt>
                <c:pt idx="92">
                  <c:v>0</c:v>
                </c:pt>
                <c:pt idx="93">
                  <c:v>-8.6877313953259705E-3</c:v>
                </c:pt>
                <c:pt idx="94">
                  <c:v>-7.7156138625336101E-3</c:v>
                </c:pt>
                <c:pt idx="95">
                  <c:v>-8.0787986461353604E-3</c:v>
                </c:pt>
                <c:pt idx="96">
                  <c:v>-9.5243320261835206E-3</c:v>
                </c:pt>
                <c:pt idx="97">
                  <c:v>0</c:v>
                </c:pt>
                <c:pt idx="98">
                  <c:v>0</c:v>
                </c:pt>
                <c:pt idx="99">
                  <c:v>-3.41043612243752E-3</c:v>
                </c:pt>
                <c:pt idx="100">
                  <c:v>-9.8435946668186097E-3</c:v>
                </c:pt>
                <c:pt idx="101">
                  <c:v>-5.4646967129305902E-3</c:v>
                </c:pt>
                <c:pt idx="102">
                  <c:v>-2.7531634045415601E-2</c:v>
                </c:pt>
                <c:pt idx="103">
                  <c:v>-1.6342978245749901E-2</c:v>
                </c:pt>
                <c:pt idx="104">
                  <c:v>0</c:v>
                </c:pt>
                <c:pt idx="105">
                  <c:v>-3.2598556630173401E-3</c:v>
                </c:pt>
                <c:pt idx="106">
                  <c:v>0</c:v>
                </c:pt>
                <c:pt idx="107">
                  <c:v>-4.7081069208215701E-3</c:v>
                </c:pt>
                <c:pt idx="108">
                  <c:v>-8.9853911743041897E-3</c:v>
                </c:pt>
                <c:pt idx="109">
                  <c:v>0</c:v>
                </c:pt>
                <c:pt idx="110">
                  <c:v>0</c:v>
                </c:pt>
                <c:pt idx="111">
                  <c:v>-1.9068227635058901E-2</c:v>
                </c:pt>
                <c:pt idx="112">
                  <c:v>-1.2301930409690401E-2</c:v>
                </c:pt>
                <c:pt idx="113">
                  <c:v>-7.4458037781368596E-3</c:v>
                </c:pt>
                <c:pt idx="114">
                  <c:v>-3.17598654427076E-3</c:v>
                </c:pt>
                <c:pt idx="115">
                  <c:v>-3.2357242997716998E-3</c:v>
                </c:pt>
                <c:pt idx="116">
                  <c:v>-6.8677984446152696E-4</c:v>
                </c:pt>
                <c:pt idx="117">
                  <c:v>0</c:v>
                </c:pt>
                <c:pt idx="118">
                  <c:v>-7.4255246294574499E-3</c:v>
                </c:pt>
                <c:pt idx="119">
                  <c:v>0</c:v>
                </c:pt>
                <c:pt idx="120">
                  <c:v>0</c:v>
                </c:pt>
                <c:pt idx="121">
                  <c:v>-5.4296047580727497E-3</c:v>
                </c:pt>
                <c:pt idx="122">
                  <c:v>-2.2914110074762099E-3</c:v>
                </c:pt>
                <c:pt idx="123">
                  <c:v>-2.9326474264954601E-3</c:v>
                </c:pt>
                <c:pt idx="124">
                  <c:v>0</c:v>
                </c:pt>
                <c:pt idx="125">
                  <c:v>-5.82720551800697E-3</c:v>
                </c:pt>
                <c:pt idx="126">
                  <c:v>-3.8480824416526902E-3</c:v>
                </c:pt>
                <c:pt idx="127">
                  <c:v>-6.8225173597667998E-3</c:v>
                </c:pt>
                <c:pt idx="128">
                  <c:v>0</c:v>
                </c:pt>
                <c:pt idx="129">
                  <c:v>-9.8517715112075299E-3</c:v>
                </c:pt>
                <c:pt idx="130">
                  <c:v>-8.8231409642178793E-3</c:v>
                </c:pt>
                <c:pt idx="131">
                  <c:v>-1.7986175349518799E-2</c:v>
                </c:pt>
                <c:pt idx="132">
                  <c:v>-2.3809221431335698E-2</c:v>
                </c:pt>
                <c:pt idx="133">
                  <c:v>-1.41265610505134E-2</c:v>
                </c:pt>
                <c:pt idx="134">
                  <c:v>-2.60820728203329E-2</c:v>
                </c:pt>
                <c:pt idx="135">
                  <c:v>-4.74115443704336E-2</c:v>
                </c:pt>
                <c:pt idx="136">
                  <c:v>-5.1633779130612303E-2</c:v>
                </c:pt>
                <c:pt idx="137">
                  <c:v>-4.7933934817450903E-2</c:v>
                </c:pt>
                <c:pt idx="138">
                  <c:v>-5.3152411036314497E-2</c:v>
                </c:pt>
                <c:pt idx="139">
                  <c:v>-7.3633898268971501E-2</c:v>
                </c:pt>
                <c:pt idx="140">
                  <c:v>-5.5668806031291103E-2</c:v>
                </c:pt>
                <c:pt idx="141">
                  <c:v>-4.39661227435795E-2</c:v>
                </c:pt>
                <c:pt idx="142">
                  <c:v>-2.6917040946717201E-2</c:v>
                </c:pt>
                <c:pt idx="143">
                  <c:v>-4.5039364999620503E-2</c:v>
                </c:pt>
                <c:pt idx="144">
                  <c:v>-5.0240665116350197E-2</c:v>
                </c:pt>
                <c:pt idx="145">
                  <c:v>-8.1483547399596595E-2</c:v>
                </c:pt>
                <c:pt idx="146">
                  <c:v>-0.100959869561579</c:v>
                </c:pt>
                <c:pt idx="147">
                  <c:v>-0.11526176122010399</c:v>
                </c:pt>
                <c:pt idx="148">
                  <c:v>-0.136205174216222</c:v>
                </c:pt>
                <c:pt idx="149">
                  <c:v>-0.120431654664697</c:v>
                </c:pt>
                <c:pt idx="150">
                  <c:v>-7.8997645549422693E-2</c:v>
                </c:pt>
                <c:pt idx="151">
                  <c:v>-6.0812775229070498E-2</c:v>
                </c:pt>
                <c:pt idx="152">
                  <c:v>-8.6263525566435698E-2</c:v>
                </c:pt>
                <c:pt idx="153">
                  <c:v>-5.3263263331891603E-2</c:v>
                </c:pt>
                <c:pt idx="154">
                  <c:v>-6.7546920119303702E-2</c:v>
                </c:pt>
                <c:pt idx="155">
                  <c:v>-5.7409904468919498E-2</c:v>
                </c:pt>
                <c:pt idx="156">
                  <c:v>-3.9759729452357701E-2</c:v>
                </c:pt>
                <c:pt idx="157">
                  <c:v>-3.9926407372515002E-2</c:v>
                </c:pt>
                <c:pt idx="158">
                  <c:v>-3.8123807711176003E-2</c:v>
                </c:pt>
                <c:pt idx="159">
                  <c:v>-2.57209318356857E-2</c:v>
                </c:pt>
                <c:pt idx="160">
                  <c:v>-1.5219387848260201E-2</c:v>
                </c:pt>
                <c:pt idx="161">
                  <c:v>-1.18158895766773E-3</c:v>
                </c:pt>
                <c:pt idx="162">
                  <c:v>0</c:v>
                </c:pt>
                <c:pt idx="163">
                  <c:v>0</c:v>
                </c:pt>
                <c:pt idx="164">
                  <c:v>-4.8766224951181103E-3</c:v>
                </c:pt>
                <c:pt idx="165">
                  <c:v>-7.5210612371998603E-3</c:v>
                </c:pt>
                <c:pt idx="166">
                  <c:v>-2.3172759363038E-2</c:v>
                </c:pt>
                <c:pt idx="167">
                  <c:v>-1.66120829299711E-2</c:v>
                </c:pt>
                <c:pt idx="168">
                  <c:v>-7.0773095986735798E-3</c:v>
                </c:pt>
                <c:pt idx="169">
                  <c:v>-2.5732501288723299E-3</c:v>
                </c:pt>
                <c:pt idx="170">
                  <c:v>0</c:v>
                </c:pt>
                <c:pt idx="171">
                  <c:v>0</c:v>
                </c:pt>
                <c:pt idx="172">
                  <c:v>0</c:v>
                </c:pt>
                <c:pt idx="173">
                  <c:v>0</c:v>
                </c:pt>
                <c:pt idx="174">
                  <c:v>0</c:v>
                </c:pt>
                <c:pt idx="175">
                  <c:v>-2.18757833439387E-2</c:v>
                </c:pt>
                <c:pt idx="176">
                  <c:v>-1.10812308714125E-2</c:v>
                </c:pt>
                <c:pt idx="177">
                  <c:v>-1.8157965857860099E-3</c:v>
                </c:pt>
                <c:pt idx="178">
                  <c:v>-4.9012178780073502E-3</c:v>
                </c:pt>
                <c:pt idx="179">
                  <c:v>-1.81733848441217E-2</c:v>
                </c:pt>
                <c:pt idx="180">
                  <c:v>-3.75351537847956E-3</c:v>
                </c:pt>
                <c:pt idx="181">
                  <c:v>0</c:v>
                </c:pt>
                <c:pt idx="182">
                  <c:v>0</c:v>
                </c:pt>
                <c:pt idx="183">
                  <c:v>0</c:v>
                </c:pt>
                <c:pt idx="184">
                  <c:v>-6.0212359698129598E-3</c:v>
                </c:pt>
                <c:pt idx="185">
                  <c:v>-1.9596003858078401E-2</c:v>
                </c:pt>
                <c:pt idx="186">
                  <c:v>-1.51557404379042E-2</c:v>
                </c:pt>
                <c:pt idx="187">
                  <c:v>-1.14720957495458E-2</c:v>
                </c:pt>
                <c:pt idx="188">
                  <c:v>-2.7385844693663199E-2</c:v>
                </c:pt>
                <c:pt idx="189">
                  <c:v>-4.1734390816733802E-2</c:v>
                </c:pt>
                <c:pt idx="190">
                  <c:v>-2.73170452126042E-2</c:v>
                </c:pt>
                <c:pt idx="191">
                  <c:v>-5.2206114612725299E-2</c:v>
                </c:pt>
                <c:pt idx="192">
                  <c:v>-6.5241553273795494E-2</c:v>
                </c:pt>
                <c:pt idx="193">
                  <c:v>-6.7696363004059096E-2</c:v>
                </c:pt>
                <c:pt idx="194">
                  <c:v>-4.3154859077802102E-2</c:v>
                </c:pt>
                <c:pt idx="195">
                  <c:v>-5.1353931055699298E-2</c:v>
                </c:pt>
                <c:pt idx="196">
                  <c:v>-4.7695060990995602E-2</c:v>
                </c:pt>
                <c:pt idx="197">
                  <c:v>-6.3631329279289703E-2</c:v>
                </c:pt>
                <c:pt idx="198">
                  <c:v>-6.2681347367777002E-2</c:v>
                </c:pt>
                <c:pt idx="199">
                  <c:v>-6.1759696775218198E-2</c:v>
                </c:pt>
                <c:pt idx="200">
                  <c:v>-7.9092288368182606E-2</c:v>
                </c:pt>
                <c:pt idx="201">
                  <c:v>-6.2521985347919098E-2</c:v>
                </c:pt>
                <c:pt idx="202">
                  <c:v>-6.8379733293107897E-2</c:v>
                </c:pt>
                <c:pt idx="203">
                  <c:v>-8.2010315983990001E-2</c:v>
                </c:pt>
                <c:pt idx="204">
                  <c:v>-9.6510207575092696E-2</c:v>
                </c:pt>
                <c:pt idx="205">
                  <c:v>-7.10570580764667E-2</c:v>
                </c:pt>
                <c:pt idx="206">
                  <c:v>-6.7765827269635606E-2</c:v>
                </c:pt>
                <c:pt idx="207">
                  <c:v>-7.2058276725065998E-2</c:v>
                </c:pt>
                <c:pt idx="208">
                  <c:v>-5.2059736955798699E-2</c:v>
                </c:pt>
                <c:pt idx="209">
                  <c:v>-4.7236355137293601E-2</c:v>
                </c:pt>
                <c:pt idx="210">
                  <c:v>-4.9235977476154297E-2</c:v>
                </c:pt>
                <c:pt idx="211">
                  <c:v>-7.6186798852320298E-2</c:v>
                </c:pt>
                <c:pt idx="212">
                  <c:v>-7.9867180672500496E-2</c:v>
                </c:pt>
                <c:pt idx="213">
                  <c:v>-8.4734155656736906E-2</c:v>
                </c:pt>
                <c:pt idx="214">
                  <c:v>-8.5868047420312801E-2</c:v>
                </c:pt>
                <c:pt idx="215">
                  <c:v>-8.2259882892226299E-2</c:v>
                </c:pt>
                <c:pt idx="216">
                  <c:v>-7.5833259043831494E-2</c:v>
                </c:pt>
                <c:pt idx="217">
                  <c:v>-5.1978423365325002E-2</c:v>
                </c:pt>
                <c:pt idx="218">
                  <c:v>-4.4003068455422303E-2</c:v>
                </c:pt>
                <c:pt idx="219">
                  <c:v>-5.0566047363874702E-3</c:v>
                </c:pt>
                <c:pt idx="220">
                  <c:v>0</c:v>
                </c:pt>
                <c:pt idx="221">
                  <c:v>-9.4232394571436302E-3</c:v>
                </c:pt>
                <c:pt idx="222">
                  <c:v>-1.64750115516012E-2</c:v>
                </c:pt>
                <c:pt idx="223">
                  <c:v>0</c:v>
                </c:pt>
                <c:pt idx="224">
                  <c:v>-1.00001923113902E-3</c:v>
                </c:pt>
                <c:pt idx="225">
                  <c:v>-6.7768354096372496E-3</c:v>
                </c:pt>
                <c:pt idx="226">
                  <c:v>-2.0715562517087598E-2</c:v>
                </c:pt>
                <c:pt idx="227">
                  <c:v>-3.1713395921743902E-2</c:v>
                </c:pt>
                <c:pt idx="228">
                  <c:v>-2.59196779944071E-2</c:v>
                </c:pt>
                <c:pt idx="229">
                  <c:v>-9.3309461067354604E-3</c:v>
                </c:pt>
                <c:pt idx="230">
                  <c:v>-1.8772934561471801E-3</c:v>
                </c:pt>
                <c:pt idx="231">
                  <c:v>0</c:v>
                </c:pt>
                <c:pt idx="232">
                  <c:v>0</c:v>
                </c:pt>
                <c:pt idx="233">
                  <c:v>0</c:v>
                </c:pt>
                <c:pt idx="234">
                  <c:v>0</c:v>
                </c:pt>
                <c:pt idx="235">
                  <c:v>-1.0598473430892799E-3</c:v>
                </c:pt>
                <c:pt idx="236">
                  <c:v>-7.9790479568636608E-3</c:v>
                </c:pt>
                <c:pt idx="237">
                  <c:v>-7.3704654576992601E-3</c:v>
                </c:pt>
                <c:pt idx="238">
                  <c:v>-7.7176427706698797E-3</c:v>
                </c:pt>
                <c:pt idx="239">
                  <c:v>-1.49135263100275E-2</c:v>
                </c:pt>
                <c:pt idx="240">
                  <c:v>-1.7841119971001101E-2</c:v>
                </c:pt>
                <c:pt idx="241">
                  <c:v>-1.40893424370039E-2</c:v>
                </c:pt>
                <c:pt idx="242">
                  <c:v>-1.5080861984556399E-2</c:v>
                </c:pt>
                <c:pt idx="243">
                  <c:v>-1.2081353054642601E-2</c:v>
                </c:pt>
                <c:pt idx="244">
                  <c:v>-1.7600345869533001E-2</c:v>
                </c:pt>
                <c:pt idx="245">
                  <c:v>-1.39092100093139E-2</c:v>
                </c:pt>
                <c:pt idx="246">
                  <c:v>-1.1652528151624399E-2</c:v>
                </c:pt>
                <c:pt idx="247">
                  <c:v>-1.5807788123468301E-2</c:v>
                </c:pt>
                <c:pt idx="248">
                  <c:v>-1.51486409246926E-3</c:v>
                </c:pt>
                <c:pt idx="249">
                  <c:v>-1.47291478170816E-2</c:v>
                </c:pt>
                <c:pt idx="250">
                  <c:v>-1.95027177544746E-2</c:v>
                </c:pt>
                <c:pt idx="251">
                  <c:v>-1.6827043180717802E-2</c:v>
                </c:pt>
                <c:pt idx="252">
                  <c:v>-1.6604281556409101E-2</c:v>
                </c:pt>
                <c:pt idx="253">
                  <c:v>-1.56725008423674E-2</c:v>
                </c:pt>
                <c:pt idx="254">
                  <c:v>-9.56069909574064E-3</c:v>
                </c:pt>
                <c:pt idx="255">
                  <c:v>-5.3232345670064501E-3</c:v>
                </c:pt>
                <c:pt idx="256">
                  <c:v>-2.2889604183773399E-4</c:v>
                </c:pt>
                <c:pt idx="257">
                  <c:v>-2.9876236051669101E-3</c:v>
                </c:pt>
                <c:pt idx="258">
                  <c:v>-7.4993965319872799E-3</c:v>
                </c:pt>
                <c:pt idx="259">
                  <c:v>-4.0042340142543099E-4</c:v>
                </c:pt>
                <c:pt idx="260">
                  <c:v>0</c:v>
                </c:pt>
                <c:pt idx="261">
                  <c:v>-5.0454281848056901E-3</c:v>
                </c:pt>
                <c:pt idx="262">
                  <c:v>-3.3975044203863299E-3</c:v>
                </c:pt>
                <c:pt idx="263">
                  <c:v>0</c:v>
                </c:pt>
                <c:pt idx="264">
                  <c:v>0</c:v>
                </c:pt>
                <c:pt idx="265">
                  <c:v>-5.7358379210815597E-3</c:v>
                </c:pt>
                <c:pt idx="266">
                  <c:v>0</c:v>
                </c:pt>
                <c:pt idx="267">
                  <c:v>0</c:v>
                </c:pt>
                <c:pt idx="268">
                  <c:v>-1.07436436627795E-2</c:v>
                </c:pt>
                <c:pt idx="269">
                  <c:v>-3.2098792486289201E-3</c:v>
                </c:pt>
                <c:pt idx="270">
                  <c:v>-8.7732419873576308E-3</c:v>
                </c:pt>
                <c:pt idx="271">
                  <c:v>-2.5989166007903699E-3</c:v>
                </c:pt>
                <c:pt idx="272">
                  <c:v>0</c:v>
                </c:pt>
                <c:pt idx="273">
                  <c:v>0</c:v>
                </c:pt>
                <c:pt idx="274">
                  <c:v>0</c:v>
                </c:pt>
                <c:pt idx="275">
                  <c:v>-1.9145278880919801E-2</c:v>
                </c:pt>
                <c:pt idx="276">
                  <c:v>-2.0470412880327998E-2</c:v>
                </c:pt>
                <c:pt idx="277">
                  <c:v>-2.7696932140952701E-2</c:v>
                </c:pt>
                <c:pt idx="278">
                  <c:v>-1.8185411270720601E-2</c:v>
                </c:pt>
                <c:pt idx="279">
                  <c:v>-1.0135787001211E-2</c:v>
                </c:pt>
                <c:pt idx="280">
                  <c:v>-1.17117545093475E-2</c:v>
                </c:pt>
                <c:pt idx="281">
                  <c:v>-7.2404804415161497E-3</c:v>
                </c:pt>
                <c:pt idx="282">
                  <c:v>-2.7892164920270999E-2</c:v>
                </c:pt>
                <c:pt idx="283">
                  <c:v>-3.5206128201589901E-2</c:v>
                </c:pt>
                <c:pt idx="284">
                  <c:v>-6.5736281550844905E-2</c:v>
                </c:pt>
                <c:pt idx="285">
                  <c:v>-8.5389198846315295E-2</c:v>
                </c:pt>
                <c:pt idx="286">
                  <c:v>-6.9928938709482802E-2</c:v>
                </c:pt>
                <c:pt idx="287">
                  <c:v>-8.1438112701763696E-2</c:v>
                </c:pt>
                <c:pt idx="288">
                  <c:v>-0.10501180922694001</c:v>
                </c:pt>
                <c:pt idx="289">
                  <c:v>-0.12597694586755201</c:v>
                </c:pt>
                <c:pt idx="290">
                  <c:v>-0.115649755804747</c:v>
                </c:pt>
                <c:pt idx="291">
                  <c:v>-0.105358880551732</c:v>
                </c:pt>
                <c:pt idx="292">
                  <c:v>-5.75784044461113E-2</c:v>
                </c:pt>
                <c:pt idx="293">
                  <c:v>-5.53877904911372E-2</c:v>
                </c:pt>
                <c:pt idx="294">
                  <c:v>-6.1612158430542699E-2</c:v>
                </c:pt>
                <c:pt idx="295">
                  <c:v>-6.1892707372867499E-2</c:v>
                </c:pt>
                <c:pt idx="296">
                  <c:v>-6.7005262904375001E-2</c:v>
                </c:pt>
                <c:pt idx="297">
                  <c:v>-7.6569045235867994E-2</c:v>
                </c:pt>
                <c:pt idx="298">
                  <c:v>-9.7510783950821203E-2</c:v>
                </c:pt>
                <c:pt idx="299">
                  <c:v>-0.130307968388887</c:v>
                </c:pt>
                <c:pt idx="300">
                  <c:v>-0.162078397401931</c:v>
                </c:pt>
                <c:pt idx="301">
                  <c:v>-0.166226391666014</c:v>
                </c:pt>
                <c:pt idx="302">
                  <c:v>-0.202919752904797</c:v>
                </c:pt>
                <c:pt idx="303">
                  <c:v>-0.182633071178401</c:v>
                </c:pt>
                <c:pt idx="304">
                  <c:v>-0.16038951876481999</c:v>
                </c:pt>
                <c:pt idx="305">
                  <c:v>-0.117289108126529</c:v>
                </c:pt>
                <c:pt idx="306">
                  <c:v>-0.151914549827766</c:v>
                </c:pt>
                <c:pt idx="307">
                  <c:v>-0.127374860068483</c:v>
                </c:pt>
                <c:pt idx="308">
                  <c:v>-0.122718410860627</c:v>
                </c:pt>
                <c:pt idx="309">
                  <c:v>-8.5347011741864695E-2</c:v>
                </c:pt>
                <c:pt idx="310">
                  <c:v>-5.8749125055823997E-2</c:v>
                </c:pt>
                <c:pt idx="311">
                  <c:v>-1.71194712620121E-2</c:v>
                </c:pt>
                <c:pt idx="312">
                  <c:v>0</c:v>
                </c:pt>
                <c:pt idx="313">
                  <c:v>0</c:v>
                </c:pt>
                <c:pt idx="314">
                  <c:v>0</c:v>
                </c:pt>
                <c:pt idx="315">
                  <c:v>0</c:v>
                </c:pt>
                <c:pt idx="316">
                  <c:v>-3.1774597193712198E-3</c:v>
                </c:pt>
                <c:pt idx="317">
                  <c:v>0</c:v>
                </c:pt>
                <c:pt idx="318">
                  <c:v>0</c:v>
                </c:pt>
                <c:pt idx="319">
                  <c:v>0</c:v>
                </c:pt>
                <c:pt idx="320">
                  <c:v>0</c:v>
                </c:pt>
                <c:pt idx="321">
                  <c:v>-3.2382455243535099E-2</c:v>
                </c:pt>
                <c:pt idx="322">
                  <c:v>-3.1489914470536701E-2</c:v>
                </c:pt>
                <c:pt idx="323">
                  <c:v>-2.33648900484313E-2</c:v>
                </c:pt>
                <c:pt idx="324">
                  <c:v>-1.24185091856845E-2</c:v>
                </c:pt>
                <c:pt idx="325">
                  <c:v>-2.3197500754403798E-3</c:v>
                </c:pt>
                <c:pt idx="326">
                  <c:v>0</c:v>
                </c:pt>
                <c:pt idx="327">
                  <c:v>0</c:v>
                </c:pt>
                <c:pt idx="328">
                  <c:v>0</c:v>
                </c:pt>
                <c:pt idx="329">
                  <c:v>0</c:v>
                </c:pt>
                <c:pt idx="330">
                  <c:v>0</c:v>
                </c:pt>
                <c:pt idx="331">
                  <c:v>-1.3924645727462E-2</c:v>
                </c:pt>
                <c:pt idx="332">
                  <c:v>-6.8869595826174202E-3</c:v>
                </c:pt>
                <c:pt idx="333">
                  <c:v>-1.4817160700450501E-2</c:v>
                </c:pt>
                <c:pt idx="334">
                  <c:v>-3.0243446241228999E-2</c:v>
                </c:pt>
                <c:pt idx="335">
                  <c:v>-7.5438808529596502E-3</c:v>
                </c:pt>
                <c:pt idx="336">
                  <c:v>-7.2632821241882502E-3</c:v>
                </c:pt>
                <c:pt idx="337">
                  <c:v>0</c:v>
                </c:pt>
                <c:pt idx="338">
                  <c:v>-2.3603999024629499E-3</c:v>
                </c:pt>
                <c:pt idx="339">
                  <c:v>-1.42129071829759E-2</c:v>
                </c:pt>
                <c:pt idx="340">
                  <c:v>0</c:v>
                </c:pt>
                <c:pt idx="341">
                  <c:v>0</c:v>
                </c:pt>
                <c:pt idx="342">
                  <c:v>0</c:v>
                </c:pt>
                <c:pt idx="343">
                  <c:v>0</c:v>
                </c:pt>
                <c:pt idx="344">
                  <c:v>0</c:v>
                </c:pt>
                <c:pt idx="345">
                  <c:v>0</c:v>
                </c:pt>
                <c:pt idx="346">
                  <c:v>0</c:v>
                </c:pt>
                <c:pt idx="347">
                  <c:v>0</c:v>
                </c:pt>
                <c:pt idx="348">
                  <c:v>0</c:v>
                </c:pt>
                <c:pt idx="349">
                  <c:v>0</c:v>
                </c:pt>
                <c:pt idx="350">
                  <c:v>0</c:v>
                </c:pt>
                <c:pt idx="351">
                  <c:v>0</c:v>
                </c:pt>
                <c:pt idx="352">
                  <c:v>-7.0926177670074201E-3</c:v>
                </c:pt>
                <c:pt idx="353">
                  <c:v>-4.2544025335845498E-3</c:v>
                </c:pt>
                <c:pt idx="354">
                  <c:v>0</c:v>
                </c:pt>
                <c:pt idx="355">
                  <c:v>0</c:v>
                </c:pt>
                <c:pt idx="356">
                  <c:v>0</c:v>
                </c:pt>
                <c:pt idx="357">
                  <c:v>0</c:v>
                </c:pt>
                <c:pt idx="358">
                  <c:v>0</c:v>
                </c:pt>
                <c:pt idx="359">
                  <c:v>0</c:v>
                </c:pt>
                <c:pt idx="360">
                  <c:v>0</c:v>
                </c:pt>
                <c:pt idx="361">
                  <c:v>0</c:v>
                </c:pt>
                <c:pt idx="362">
                  <c:v>0</c:v>
                </c:pt>
                <c:pt idx="363">
                  <c:v>0</c:v>
                </c:pt>
                <c:pt idx="364">
                  <c:v>-9.2132142046509307E-3</c:v>
                </c:pt>
                <c:pt idx="365">
                  <c:v>-9.5378372996748305E-3</c:v>
                </c:pt>
                <c:pt idx="366">
                  <c:v>0</c:v>
                </c:pt>
                <c:pt idx="367">
                  <c:v>0</c:v>
                </c:pt>
                <c:pt idx="368">
                  <c:v>0</c:v>
                </c:pt>
                <c:pt idx="369">
                  <c:v>-6.8664943685214897E-4</c:v>
                </c:pt>
                <c:pt idx="370">
                  <c:v>0</c:v>
                </c:pt>
                <c:pt idx="371">
                  <c:v>0</c:v>
                </c:pt>
                <c:pt idx="372">
                  <c:v>0</c:v>
                </c:pt>
                <c:pt idx="373">
                  <c:v>0</c:v>
                </c:pt>
                <c:pt idx="374">
                  <c:v>0</c:v>
                </c:pt>
                <c:pt idx="375">
                  <c:v>0</c:v>
                </c:pt>
                <c:pt idx="376">
                  <c:v>0</c:v>
                </c:pt>
                <c:pt idx="377">
                  <c:v>0</c:v>
                </c:pt>
                <c:pt idx="378">
                  <c:v>-1.9386362287589999E-3</c:v>
                </c:pt>
                <c:pt idx="379">
                  <c:v>0</c:v>
                </c:pt>
                <c:pt idx="380">
                  <c:v>-1.54986389015832E-3</c:v>
                </c:pt>
                <c:pt idx="381">
                  <c:v>0</c:v>
                </c:pt>
                <c:pt idx="382">
                  <c:v>-8.35331577499154E-4</c:v>
                </c:pt>
                <c:pt idx="383">
                  <c:v>0</c:v>
                </c:pt>
                <c:pt idx="384">
                  <c:v>0</c:v>
                </c:pt>
                <c:pt idx="385">
                  <c:v>0</c:v>
                </c:pt>
                <c:pt idx="386">
                  <c:v>0</c:v>
                </c:pt>
                <c:pt idx="387">
                  <c:v>-6.78873267151214E-4</c:v>
                </c:pt>
                <c:pt idx="388">
                  <c:v>-4.5984280426537598E-3</c:v>
                </c:pt>
                <c:pt idx="389">
                  <c:v>-2.0000691418914402E-3</c:v>
                </c:pt>
                <c:pt idx="390">
                  <c:v>-4.7234171059070702E-3</c:v>
                </c:pt>
                <c:pt idx="391">
                  <c:v>-1.81066020886573E-2</c:v>
                </c:pt>
                <c:pt idx="392">
                  <c:v>-2.9499807885941701E-2</c:v>
                </c:pt>
                <c:pt idx="393">
                  <c:v>-4.4268881746152802E-2</c:v>
                </c:pt>
                <c:pt idx="394">
                  <c:v>-5.7254973496505802E-2</c:v>
                </c:pt>
                <c:pt idx="395">
                  <c:v>-8.0842307695695101E-2</c:v>
                </c:pt>
                <c:pt idx="396">
                  <c:v>-8.9407372656500006E-2</c:v>
                </c:pt>
                <c:pt idx="397">
                  <c:v>-6.8556737831763401E-2</c:v>
                </c:pt>
                <c:pt idx="398">
                  <c:v>-9.0182068856212896E-2</c:v>
                </c:pt>
                <c:pt idx="399">
                  <c:v>-9.8788281109020007E-2</c:v>
                </c:pt>
                <c:pt idx="400">
                  <c:v>-9.4267725857306195E-2</c:v>
                </c:pt>
                <c:pt idx="401">
                  <c:v>-0.112097241302532</c:v>
                </c:pt>
                <c:pt idx="402">
                  <c:v>-0.148828410179253</c:v>
                </c:pt>
                <c:pt idx="403">
                  <c:v>-0.12745209348855999</c:v>
                </c:pt>
                <c:pt idx="404">
                  <c:v>-0.123350275176414</c:v>
                </c:pt>
                <c:pt idx="405">
                  <c:v>-0.10583416601509001</c:v>
                </c:pt>
                <c:pt idx="406">
                  <c:v>-0.152167986778631</c:v>
                </c:pt>
                <c:pt idx="407">
                  <c:v>-0.17317537036973901</c:v>
                </c:pt>
                <c:pt idx="408">
                  <c:v>-0.16584329326459399</c:v>
                </c:pt>
                <c:pt idx="409">
                  <c:v>-0.20022545251104801</c:v>
                </c:pt>
                <c:pt idx="410">
                  <c:v>-0.22620776142613799</c:v>
                </c:pt>
                <c:pt idx="411">
                  <c:v>-0.20456569439823299</c:v>
                </c:pt>
                <c:pt idx="412">
                  <c:v>-0.14078907665544799</c:v>
                </c:pt>
                <c:pt idx="413">
                  <c:v>-0.12909146147602399</c:v>
                </c:pt>
                <c:pt idx="414">
                  <c:v>-0.137649161941479</c:v>
                </c:pt>
                <c:pt idx="415">
                  <c:v>-0.115959218088037</c:v>
                </c:pt>
                <c:pt idx="416">
                  <c:v>-9.2799937748742595E-2</c:v>
                </c:pt>
                <c:pt idx="417">
                  <c:v>-8.5211673944933897E-2</c:v>
                </c:pt>
                <c:pt idx="418">
                  <c:v>-0.104694995290934</c:v>
                </c:pt>
                <c:pt idx="419">
                  <c:v>-0.11355803547468001</c:v>
                </c:pt>
                <c:pt idx="420">
                  <c:v>-0.107299591049212</c:v>
                </c:pt>
                <c:pt idx="421">
                  <c:v>-9.8166988201343106E-2</c:v>
                </c:pt>
                <c:pt idx="422">
                  <c:v>-9.5384547905322303E-2</c:v>
                </c:pt>
                <c:pt idx="423">
                  <c:v>-8.2939250274705306E-2</c:v>
                </c:pt>
                <c:pt idx="424">
                  <c:v>-7.0670848120465701E-2</c:v>
                </c:pt>
                <c:pt idx="425">
                  <c:v>-7.7443231972747995E-2</c:v>
                </c:pt>
                <c:pt idx="426">
                  <c:v>-8.62857232796259E-2</c:v>
                </c:pt>
                <c:pt idx="427">
                  <c:v>-7.5305564927399704E-2</c:v>
                </c:pt>
                <c:pt idx="428">
                  <c:v>-8.8289497144318496E-2</c:v>
                </c:pt>
                <c:pt idx="429">
                  <c:v>-8.0319760803161805E-2</c:v>
                </c:pt>
                <c:pt idx="430">
                  <c:v>-8.1423113009178205E-2</c:v>
                </c:pt>
                <c:pt idx="431">
                  <c:v>-8.5870544559812495E-2</c:v>
                </c:pt>
                <c:pt idx="432">
                  <c:v>-6.9687938749327202E-2</c:v>
                </c:pt>
                <c:pt idx="433">
                  <c:v>-5.6536636928974503E-2</c:v>
                </c:pt>
                <c:pt idx="434">
                  <c:v>-5.1698410712766901E-2</c:v>
                </c:pt>
                <c:pt idx="435">
                  <c:v>-5.2586820266501001E-2</c:v>
                </c:pt>
                <c:pt idx="436">
                  <c:v>-6.0535473106326197E-2</c:v>
                </c:pt>
                <c:pt idx="437">
                  <c:v>-6.5108363978829895E-2</c:v>
                </c:pt>
                <c:pt idx="438">
                  <c:v>-6.9677445967830196E-2</c:v>
                </c:pt>
                <c:pt idx="439">
                  <c:v>-8.3932106992176306E-2</c:v>
                </c:pt>
                <c:pt idx="440">
                  <c:v>-0.10505196830257101</c:v>
                </c:pt>
                <c:pt idx="441">
                  <c:v>-0.11169543254645101</c:v>
                </c:pt>
                <c:pt idx="442">
                  <c:v>-0.10516280476569</c:v>
                </c:pt>
                <c:pt idx="443">
                  <c:v>-0.11522238437286</c:v>
                </c:pt>
                <c:pt idx="444">
                  <c:v>-0.11065688700991599</c:v>
                </c:pt>
                <c:pt idx="445">
                  <c:v>-9.6873950593404395E-2</c:v>
                </c:pt>
                <c:pt idx="446">
                  <c:v>-9.2031894480982798E-2</c:v>
                </c:pt>
                <c:pt idx="447">
                  <c:v>-9.3473957760908805E-2</c:v>
                </c:pt>
                <c:pt idx="448">
                  <c:v>-0.106806043995526</c:v>
                </c:pt>
                <c:pt idx="449">
                  <c:v>-0.12230037643401</c:v>
                </c:pt>
                <c:pt idx="450">
                  <c:v>-0.117225349361245</c:v>
                </c:pt>
                <c:pt idx="451">
                  <c:v>-0.12215505282462499</c:v>
                </c:pt>
                <c:pt idx="452">
                  <c:v>-0.115704072107948</c:v>
                </c:pt>
                <c:pt idx="453">
                  <c:v>-0.10519226498158001</c:v>
                </c:pt>
                <c:pt idx="454">
                  <c:v>-9.6279119957349404E-2</c:v>
                </c:pt>
                <c:pt idx="455">
                  <c:v>-9.6775212349397496E-2</c:v>
                </c:pt>
                <c:pt idx="456">
                  <c:v>-7.9138948805971998E-2</c:v>
                </c:pt>
                <c:pt idx="457">
                  <c:v>-6.3646261276709706E-2</c:v>
                </c:pt>
                <c:pt idx="458">
                  <c:v>-6.7240846711421803E-2</c:v>
                </c:pt>
                <c:pt idx="459">
                  <c:v>-7.3028315058619106E-2</c:v>
                </c:pt>
                <c:pt idx="460">
                  <c:v>-7.6455146497132601E-2</c:v>
                </c:pt>
                <c:pt idx="461">
                  <c:v>-5.7112474665826703E-2</c:v>
                </c:pt>
                <c:pt idx="462">
                  <c:v>-5.7489873533690297E-2</c:v>
                </c:pt>
                <c:pt idx="463">
                  <c:v>-5.0298626226932298E-2</c:v>
                </c:pt>
                <c:pt idx="464">
                  <c:v>-4.8183236229665097E-2</c:v>
                </c:pt>
                <c:pt idx="465">
                  <c:v>-4.7643469676732601E-2</c:v>
                </c:pt>
                <c:pt idx="466">
                  <c:v>-4.3558790651527901E-2</c:v>
                </c:pt>
                <c:pt idx="467">
                  <c:v>-4.2359641692966701E-2</c:v>
                </c:pt>
                <c:pt idx="468">
                  <c:v>-3.9902329038272802E-2</c:v>
                </c:pt>
                <c:pt idx="469">
                  <c:v>-4.3940594741581802E-2</c:v>
                </c:pt>
                <c:pt idx="470">
                  <c:v>-4.6852808598738499E-2</c:v>
                </c:pt>
                <c:pt idx="471">
                  <c:v>-3.2411902339649197E-2</c:v>
                </c:pt>
                <c:pt idx="472">
                  <c:v>-3.0724130252665301E-2</c:v>
                </c:pt>
                <c:pt idx="473">
                  <c:v>-3.53388308690262E-2</c:v>
                </c:pt>
                <c:pt idx="474">
                  <c:v>-3.2948828273355997E-2</c:v>
                </c:pt>
                <c:pt idx="475">
                  <c:v>-3.1543089727988999E-2</c:v>
                </c:pt>
                <c:pt idx="476">
                  <c:v>-3.4487492430067497E-2</c:v>
                </c:pt>
                <c:pt idx="477">
                  <c:v>-4.3742751546455801E-2</c:v>
                </c:pt>
                <c:pt idx="478">
                  <c:v>-5.6193334176620702E-2</c:v>
                </c:pt>
                <c:pt idx="479">
                  <c:v>-6.9889259607520002E-2</c:v>
                </c:pt>
                <c:pt idx="480">
                  <c:v>-6.3775068390087203E-2</c:v>
                </c:pt>
                <c:pt idx="481">
                  <c:v>-8.1190378030876198E-2</c:v>
                </c:pt>
                <c:pt idx="482">
                  <c:v>-6.9073268653938896E-2</c:v>
                </c:pt>
                <c:pt idx="483">
                  <c:v>-6.7383086782217494E-2</c:v>
                </c:pt>
                <c:pt idx="484">
                  <c:v>-5.3946161436326599E-2</c:v>
                </c:pt>
                <c:pt idx="485">
                  <c:v>-5.7288112720621502E-2</c:v>
                </c:pt>
                <c:pt idx="486">
                  <c:v>-5.4936566928184598E-2</c:v>
                </c:pt>
                <c:pt idx="487">
                  <c:v>-8.2932021531633995E-2</c:v>
                </c:pt>
                <c:pt idx="488">
                  <c:v>-7.8000977842494906E-2</c:v>
                </c:pt>
                <c:pt idx="489">
                  <c:v>-9.0052574134002694E-2</c:v>
                </c:pt>
                <c:pt idx="490">
                  <c:v>-8.8789533941355497E-2</c:v>
                </c:pt>
                <c:pt idx="491">
                  <c:v>-8.5192933052230801E-2</c:v>
                </c:pt>
                <c:pt idx="492">
                  <c:v>-9.9320453315352997E-2</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pt idx="4986">
                  <c:v>#N/A</c:v>
                </c:pt>
                <c:pt idx="4987">
                  <c:v>#N/A</c:v>
                </c:pt>
                <c:pt idx="4988">
                  <c:v>#N/A</c:v>
                </c:pt>
                <c:pt idx="4989">
                  <c:v>#N/A</c:v>
                </c:pt>
                <c:pt idx="4990">
                  <c:v>#N/A</c:v>
                </c:pt>
                <c:pt idx="4991">
                  <c:v>#N/A</c:v>
                </c:pt>
                <c:pt idx="4992">
                  <c:v>#N/A</c:v>
                </c:pt>
                <c:pt idx="4993">
                  <c:v>#N/A</c:v>
                </c:pt>
                <c:pt idx="4994">
                  <c:v>#N/A</c:v>
                </c:pt>
                <c:pt idx="4995">
                  <c:v>#N/A</c:v>
                </c:pt>
                <c:pt idx="4996">
                  <c:v>#N/A</c:v>
                </c:pt>
                <c:pt idx="4997">
                  <c:v>#N/A</c:v>
                </c:pt>
                <c:pt idx="4998">
                  <c:v>#N/A</c:v>
                </c:pt>
                <c:pt idx="4999">
                  <c:v>#N/A</c:v>
                </c:pt>
                <c:pt idx="5000">
                  <c:v>#N/A</c:v>
                </c:pt>
              </c:numCache>
            </c:numRef>
          </c:val>
          <c:extLst>
            <c:ext xmlns:c16="http://schemas.microsoft.com/office/drawing/2014/chart" uri="{C3380CC4-5D6E-409C-BE32-E72D297353CC}">
              <c16:uniqueId val="{00000000-2F0E-4D22-898A-A80FE66F9B55}"/>
            </c:ext>
          </c:extLst>
        </c:ser>
        <c:dLbls>
          <c:showLegendKey val="0"/>
          <c:showVal val="0"/>
          <c:showCatName val="0"/>
          <c:showSerName val="0"/>
          <c:showPercent val="0"/>
          <c:showBubbleSize val="0"/>
        </c:dLbls>
        <c:gapWidth val="0"/>
        <c:overlap val="100"/>
        <c:axId val="213265752"/>
        <c:axId val="213266144"/>
      </c:barChart>
      <c:lineChart>
        <c:grouping val="standard"/>
        <c:varyColors val="0"/>
        <c:ser>
          <c:idx val="0"/>
          <c:order val="0"/>
          <c:tx>
            <c:strRef>
              <c:f>'Value rel market'!$E$24</c:f>
              <c:strCache>
                <c:ptCount val="1"/>
                <c:pt idx="0">
                  <c:v>Indexed Returns - relative to broad market</c:v>
                </c:pt>
              </c:strCache>
            </c:strRef>
          </c:tx>
          <c:spPr>
            <a:ln w="25400">
              <a:solidFill>
                <a:srgbClr val="1F497D">
                  <a:lumMod val="75000"/>
                </a:srgbClr>
              </a:solidFill>
              <a:prstDash val="solid"/>
            </a:ln>
          </c:spPr>
          <c:marker>
            <c:symbol val="none"/>
          </c:marker>
          <c:cat>
            <c:numRef>
              <c:f>'Value rel market'!$C$25:$C$5025</c:f>
              <c:numCache>
                <c:formatCode>mmm\-yy</c:formatCode>
                <c:ptCount val="5001"/>
                <c:pt idx="0">
                  <c:v>27395</c:v>
                </c:pt>
                <c:pt idx="1">
                  <c:v>27426</c:v>
                </c:pt>
                <c:pt idx="2">
                  <c:v>27454</c:v>
                </c:pt>
                <c:pt idx="3">
                  <c:v>27485</c:v>
                </c:pt>
                <c:pt idx="4">
                  <c:v>27515</c:v>
                </c:pt>
                <c:pt idx="5">
                  <c:v>27546</c:v>
                </c:pt>
                <c:pt idx="6">
                  <c:v>27576</c:v>
                </c:pt>
                <c:pt idx="7">
                  <c:v>27607</c:v>
                </c:pt>
                <c:pt idx="8">
                  <c:v>27638</c:v>
                </c:pt>
                <c:pt idx="9">
                  <c:v>27668</c:v>
                </c:pt>
                <c:pt idx="10">
                  <c:v>27699</c:v>
                </c:pt>
                <c:pt idx="11">
                  <c:v>27729</c:v>
                </c:pt>
                <c:pt idx="12">
                  <c:v>27760</c:v>
                </c:pt>
                <c:pt idx="13">
                  <c:v>27791</c:v>
                </c:pt>
                <c:pt idx="14">
                  <c:v>27820</c:v>
                </c:pt>
                <c:pt idx="15">
                  <c:v>27851</c:v>
                </c:pt>
                <c:pt idx="16">
                  <c:v>27881</c:v>
                </c:pt>
                <c:pt idx="17">
                  <c:v>27912</c:v>
                </c:pt>
                <c:pt idx="18">
                  <c:v>27942</c:v>
                </c:pt>
                <c:pt idx="19">
                  <c:v>27973</c:v>
                </c:pt>
                <c:pt idx="20">
                  <c:v>28004</c:v>
                </c:pt>
                <c:pt idx="21">
                  <c:v>28034</c:v>
                </c:pt>
                <c:pt idx="22">
                  <c:v>28065</c:v>
                </c:pt>
                <c:pt idx="23">
                  <c:v>28095</c:v>
                </c:pt>
                <c:pt idx="24">
                  <c:v>28126</c:v>
                </c:pt>
                <c:pt idx="25">
                  <c:v>28157</c:v>
                </c:pt>
                <c:pt idx="26">
                  <c:v>28185</c:v>
                </c:pt>
                <c:pt idx="27">
                  <c:v>28216</c:v>
                </c:pt>
                <c:pt idx="28">
                  <c:v>28246</c:v>
                </c:pt>
                <c:pt idx="29">
                  <c:v>28277</c:v>
                </c:pt>
                <c:pt idx="30">
                  <c:v>28307</c:v>
                </c:pt>
                <c:pt idx="31">
                  <c:v>28338</c:v>
                </c:pt>
                <c:pt idx="32">
                  <c:v>28369</c:v>
                </c:pt>
                <c:pt idx="33">
                  <c:v>28399</c:v>
                </c:pt>
                <c:pt idx="34">
                  <c:v>28430</c:v>
                </c:pt>
                <c:pt idx="35">
                  <c:v>28460</c:v>
                </c:pt>
                <c:pt idx="36">
                  <c:v>28491</c:v>
                </c:pt>
                <c:pt idx="37">
                  <c:v>28522</c:v>
                </c:pt>
                <c:pt idx="38">
                  <c:v>28550</c:v>
                </c:pt>
                <c:pt idx="39">
                  <c:v>28581</c:v>
                </c:pt>
                <c:pt idx="40">
                  <c:v>28611</c:v>
                </c:pt>
                <c:pt idx="41">
                  <c:v>28642</c:v>
                </c:pt>
                <c:pt idx="42">
                  <c:v>28672</c:v>
                </c:pt>
                <c:pt idx="43">
                  <c:v>28703</c:v>
                </c:pt>
                <c:pt idx="44">
                  <c:v>28734</c:v>
                </c:pt>
                <c:pt idx="45">
                  <c:v>28764</c:v>
                </c:pt>
                <c:pt idx="46">
                  <c:v>28795</c:v>
                </c:pt>
                <c:pt idx="47">
                  <c:v>28825</c:v>
                </c:pt>
                <c:pt idx="48">
                  <c:v>28856</c:v>
                </c:pt>
                <c:pt idx="49">
                  <c:v>28887</c:v>
                </c:pt>
                <c:pt idx="50">
                  <c:v>28915</c:v>
                </c:pt>
                <c:pt idx="51">
                  <c:v>28946</c:v>
                </c:pt>
                <c:pt idx="52">
                  <c:v>28976</c:v>
                </c:pt>
                <c:pt idx="53">
                  <c:v>29007</c:v>
                </c:pt>
                <c:pt idx="54">
                  <c:v>29037</c:v>
                </c:pt>
                <c:pt idx="55">
                  <c:v>29068</c:v>
                </c:pt>
                <c:pt idx="56">
                  <c:v>29099</c:v>
                </c:pt>
                <c:pt idx="57">
                  <c:v>29129</c:v>
                </c:pt>
                <c:pt idx="58">
                  <c:v>29160</c:v>
                </c:pt>
                <c:pt idx="59">
                  <c:v>29190</c:v>
                </c:pt>
                <c:pt idx="60">
                  <c:v>29221</c:v>
                </c:pt>
                <c:pt idx="61">
                  <c:v>29252</c:v>
                </c:pt>
                <c:pt idx="62">
                  <c:v>29281</c:v>
                </c:pt>
                <c:pt idx="63">
                  <c:v>29312</c:v>
                </c:pt>
                <c:pt idx="64">
                  <c:v>29342</c:v>
                </c:pt>
                <c:pt idx="65">
                  <c:v>29373</c:v>
                </c:pt>
                <c:pt idx="66">
                  <c:v>29403</c:v>
                </c:pt>
                <c:pt idx="67">
                  <c:v>29434</c:v>
                </c:pt>
                <c:pt idx="68">
                  <c:v>29465</c:v>
                </c:pt>
                <c:pt idx="69">
                  <c:v>29495</c:v>
                </c:pt>
                <c:pt idx="70">
                  <c:v>29526</c:v>
                </c:pt>
                <c:pt idx="71">
                  <c:v>29556</c:v>
                </c:pt>
                <c:pt idx="72">
                  <c:v>29587</c:v>
                </c:pt>
                <c:pt idx="73">
                  <c:v>29618</c:v>
                </c:pt>
                <c:pt idx="74">
                  <c:v>29646</c:v>
                </c:pt>
                <c:pt idx="75">
                  <c:v>29677</c:v>
                </c:pt>
                <c:pt idx="76">
                  <c:v>29707</c:v>
                </c:pt>
                <c:pt idx="77">
                  <c:v>29738</c:v>
                </c:pt>
                <c:pt idx="78">
                  <c:v>29768</c:v>
                </c:pt>
                <c:pt idx="79">
                  <c:v>29799</c:v>
                </c:pt>
                <c:pt idx="80">
                  <c:v>29830</c:v>
                </c:pt>
                <c:pt idx="81">
                  <c:v>29860</c:v>
                </c:pt>
                <c:pt idx="82">
                  <c:v>29891</c:v>
                </c:pt>
                <c:pt idx="83">
                  <c:v>29921</c:v>
                </c:pt>
                <c:pt idx="84">
                  <c:v>29952</c:v>
                </c:pt>
                <c:pt idx="85">
                  <c:v>29983</c:v>
                </c:pt>
                <c:pt idx="86">
                  <c:v>30011</c:v>
                </c:pt>
                <c:pt idx="87">
                  <c:v>30042</c:v>
                </c:pt>
                <c:pt idx="88">
                  <c:v>30072</c:v>
                </c:pt>
                <c:pt idx="89">
                  <c:v>30103</c:v>
                </c:pt>
                <c:pt idx="90">
                  <c:v>30133</c:v>
                </c:pt>
                <c:pt idx="91">
                  <c:v>30164</c:v>
                </c:pt>
                <c:pt idx="92">
                  <c:v>30195</c:v>
                </c:pt>
                <c:pt idx="93">
                  <c:v>30225</c:v>
                </c:pt>
                <c:pt idx="94">
                  <c:v>30256</c:v>
                </c:pt>
                <c:pt idx="95">
                  <c:v>30286</c:v>
                </c:pt>
                <c:pt idx="96">
                  <c:v>30317</c:v>
                </c:pt>
                <c:pt idx="97">
                  <c:v>30348</c:v>
                </c:pt>
                <c:pt idx="98">
                  <c:v>30376</c:v>
                </c:pt>
                <c:pt idx="99">
                  <c:v>30407</c:v>
                </c:pt>
                <c:pt idx="100">
                  <c:v>30437</c:v>
                </c:pt>
                <c:pt idx="101">
                  <c:v>30468</c:v>
                </c:pt>
                <c:pt idx="102">
                  <c:v>30498</c:v>
                </c:pt>
                <c:pt idx="103">
                  <c:v>30529</c:v>
                </c:pt>
                <c:pt idx="104">
                  <c:v>30560</c:v>
                </c:pt>
                <c:pt idx="105">
                  <c:v>30590</c:v>
                </c:pt>
                <c:pt idx="106">
                  <c:v>30621</c:v>
                </c:pt>
                <c:pt idx="107">
                  <c:v>30651</c:v>
                </c:pt>
                <c:pt idx="108">
                  <c:v>30682</c:v>
                </c:pt>
                <c:pt idx="109">
                  <c:v>30713</c:v>
                </c:pt>
                <c:pt idx="110">
                  <c:v>30742</c:v>
                </c:pt>
                <c:pt idx="111">
                  <c:v>30773</c:v>
                </c:pt>
                <c:pt idx="112">
                  <c:v>30803</c:v>
                </c:pt>
                <c:pt idx="113">
                  <c:v>30834</c:v>
                </c:pt>
                <c:pt idx="114">
                  <c:v>30864</c:v>
                </c:pt>
                <c:pt idx="115">
                  <c:v>30895</c:v>
                </c:pt>
                <c:pt idx="116">
                  <c:v>30926</c:v>
                </c:pt>
                <c:pt idx="117">
                  <c:v>30956</c:v>
                </c:pt>
                <c:pt idx="118">
                  <c:v>30987</c:v>
                </c:pt>
                <c:pt idx="119">
                  <c:v>31017</c:v>
                </c:pt>
                <c:pt idx="120">
                  <c:v>31048</c:v>
                </c:pt>
                <c:pt idx="121">
                  <c:v>31079</c:v>
                </c:pt>
                <c:pt idx="122">
                  <c:v>31107</c:v>
                </c:pt>
                <c:pt idx="123">
                  <c:v>31138</c:v>
                </c:pt>
                <c:pt idx="124">
                  <c:v>31168</c:v>
                </c:pt>
                <c:pt idx="125">
                  <c:v>31199</c:v>
                </c:pt>
                <c:pt idx="126">
                  <c:v>31229</c:v>
                </c:pt>
                <c:pt idx="127">
                  <c:v>31260</c:v>
                </c:pt>
                <c:pt idx="128">
                  <c:v>31291</c:v>
                </c:pt>
                <c:pt idx="129">
                  <c:v>31321</c:v>
                </c:pt>
                <c:pt idx="130">
                  <c:v>31352</c:v>
                </c:pt>
                <c:pt idx="131">
                  <c:v>31382</c:v>
                </c:pt>
                <c:pt idx="132">
                  <c:v>31413</c:v>
                </c:pt>
                <c:pt idx="133">
                  <c:v>31444</c:v>
                </c:pt>
                <c:pt idx="134">
                  <c:v>31472</c:v>
                </c:pt>
                <c:pt idx="135">
                  <c:v>31503</c:v>
                </c:pt>
                <c:pt idx="136">
                  <c:v>31533</c:v>
                </c:pt>
                <c:pt idx="137">
                  <c:v>31564</c:v>
                </c:pt>
                <c:pt idx="138">
                  <c:v>31594</c:v>
                </c:pt>
                <c:pt idx="139">
                  <c:v>31625</c:v>
                </c:pt>
                <c:pt idx="140">
                  <c:v>31656</c:v>
                </c:pt>
                <c:pt idx="141">
                  <c:v>31686</c:v>
                </c:pt>
                <c:pt idx="142">
                  <c:v>31717</c:v>
                </c:pt>
                <c:pt idx="143">
                  <c:v>31747</c:v>
                </c:pt>
                <c:pt idx="144">
                  <c:v>31778</c:v>
                </c:pt>
                <c:pt idx="145">
                  <c:v>31809</c:v>
                </c:pt>
                <c:pt idx="146">
                  <c:v>31837</c:v>
                </c:pt>
                <c:pt idx="147">
                  <c:v>31868</c:v>
                </c:pt>
                <c:pt idx="148">
                  <c:v>31898</c:v>
                </c:pt>
                <c:pt idx="149">
                  <c:v>31929</c:v>
                </c:pt>
                <c:pt idx="150">
                  <c:v>31959</c:v>
                </c:pt>
                <c:pt idx="151">
                  <c:v>31990</c:v>
                </c:pt>
                <c:pt idx="152">
                  <c:v>32021</c:v>
                </c:pt>
                <c:pt idx="153">
                  <c:v>32051</c:v>
                </c:pt>
                <c:pt idx="154">
                  <c:v>32082</c:v>
                </c:pt>
                <c:pt idx="155">
                  <c:v>32112</c:v>
                </c:pt>
                <c:pt idx="156">
                  <c:v>32143</c:v>
                </c:pt>
                <c:pt idx="157">
                  <c:v>32174</c:v>
                </c:pt>
                <c:pt idx="158">
                  <c:v>32203</c:v>
                </c:pt>
                <c:pt idx="159">
                  <c:v>32234</c:v>
                </c:pt>
                <c:pt idx="160">
                  <c:v>32264</c:v>
                </c:pt>
                <c:pt idx="161">
                  <c:v>32295</c:v>
                </c:pt>
                <c:pt idx="162">
                  <c:v>32325</c:v>
                </c:pt>
                <c:pt idx="163">
                  <c:v>32356</c:v>
                </c:pt>
                <c:pt idx="164">
                  <c:v>32387</c:v>
                </c:pt>
                <c:pt idx="165">
                  <c:v>32417</c:v>
                </c:pt>
                <c:pt idx="166">
                  <c:v>32448</c:v>
                </c:pt>
                <c:pt idx="167">
                  <c:v>32478</c:v>
                </c:pt>
                <c:pt idx="168">
                  <c:v>32509</c:v>
                </c:pt>
                <c:pt idx="169">
                  <c:v>32540</c:v>
                </c:pt>
                <c:pt idx="170">
                  <c:v>32568</c:v>
                </c:pt>
                <c:pt idx="171">
                  <c:v>32599</c:v>
                </c:pt>
                <c:pt idx="172">
                  <c:v>32629</c:v>
                </c:pt>
                <c:pt idx="173">
                  <c:v>32660</c:v>
                </c:pt>
                <c:pt idx="174">
                  <c:v>32690</c:v>
                </c:pt>
                <c:pt idx="175">
                  <c:v>32721</c:v>
                </c:pt>
                <c:pt idx="176">
                  <c:v>32752</c:v>
                </c:pt>
                <c:pt idx="177">
                  <c:v>32782</c:v>
                </c:pt>
                <c:pt idx="178">
                  <c:v>32813</c:v>
                </c:pt>
                <c:pt idx="179">
                  <c:v>32843</c:v>
                </c:pt>
                <c:pt idx="180">
                  <c:v>32874</c:v>
                </c:pt>
                <c:pt idx="181">
                  <c:v>32905</c:v>
                </c:pt>
                <c:pt idx="182">
                  <c:v>32933</c:v>
                </c:pt>
                <c:pt idx="183">
                  <c:v>32964</c:v>
                </c:pt>
                <c:pt idx="184">
                  <c:v>32994</c:v>
                </c:pt>
                <c:pt idx="185">
                  <c:v>33025</c:v>
                </c:pt>
                <c:pt idx="186">
                  <c:v>33055</c:v>
                </c:pt>
                <c:pt idx="187">
                  <c:v>33086</c:v>
                </c:pt>
                <c:pt idx="188">
                  <c:v>33117</c:v>
                </c:pt>
                <c:pt idx="189">
                  <c:v>33147</c:v>
                </c:pt>
                <c:pt idx="190">
                  <c:v>33178</c:v>
                </c:pt>
                <c:pt idx="191">
                  <c:v>33208</c:v>
                </c:pt>
                <c:pt idx="192">
                  <c:v>33239</c:v>
                </c:pt>
                <c:pt idx="193">
                  <c:v>33270</c:v>
                </c:pt>
                <c:pt idx="194">
                  <c:v>33298</c:v>
                </c:pt>
                <c:pt idx="195">
                  <c:v>33329</c:v>
                </c:pt>
                <c:pt idx="196">
                  <c:v>33359</c:v>
                </c:pt>
                <c:pt idx="197">
                  <c:v>33390</c:v>
                </c:pt>
                <c:pt idx="198">
                  <c:v>33420</c:v>
                </c:pt>
                <c:pt idx="199">
                  <c:v>33451</c:v>
                </c:pt>
                <c:pt idx="200">
                  <c:v>33482</c:v>
                </c:pt>
                <c:pt idx="201">
                  <c:v>33512</c:v>
                </c:pt>
                <c:pt idx="202">
                  <c:v>33543</c:v>
                </c:pt>
                <c:pt idx="203">
                  <c:v>33573</c:v>
                </c:pt>
                <c:pt idx="204">
                  <c:v>33604</c:v>
                </c:pt>
                <c:pt idx="205">
                  <c:v>33635</c:v>
                </c:pt>
                <c:pt idx="206">
                  <c:v>33664</c:v>
                </c:pt>
                <c:pt idx="207">
                  <c:v>33695</c:v>
                </c:pt>
                <c:pt idx="208">
                  <c:v>33725</c:v>
                </c:pt>
                <c:pt idx="209">
                  <c:v>33756</c:v>
                </c:pt>
                <c:pt idx="210">
                  <c:v>33786</c:v>
                </c:pt>
                <c:pt idx="211">
                  <c:v>33817</c:v>
                </c:pt>
                <c:pt idx="212">
                  <c:v>33848</c:v>
                </c:pt>
                <c:pt idx="213">
                  <c:v>33878</c:v>
                </c:pt>
                <c:pt idx="214">
                  <c:v>33909</c:v>
                </c:pt>
                <c:pt idx="215">
                  <c:v>33939</c:v>
                </c:pt>
                <c:pt idx="216">
                  <c:v>33970</c:v>
                </c:pt>
                <c:pt idx="217">
                  <c:v>34001</c:v>
                </c:pt>
                <c:pt idx="218">
                  <c:v>34029</c:v>
                </c:pt>
                <c:pt idx="219">
                  <c:v>34060</c:v>
                </c:pt>
                <c:pt idx="220">
                  <c:v>34090</c:v>
                </c:pt>
                <c:pt idx="221">
                  <c:v>34121</c:v>
                </c:pt>
                <c:pt idx="222">
                  <c:v>34151</c:v>
                </c:pt>
                <c:pt idx="223">
                  <c:v>34182</c:v>
                </c:pt>
                <c:pt idx="224">
                  <c:v>34213</c:v>
                </c:pt>
                <c:pt idx="225">
                  <c:v>34243</c:v>
                </c:pt>
                <c:pt idx="226">
                  <c:v>34274</c:v>
                </c:pt>
                <c:pt idx="227">
                  <c:v>34304</c:v>
                </c:pt>
                <c:pt idx="228">
                  <c:v>34335</c:v>
                </c:pt>
                <c:pt idx="229">
                  <c:v>34366</c:v>
                </c:pt>
                <c:pt idx="230">
                  <c:v>34394</c:v>
                </c:pt>
                <c:pt idx="231">
                  <c:v>34425</c:v>
                </c:pt>
                <c:pt idx="232">
                  <c:v>34455</c:v>
                </c:pt>
                <c:pt idx="233">
                  <c:v>34486</c:v>
                </c:pt>
                <c:pt idx="234">
                  <c:v>34516</c:v>
                </c:pt>
                <c:pt idx="235">
                  <c:v>34547</c:v>
                </c:pt>
                <c:pt idx="236">
                  <c:v>34578</c:v>
                </c:pt>
                <c:pt idx="237">
                  <c:v>34608</c:v>
                </c:pt>
                <c:pt idx="238">
                  <c:v>34639</c:v>
                </c:pt>
                <c:pt idx="239">
                  <c:v>34669</c:v>
                </c:pt>
                <c:pt idx="240">
                  <c:v>34700</c:v>
                </c:pt>
                <c:pt idx="241">
                  <c:v>34731</c:v>
                </c:pt>
                <c:pt idx="242">
                  <c:v>34759</c:v>
                </c:pt>
                <c:pt idx="243">
                  <c:v>34790</c:v>
                </c:pt>
                <c:pt idx="244">
                  <c:v>34820</c:v>
                </c:pt>
                <c:pt idx="245">
                  <c:v>34851</c:v>
                </c:pt>
                <c:pt idx="246">
                  <c:v>34881</c:v>
                </c:pt>
                <c:pt idx="247">
                  <c:v>34912</c:v>
                </c:pt>
                <c:pt idx="248">
                  <c:v>34943</c:v>
                </c:pt>
                <c:pt idx="249">
                  <c:v>34973</c:v>
                </c:pt>
                <c:pt idx="250">
                  <c:v>35004</c:v>
                </c:pt>
                <c:pt idx="251">
                  <c:v>35034</c:v>
                </c:pt>
                <c:pt idx="252">
                  <c:v>35065</c:v>
                </c:pt>
                <c:pt idx="253">
                  <c:v>35096</c:v>
                </c:pt>
                <c:pt idx="254">
                  <c:v>35125</c:v>
                </c:pt>
                <c:pt idx="255">
                  <c:v>35156</c:v>
                </c:pt>
                <c:pt idx="256">
                  <c:v>35186</c:v>
                </c:pt>
                <c:pt idx="257">
                  <c:v>35217</c:v>
                </c:pt>
                <c:pt idx="258">
                  <c:v>35247</c:v>
                </c:pt>
                <c:pt idx="259">
                  <c:v>35278</c:v>
                </c:pt>
                <c:pt idx="260">
                  <c:v>35309</c:v>
                </c:pt>
                <c:pt idx="261">
                  <c:v>35339</c:v>
                </c:pt>
                <c:pt idx="262">
                  <c:v>35370</c:v>
                </c:pt>
                <c:pt idx="263">
                  <c:v>35400</c:v>
                </c:pt>
                <c:pt idx="264">
                  <c:v>35431</c:v>
                </c:pt>
                <c:pt idx="265">
                  <c:v>35462</c:v>
                </c:pt>
                <c:pt idx="266">
                  <c:v>35490</c:v>
                </c:pt>
                <c:pt idx="267">
                  <c:v>35521</c:v>
                </c:pt>
                <c:pt idx="268">
                  <c:v>35551</c:v>
                </c:pt>
                <c:pt idx="269">
                  <c:v>35582</c:v>
                </c:pt>
                <c:pt idx="270">
                  <c:v>35612</c:v>
                </c:pt>
                <c:pt idx="271">
                  <c:v>35643</c:v>
                </c:pt>
                <c:pt idx="272">
                  <c:v>35674</c:v>
                </c:pt>
                <c:pt idx="273">
                  <c:v>35704</c:v>
                </c:pt>
                <c:pt idx="274">
                  <c:v>35735</c:v>
                </c:pt>
                <c:pt idx="275">
                  <c:v>35765</c:v>
                </c:pt>
                <c:pt idx="276">
                  <c:v>35796</c:v>
                </c:pt>
                <c:pt idx="277">
                  <c:v>35827</c:v>
                </c:pt>
                <c:pt idx="278">
                  <c:v>35855</c:v>
                </c:pt>
                <c:pt idx="279">
                  <c:v>35886</c:v>
                </c:pt>
                <c:pt idx="280">
                  <c:v>35916</c:v>
                </c:pt>
                <c:pt idx="281">
                  <c:v>35947</c:v>
                </c:pt>
                <c:pt idx="282">
                  <c:v>35977</c:v>
                </c:pt>
                <c:pt idx="283">
                  <c:v>36008</c:v>
                </c:pt>
                <c:pt idx="284">
                  <c:v>36039</c:v>
                </c:pt>
                <c:pt idx="285">
                  <c:v>36069</c:v>
                </c:pt>
                <c:pt idx="286">
                  <c:v>36100</c:v>
                </c:pt>
                <c:pt idx="287">
                  <c:v>36130</c:v>
                </c:pt>
                <c:pt idx="288">
                  <c:v>36161</c:v>
                </c:pt>
                <c:pt idx="289">
                  <c:v>36192</c:v>
                </c:pt>
                <c:pt idx="290">
                  <c:v>36220</c:v>
                </c:pt>
                <c:pt idx="291">
                  <c:v>36251</c:v>
                </c:pt>
                <c:pt idx="292">
                  <c:v>36281</c:v>
                </c:pt>
                <c:pt idx="293">
                  <c:v>36312</c:v>
                </c:pt>
                <c:pt idx="294">
                  <c:v>36342</c:v>
                </c:pt>
                <c:pt idx="295">
                  <c:v>36373</c:v>
                </c:pt>
                <c:pt idx="296">
                  <c:v>36404</c:v>
                </c:pt>
                <c:pt idx="297">
                  <c:v>36434</c:v>
                </c:pt>
                <c:pt idx="298">
                  <c:v>36465</c:v>
                </c:pt>
                <c:pt idx="299">
                  <c:v>36495</c:v>
                </c:pt>
                <c:pt idx="300">
                  <c:v>36526</c:v>
                </c:pt>
                <c:pt idx="301">
                  <c:v>36557</c:v>
                </c:pt>
                <c:pt idx="302">
                  <c:v>36586</c:v>
                </c:pt>
                <c:pt idx="303">
                  <c:v>36617</c:v>
                </c:pt>
                <c:pt idx="304">
                  <c:v>36647</c:v>
                </c:pt>
                <c:pt idx="305">
                  <c:v>36678</c:v>
                </c:pt>
                <c:pt idx="306">
                  <c:v>36708</c:v>
                </c:pt>
                <c:pt idx="307">
                  <c:v>36739</c:v>
                </c:pt>
                <c:pt idx="308">
                  <c:v>36770</c:v>
                </c:pt>
                <c:pt idx="309">
                  <c:v>36800</c:v>
                </c:pt>
                <c:pt idx="310">
                  <c:v>36831</c:v>
                </c:pt>
                <c:pt idx="311">
                  <c:v>36861</c:v>
                </c:pt>
                <c:pt idx="312">
                  <c:v>36892</c:v>
                </c:pt>
                <c:pt idx="313">
                  <c:v>36923</c:v>
                </c:pt>
                <c:pt idx="314">
                  <c:v>36951</c:v>
                </c:pt>
                <c:pt idx="315">
                  <c:v>36982</c:v>
                </c:pt>
                <c:pt idx="316">
                  <c:v>37012</c:v>
                </c:pt>
                <c:pt idx="317">
                  <c:v>37043</c:v>
                </c:pt>
                <c:pt idx="318">
                  <c:v>37073</c:v>
                </c:pt>
                <c:pt idx="319">
                  <c:v>37104</c:v>
                </c:pt>
                <c:pt idx="320">
                  <c:v>37135</c:v>
                </c:pt>
                <c:pt idx="321">
                  <c:v>37165</c:v>
                </c:pt>
                <c:pt idx="322">
                  <c:v>37196</c:v>
                </c:pt>
                <c:pt idx="323">
                  <c:v>37226</c:v>
                </c:pt>
                <c:pt idx="324">
                  <c:v>37257</c:v>
                </c:pt>
                <c:pt idx="325">
                  <c:v>37288</c:v>
                </c:pt>
                <c:pt idx="326">
                  <c:v>37316</c:v>
                </c:pt>
                <c:pt idx="327">
                  <c:v>37347</c:v>
                </c:pt>
                <c:pt idx="328">
                  <c:v>37377</c:v>
                </c:pt>
                <c:pt idx="329">
                  <c:v>37408</c:v>
                </c:pt>
                <c:pt idx="330">
                  <c:v>37438</c:v>
                </c:pt>
                <c:pt idx="331">
                  <c:v>37469</c:v>
                </c:pt>
                <c:pt idx="332">
                  <c:v>37500</c:v>
                </c:pt>
                <c:pt idx="333">
                  <c:v>37530</c:v>
                </c:pt>
                <c:pt idx="334">
                  <c:v>37561</c:v>
                </c:pt>
                <c:pt idx="335">
                  <c:v>37591</c:v>
                </c:pt>
                <c:pt idx="336">
                  <c:v>37622</c:v>
                </c:pt>
                <c:pt idx="337">
                  <c:v>37653</c:v>
                </c:pt>
                <c:pt idx="338">
                  <c:v>37681</c:v>
                </c:pt>
                <c:pt idx="339">
                  <c:v>37712</c:v>
                </c:pt>
                <c:pt idx="340">
                  <c:v>37742</c:v>
                </c:pt>
                <c:pt idx="341">
                  <c:v>37773</c:v>
                </c:pt>
                <c:pt idx="342">
                  <c:v>37803</c:v>
                </c:pt>
                <c:pt idx="343">
                  <c:v>37834</c:v>
                </c:pt>
                <c:pt idx="344">
                  <c:v>37865</c:v>
                </c:pt>
                <c:pt idx="345">
                  <c:v>37895</c:v>
                </c:pt>
                <c:pt idx="346">
                  <c:v>37926</c:v>
                </c:pt>
                <c:pt idx="347">
                  <c:v>37956</c:v>
                </c:pt>
                <c:pt idx="348">
                  <c:v>37987</c:v>
                </c:pt>
                <c:pt idx="349">
                  <c:v>38018</c:v>
                </c:pt>
                <c:pt idx="350">
                  <c:v>38047</c:v>
                </c:pt>
                <c:pt idx="351">
                  <c:v>38078</c:v>
                </c:pt>
                <c:pt idx="352">
                  <c:v>38108</c:v>
                </c:pt>
                <c:pt idx="353">
                  <c:v>38139</c:v>
                </c:pt>
                <c:pt idx="354">
                  <c:v>38169</c:v>
                </c:pt>
                <c:pt idx="355">
                  <c:v>38200</c:v>
                </c:pt>
                <c:pt idx="356">
                  <c:v>38231</c:v>
                </c:pt>
                <c:pt idx="357">
                  <c:v>38261</c:v>
                </c:pt>
                <c:pt idx="358">
                  <c:v>38292</c:v>
                </c:pt>
                <c:pt idx="359">
                  <c:v>38322</c:v>
                </c:pt>
                <c:pt idx="360">
                  <c:v>38353</c:v>
                </c:pt>
                <c:pt idx="361">
                  <c:v>38384</c:v>
                </c:pt>
                <c:pt idx="362">
                  <c:v>38412</c:v>
                </c:pt>
                <c:pt idx="363">
                  <c:v>38443</c:v>
                </c:pt>
                <c:pt idx="364">
                  <c:v>38473</c:v>
                </c:pt>
                <c:pt idx="365">
                  <c:v>38504</c:v>
                </c:pt>
                <c:pt idx="366">
                  <c:v>38534</c:v>
                </c:pt>
                <c:pt idx="367">
                  <c:v>38565</c:v>
                </c:pt>
                <c:pt idx="368">
                  <c:v>38596</c:v>
                </c:pt>
                <c:pt idx="369">
                  <c:v>38626</c:v>
                </c:pt>
                <c:pt idx="370">
                  <c:v>38657</c:v>
                </c:pt>
                <c:pt idx="371">
                  <c:v>38687</c:v>
                </c:pt>
                <c:pt idx="372">
                  <c:v>38718</c:v>
                </c:pt>
                <c:pt idx="373">
                  <c:v>38749</c:v>
                </c:pt>
                <c:pt idx="374">
                  <c:v>38777</c:v>
                </c:pt>
                <c:pt idx="375">
                  <c:v>38808</c:v>
                </c:pt>
                <c:pt idx="376">
                  <c:v>38838</c:v>
                </c:pt>
                <c:pt idx="377">
                  <c:v>38869</c:v>
                </c:pt>
                <c:pt idx="378">
                  <c:v>38899</c:v>
                </c:pt>
                <c:pt idx="379">
                  <c:v>38930</c:v>
                </c:pt>
                <c:pt idx="380">
                  <c:v>38961</c:v>
                </c:pt>
                <c:pt idx="381">
                  <c:v>38991</c:v>
                </c:pt>
                <c:pt idx="382">
                  <c:v>39022</c:v>
                </c:pt>
                <c:pt idx="383">
                  <c:v>39052</c:v>
                </c:pt>
                <c:pt idx="384">
                  <c:v>39083</c:v>
                </c:pt>
                <c:pt idx="385">
                  <c:v>39114</c:v>
                </c:pt>
                <c:pt idx="386">
                  <c:v>39142</c:v>
                </c:pt>
                <c:pt idx="387">
                  <c:v>39173</c:v>
                </c:pt>
                <c:pt idx="388">
                  <c:v>39203</c:v>
                </c:pt>
                <c:pt idx="389">
                  <c:v>39234</c:v>
                </c:pt>
                <c:pt idx="390">
                  <c:v>39264</c:v>
                </c:pt>
                <c:pt idx="391">
                  <c:v>39295</c:v>
                </c:pt>
                <c:pt idx="392">
                  <c:v>39326</c:v>
                </c:pt>
                <c:pt idx="393">
                  <c:v>39356</c:v>
                </c:pt>
                <c:pt idx="394">
                  <c:v>39387</c:v>
                </c:pt>
                <c:pt idx="395">
                  <c:v>39417</c:v>
                </c:pt>
                <c:pt idx="396">
                  <c:v>39448</c:v>
                </c:pt>
                <c:pt idx="397">
                  <c:v>39479</c:v>
                </c:pt>
                <c:pt idx="398">
                  <c:v>39508</c:v>
                </c:pt>
                <c:pt idx="399">
                  <c:v>39539</c:v>
                </c:pt>
                <c:pt idx="400">
                  <c:v>39569</c:v>
                </c:pt>
                <c:pt idx="401">
                  <c:v>39600</c:v>
                </c:pt>
                <c:pt idx="402">
                  <c:v>39630</c:v>
                </c:pt>
                <c:pt idx="403">
                  <c:v>39661</c:v>
                </c:pt>
                <c:pt idx="404">
                  <c:v>39692</c:v>
                </c:pt>
                <c:pt idx="405">
                  <c:v>39722</c:v>
                </c:pt>
                <c:pt idx="406">
                  <c:v>39753</c:v>
                </c:pt>
                <c:pt idx="407">
                  <c:v>39783</c:v>
                </c:pt>
                <c:pt idx="408">
                  <c:v>39814</c:v>
                </c:pt>
                <c:pt idx="409">
                  <c:v>39845</c:v>
                </c:pt>
                <c:pt idx="410">
                  <c:v>39873</c:v>
                </c:pt>
                <c:pt idx="411">
                  <c:v>39904</c:v>
                </c:pt>
                <c:pt idx="412">
                  <c:v>39934</c:v>
                </c:pt>
                <c:pt idx="413">
                  <c:v>39965</c:v>
                </c:pt>
                <c:pt idx="414">
                  <c:v>39995</c:v>
                </c:pt>
                <c:pt idx="415">
                  <c:v>40026</c:v>
                </c:pt>
                <c:pt idx="416">
                  <c:v>40057</c:v>
                </c:pt>
                <c:pt idx="417">
                  <c:v>40087</c:v>
                </c:pt>
                <c:pt idx="418">
                  <c:v>40118</c:v>
                </c:pt>
                <c:pt idx="419">
                  <c:v>40148</c:v>
                </c:pt>
                <c:pt idx="420">
                  <c:v>40179</c:v>
                </c:pt>
                <c:pt idx="421">
                  <c:v>40210</c:v>
                </c:pt>
                <c:pt idx="422">
                  <c:v>40238</c:v>
                </c:pt>
                <c:pt idx="423">
                  <c:v>40269</c:v>
                </c:pt>
                <c:pt idx="424">
                  <c:v>40299</c:v>
                </c:pt>
                <c:pt idx="425">
                  <c:v>40330</c:v>
                </c:pt>
                <c:pt idx="426">
                  <c:v>40360</c:v>
                </c:pt>
                <c:pt idx="427">
                  <c:v>40391</c:v>
                </c:pt>
                <c:pt idx="428">
                  <c:v>40422</c:v>
                </c:pt>
                <c:pt idx="429">
                  <c:v>40452</c:v>
                </c:pt>
                <c:pt idx="430">
                  <c:v>40483</c:v>
                </c:pt>
                <c:pt idx="431">
                  <c:v>40513</c:v>
                </c:pt>
                <c:pt idx="432">
                  <c:v>40544</c:v>
                </c:pt>
                <c:pt idx="433">
                  <c:v>40575</c:v>
                </c:pt>
                <c:pt idx="434">
                  <c:v>40603</c:v>
                </c:pt>
                <c:pt idx="435">
                  <c:v>40634</c:v>
                </c:pt>
                <c:pt idx="436">
                  <c:v>40664</c:v>
                </c:pt>
                <c:pt idx="437">
                  <c:v>40695</c:v>
                </c:pt>
                <c:pt idx="438">
                  <c:v>40725</c:v>
                </c:pt>
                <c:pt idx="439">
                  <c:v>40756</c:v>
                </c:pt>
                <c:pt idx="440">
                  <c:v>40787</c:v>
                </c:pt>
                <c:pt idx="441">
                  <c:v>40817</c:v>
                </c:pt>
                <c:pt idx="442">
                  <c:v>40848</c:v>
                </c:pt>
                <c:pt idx="443">
                  <c:v>40878</c:v>
                </c:pt>
                <c:pt idx="444">
                  <c:v>40909</c:v>
                </c:pt>
                <c:pt idx="445">
                  <c:v>40940</c:v>
                </c:pt>
                <c:pt idx="446">
                  <c:v>40969</c:v>
                </c:pt>
                <c:pt idx="447">
                  <c:v>41000</c:v>
                </c:pt>
                <c:pt idx="448">
                  <c:v>41030</c:v>
                </c:pt>
                <c:pt idx="449">
                  <c:v>41061</c:v>
                </c:pt>
                <c:pt idx="450">
                  <c:v>41091</c:v>
                </c:pt>
                <c:pt idx="451">
                  <c:v>41122</c:v>
                </c:pt>
                <c:pt idx="452">
                  <c:v>41153</c:v>
                </c:pt>
                <c:pt idx="453">
                  <c:v>41183</c:v>
                </c:pt>
                <c:pt idx="454">
                  <c:v>41214</c:v>
                </c:pt>
                <c:pt idx="455">
                  <c:v>41244</c:v>
                </c:pt>
                <c:pt idx="456">
                  <c:v>41275</c:v>
                </c:pt>
                <c:pt idx="457">
                  <c:v>41306</c:v>
                </c:pt>
                <c:pt idx="458">
                  <c:v>41334</c:v>
                </c:pt>
                <c:pt idx="459">
                  <c:v>41365</c:v>
                </c:pt>
                <c:pt idx="460">
                  <c:v>41395</c:v>
                </c:pt>
                <c:pt idx="461">
                  <c:v>41426</c:v>
                </c:pt>
                <c:pt idx="462">
                  <c:v>41456</c:v>
                </c:pt>
                <c:pt idx="463">
                  <c:v>41487</c:v>
                </c:pt>
                <c:pt idx="464">
                  <c:v>41518</c:v>
                </c:pt>
                <c:pt idx="465">
                  <c:v>41548</c:v>
                </c:pt>
                <c:pt idx="466">
                  <c:v>41579</c:v>
                </c:pt>
                <c:pt idx="467">
                  <c:v>41609</c:v>
                </c:pt>
                <c:pt idx="468">
                  <c:v>41640</c:v>
                </c:pt>
                <c:pt idx="469">
                  <c:v>41671</c:v>
                </c:pt>
                <c:pt idx="470">
                  <c:v>41699</c:v>
                </c:pt>
                <c:pt idx="471">
                  <c:v>41730</c:v>
                </c:pt>
                <c:pt idx="472">
                  <c:v>41760</c:v>
                </c:pt>
                <c:pt idx="473">
                  <c:v>41791</c:v>
                </c:pt>
                <c:pt idx="474">
                  <c:v>41821</c:v>
                </c:pt>
                <c:pt idx="475">
                  <c:v>41852</c:v>
                </c:pt>
                <c:pt idx="476">
                  <c:v>41883</c:v>
                </c:pt>
                <c:pt idx="477">
                  <c:v>41913</c:v>
                </c:pt>
                <c:pt idx="478">
                  <c:v>41944</c:v>
                </c:pt>
                <c:pt idx="479">
                  <c:v>41974</c:v>
                </c:pt>
                <c:pt idx="480">
                  <c:v>42005</c:v>
                </c:pt>
                <c:pt idx="481">
                  <c:v>42036</c:v>
                </c:pt>
                <c:pt idx="482">
                  <c:v>42064</c:v>
                </c:pt>
                <c:pt idx="483">
                  <c:v>42095</c:v>
                </c:pt>
                <c:pt idx="484">
                  <c:v>42125</c:v>
                </c:pt>
                <c:pt idx="485">
                  <c:v>42156</c:v>
                </c:pt>
                <c:pt idx="486">
                  <c:v>42186</c:v>
                </c:pt>
                <c:pt idx="487">
                  <c:v>42217</c:v>
                </c:pt>
                <c:pt idx="488">
                  <c:v>42248</c:v>
                </c:pt>
                <c:pt idx="489">
                  <c:v>42278</c:v>
                </c:pt>
                <c:pt idx="490">
                  <c:v>42309</c:v>
                </c:pt>
                <c:pt idx="491">
                  <c:v>42339</c:v>
                </c:pt>
              </c:numCache>
            </c:numRef>
          </c:cat>
          <c:val>
            <c:numRef>
              <c:f>'Value rel market'!$E$25:$E$5025</c:f>
              <c:numCache>
                <c:formatCode>General</c:formatCode>
                <c:ptCount val="5001"/>
                <c:pt idx="0">
                  <c:v>100</c:v>
                </c:pt>
                <c:pt idx="1">
                  <c:v>101.3712872678225</c:v>
                </c:pt>
                <c:pt idx="2">
                  <c:v>102.5878781130355</c:v>
                </c:pt>
                <c:pt idx="3">
                  <c:v>102.82121207141221</c:v>
                </c:pt>
                <c:pt idx="4">
                  <c:v>99.175413526895539</c:v>
                </c:pt>
                <c:pt idx="5">
                  <c:v>98.766773276446017</c:v>
                </c:pt>
                <c:pt idx="6">
                  <c:v>99.679054524958417</c:v>
                </c:pt>
                <c:pt idx="7">
                  <c:v>100.0561380562624</c:v>
                </c:pt>
                <c:pt idx="8">
                  <c:v>99.491923117650586</c:v>
                </c:pt>
                <c:pt idx="9">
                  <c:v>101.5207475768443</c:v>
                </c:pt>
                <c:pt idx="10">
                  <c:v>102.3439095413206</c:v>
                </c:pt>
                <c:pt idx="11">
                  <c:v>105.0624791040067</c:v>
                </c:pt>
                <c:pt idx="12">
                  <c:v>107.4451606650523</c:v>
                </c:pt>
                <c:pt idx="13">
                  <c:v>110.9370824971557</c:v>
                </c:pt>
                <c:pt idx="14">
                  <c:v>108.63539723413059</c:v>
                </c:pt>
                <c:pt idx="15">
                  <c:v>107.97398010661981</c:v>
                </c:pt>
                <c:pt idx="16">
                  <c:v>107.5196907641964</c:v>
                </c:pt>
                <c:pt idx="17">
                  <c:v>108.3130025082157</c:v>
                </c:pt>
                <c:pt idx="18">
                  <c:v>108.3960981654739</c:v>
                </c:pt>
                <c:pt idx="19">
                  <c:v>108.4144843171822</c:v>
                </c:pt>
                <c:pt idx="20">
                  <c:v>107.6833789891452</c:v>
                </c:pt>
                <c:pt idx="21">
                  <c:v>104.80777356823199</c:v>
                </c:pt>
                <c:pt idx="22">
                  <c:v>107.2225172997619</c:v>
                </c:pt>
                <c:pt idx="23">
                  <c:v>109.7725025183466</c:v>
                </c:pt>
                <c:pt idx="24">
                  <c:v>113.7038690450007</c:v>
                </c:pt>
                <c:pt idx="25">
                  <c:v>116.13758249640129</c:v>
                </c:pt>
                <c:pt idx="26">
                  <c:v>118.7045281948667</c:v>
                </c:pt>
                <c:pt idx="27">
                  <c:v>122.11590158061991</c:v>
                </c:pt>
                <c:pt idx="28">
                  <c:v>122.9057268599982</c:v>
                </c:pt>
                <c:pt idx="29">
                  <c:v>122.16306902025249</c:v>
                </c:pt>
                <c:pt idx="30">
                  <c:v>123.10650014098159</c:v>
                </c:pt>
                <c:pt idx="31">
                  <c:v>123.2800299825264</c:v>
                </c:pt>
                <c:pt idx="32">
                  <c:v>122.9138988014432</c:v>
                </c:pt>
                <c:pt idx="33">
                  <c:v>124.9541657300468</c:v>
                </c:pt>
                <c:pt idx="34">
                  <c:v>126.0181603721046</c:v>
                </c:pt>
                <c:pt idx="35">
                  <c:v>128.44667813338691</c:v>
                </c:pt>
                <c:pt idx="36">
                  <c:v>133.2988481944821</c:v>
                </c:pt>
                <c:pt idx="37">
                  <c:v>135.21554616229511</c:v>
                </c:pt>
                <c:pt idx="38">
                  <c:v>137.79479578173891</c:v>
                </c:pt>
                <c:pt idx="39">
                  <c:v>134.19941793882521</c:v>
                </c:pt>
                <c:pt idx="40">
                  <c:v>136.25315178029959</c:v>
                </c:pt>
                <c:pt idx="41">
                  <c:v>137.10732627532059</c:v>
                </c:pt>
                <c:pt idx="42">
                  <c:v>137.20695664262911</c:v>
                </c:pt>
                <c:pt idx="43">
                  <c:v>136.47416777011929</c:v>
                </c:pt>
                <c:pt idx="44">
                  <c:v>136.61414268301499</c:v>
                </c:pt>
                <c:pt idx="45">
                  <c:v>137.62904575332271</c:v>
                </c:pt>
                <c:pt idx="46">
                  <c:v>138.30038738137901</c:v>
                </c:pt>
                <c:pt idx="47">
                  <c:v>138.42687392553611</c:v>
                </c:pt>
                <c:pt idx="48">
                  <c:v>139.33748181332999</c:v>
                </c:pt>
                <c:pt idx="49">
                  <c:v>139.92703156060341</c:v>
                </c:pt>
                <c:pt idx="50">
                  <c:v>138.99072092824071</c:v>
                </c:pt>
                <c:pt idx="51">
                  <c:v>139.84670903883409</c:v>
                </c:pt>
                <c:pt idx="52">
                  <c:v>139.8452851264291</c:v>
                </c:pt>
                <c:pt idx="53">
                  <c:v>141.11654082783949</c:v>
                </c:pt>
                <c:pt idx="54">
                  <c:v>142.237327232654</c:v>
                </c:pt>
                <c:pt idx="55">
                  <c:v>142.25103328767901</c:v>
                </c:pt>
                <c:pt idx="56">
                  <c:v>142.46871309530749</c:v>
                </c:pt>
                <c:pt idx="57">
                  <c:v>140.69200587501871</c:v>
                </c:pt>
                <c:pt idx="58">
                  <c:v>139.75503277292299</c:v>
                </c:pt>
                <c:pt idx="59">
                  <c:v>139.89383542708859</c:v>
                </c:pt>
                <c:pt idx="60">
                  <c:v>138.98598492710451</c:v>
                </c:pt>
                <c:pt idx="61">
                  <c:v>138.02575967828</c:v>
                </c:pt>
                <c:pt idx="62">
                  <c:v>136.5045992482606</c:v>
                </c:pt>
                <c:pt idx="63">
                  <c:v>137.8723299465083</c:v>
                </c:pt>
                <c:pt idx="64">
                  <c:v>138.73687005932041</c:v>
                </c:pt>
                <c:pt idx="65">
                  <c:v>138.10362957730209</c:v>
                </c:pt>
                <c:pt idx="66">
                  <c:v>135.45312088119999</c:v>
                </c:pt>
                <c:pt idx="67">
                  <c:v>136.38570048438081</c:v>
                </c:pt>
                <c:pt idx="68">
                  <c:v>133.02030136585529</c:v>
                </c:pt>
                <c:pt idx="69">
                  <c:v>129.88982190995341</c:v>
                </c:pt>
                <c:pt idx="70">
                  <c:v>125.9114863563286</c:v>
                </c:pt>
                <c:pt idx="71">
                  <c:v>129.57917987412301</c:v>
                </c:pt>
                <c:pt idx="72">
                  <c:v>133.7695710364342</c:v>
                </c:pt>
                <c:pt idx="73">
                  <c:v>134.72552200015261</c:v>
                </c:pt>
                <c:pt idx="74">
                  <c:v>137.65315962982689</c:v>
                </c:pt>
                <c:pt idx="75">
                  <c:v>142.69042660826949</c:v>
                </c:pt>
                <c:pt idx="76">
                  <c:v>145.05313858860319</c:v>
                </c:pt>
                <c:pt idx="77">
                  <c:v>147.70482957019181</c:v>
                </c:pt>
                <c:pt idx="78">
                  <c:v>147.31478522434821</c:v>
                </c:pt>
                <c:pt idx="79">
                  <c:v>149.7152513925349</c:v>
                </c:pt>
                <c:pt idx="80">
                  <c:v>152.47662015610439</c:v>
                </c:pt>
                <c:pt idx="81">
                  <c:v>152.28923357628801</c:v>
                </c:pt>
                <c:pt idx="82">
                  <c:v>151.16309884393661</c:v>
                </c:pt>
                <c:pt idx="83">
                  <c:v>151.5914459619043</c:v>
                </c:pt>
                <c:pt idx="84">
                  <c:v>152.80617683727471</c:v>
                </c:pt>
                <c:pt idx="85">
                  <c:v>158.59568557287159</c:v>
                </c:pt>
                <c:pt idx="86">
                  <c:v>161.97087177675849</c:v>
                </c:pt>
                <c:pt idx="87">
                  <c:v>159.64557984984521</c:v>
                </c:pt>
                <c:pt idx="88">
                  <c:v>159.8475391632648</c:v>
                </c:pt>
                <c:pt idx="89">
                  <c:v>160.20435266648099</c:v>
                </c:pt>
                <c:pt idx="90">
                  <c:v>160.08977113087781</c:v>
                </c:pt>
                <c:pt idx="91">
                  <c:v>162.91216862797779</c:v>
                </c:pt>
                <c:pt idx="92">
                  <c:v>161.496831465908</c:v>
                </c:pt>
                <c:pt idx="93">
                  <c:v>161.65520124133641</c:v>
                </c:pt>
                <c:pt idx="94">
                  <c:v>161.59603402062709</c:v>
                </c:pt>
                <c:pt idx="95">
                  <c:v>161.36053904285939</c:v>
                </c:pt>
                <c:pt idx="96">
                  <c:v>165.32854397762549</c:v>
                </c:pt>
                <c:pt idx="97">
                  <c:v>167.33685660668269</c:v>
                </c:pt>
                <c:pt idx="98">
                  <c:v>166.7661649462961</c:v>
                </c:pt>
                <c:pt idx="99">
                  <c:v>165.68966041742701</c:v>
                </c:pt>
                <c:pt idx="100">
                  <c:v>166.42241143643199</c:v>
                </c:pt>
                <c:pt idx="101">
                  <c:v>162.7297995082773</c:v>
                </c:pt>
                <c:pt idx="102">
                  <c:v>164.6020739994475</c:v>
                </c:pt>
                <c:pt idx="103">
                  <c:v>168.77243050001951</c:v>
                </c:pt>
                <c:pt idx="104">
                  <c:v>168.2222567366928</c:v>
                </c:pt>
                <c:pt idx="105">
                  <c:v>170.28699140117669</c:v>
                </c:pt>
                <c:pt idx="106">
                  <c:v>169.485262038435</c:v>
                </c:pt>
                <c:pt idx="107">
                  <c:v>168.75689617154171</c:v>
                </c:pt>
                <c:pt idx="108">
                  <c:v>173.6853078773855</c:v>
                </c:pt>
                <c:pt idx="109">
                  <c:v>175.31015015282469</c:v>
                </c:pt>
                <c:pt idx="110">
                  <c:v>171.96729630297429</c:v>
                </c:pt>
                <c:pt idx="111">
                  <c:v>173.15349688553229</c:v>
                </c:pt>
                <c:pt idx="112">
                  <c:v>174.00482517447111</c:v>
                </c:pt>
                <c:pt idx="113">
                  <c:v>174.75336747486531</c:v>
                </c:pt>
                <c:pt idx="114">
                  <c:v>174.74289483997859</c:v>
                </c:pt>
                <c:pt idx="115">
                  <c:v>175.18975067517019</c:v>
                </c:pt>
                <c:pt idx="116">
                  <c:v>178.39257936192271</c:v>
                </c:pt>
                <c:pt idx="117">
                  <c:v>177.06792087015819</c:v>
                </c:pt>
                <c:pt idx="118">
                  <c:v>179.59011181315429</c:v>
                </c:pt>
                <c:pt idx="119">
                  <c:v>181.66682940802889</c:v>
                </c:pt>
                <c:pt idx="120">
                  <c:v>180.68045032669099</c:v>
                </c:pt>
                <c:pt idx="121">
                  <c:v>181.25055603543001</c:v>
                </c:pt>
                <c:pt idx="122">
                  <c:v>181.1340646482858</c:v>
                </c:pt>
                <c:pt idx="123">
                  <c:v>184.28392576338189</c:v>
                </c:pt>
                <c:pt idx="124">
                  <c:v>183.2100654542937</c:v>
                </c:pt>
                <c:pt idx="125">
                  <c:v>183.57478602437311</c:v>
                </c:pt>
                <c:pt idx="126">
                  <c:v>183.0266454807354</c:v>
                </c:pt>
                <c:pt idx="127">
                  <c:v>185.47352576791101</c:v>
                </c:pt>
                <c:pt idx="128">
                  <c:v>183.6462829706675</c:v>
                </c:pt>
                <c:pt idx="129">
                  <c:v>183.83706670493021</c:v>
                </c:pt>
                <c:pt idx="130">
                  <c:v>182.1375664107558</c:v>
                </c:pt>
                <c:pt idx="131">
                  <c:v>181.05754552325229</c:v>
                </c:pt>
                <c:pt idx="132">
                  <c:v>182.85342268289659</c:v>
                </c:pt>
                <c:pt idx="133">
                  <c:v>180.63599176258839</c:v>
                </c:pt>
                <c:pt idx="134">
                  <c:v>176.679939471425</c:v>
                </c:pt>
                <c:pt idx="135">
                  <c:v>175.89682670383479</c:v>
                </c:pt>
                <c:pt idx="136">
                  <c:v>176.58304987338909</c:v>
                </c:pt>
                <c:pt idx="137">
                  <c:v>175.6151606899405</c:v>
                </c:pt>
                <c:pt idx="138">
                  <c:v>171.8163870399292</c:v>
                </c:pt>
                <c:pt idx="139">
                  <c:v>175.1484360379975</c:v>
                </c:pt>
                <c:pt idx="140">
                  <c:v>177.31897396831459</c:v>
                </c:pt>
                <c:pt idx="141">
                  <c:v>180.48112728028411</c:v>
                </c:pt>
                <c:pt idx="142">
                  <c:v>177.11991594308361</c:v>
                </c:pt>
                <c:pt idx="143">
                  <c:v>176.15521247185669</c:v>
                </c:pt>
                <c:pt idx="144">
                  <c:v>170.36048493963111</c:v>
                </c:pt>
                <c:pt idx="145">
                  <c:v>166.74814279925661</c:v>
                </c:pt>
                <c:pt idx="146">
                  <c:v>164.09552052819919</c:v>
                </c:pt>
                <c:pt idx="147">
                  <c:v>160.21107187819581</c:v>
                </c:pt>
                <c:pt idx="148">
                  <c:v>163.13664216318611</c:v>
                </c:pt>
                <c:pt idx="149">
                  <c:v>170.82155392049589</c:v>
                </c:pt>
                <c:pt idx="150">
                  <c:v>174.19436593444379</c:v>
                </c:pt>
                <c:pt idx="151">
                  <c:v>169.4739255359338</c:v>
                </c:pt>
                <c:pt idx="152">
                  <c:v>175.59460052384031</c:v>
                </c:pt>
                <c:pt idx="153">
                  <c:v>172.9453603386203</c:v>
                </c:pt>
                <c:pt idx="154">
                  <c:v>174.82550837206151</c:v>
                </c:pt>
                <c:pt idx="155">
                  <c:v>178.099148562804</c:v>
                </c:pt>
                <c:pt idx="156">
                  <c:v>178.06823422128471</c:v>
                </c:pt>
                <c:pt idx="157">
                  <c:v>178.40256873602129</c:v>
                </c:pt>
                <c:pt idx="158">
                  <c:v>180.70297385431019</c:v>
                </c:pt>
                <c:pt idx="159">
                  <c:v>182.65073224366481</c:v>
                </c:pt>
                <c:pt idx="160">
                  <c:v>185.25437229792399</c:v>
                </c:pt>
                <c:pt idx="161">
                  <c:v>188.1959603642286</c:v>
                </c:pt>
                <c:pt idx="162">
                  <c:v>192.7003662557145</c:v>
                </c:pt>
                <c:pt idx="163">
                  <c:v>191.7606393148144</c:v>
                </c:pt>
                <c:pt idx="164">
                  <c:v>191.2510550006744</c:v>
                </c:pt>
                <c:pt idx="165">
                  <c:v>188.23496703930141</c:v>
                </c:pt>
                <c:pt idx="166">
                  <c:v>189.4992117908387</c:v>
                </c:pt>
                <c:pt idx="167">
                  <c:v>191.33656610394499</c:v>
                </c:pt>
                <c:pt idx="168">
                  <c:v>192.2045000134132</c:v>
                </c:pt>
                <c:pt idx="169">
                  <c:v>193.22173026457429</c:v>
                </c:pt>
                <c:pt idx="170">
                  <c:v>195.48598124605951</c:v>
                </c:pt>
                <c:pt idx="171">
                  <c:v>196.99692856221631</c:v>
                </c:pt>
                <c:pt idx="172">
                  <c:v>200.65922449326669</c:v>
                </c:pt>
                <c:pt idx="173">
                  <c:v>202.2947066058812</c:v>
                </c:pt>
                <c:pt idx="174">
                  <c:v>197.8693514325453</c:v>
                </c:pt>
                <c:pt idx="175">
                  <c:v>200.0530322579167</c:v>
                </c:pt>
                <c:pt idx="176">
                  <c:v>201.92738056830359</c:v>
                </c:pt>
                <c:pt idx="177">
                  <c:v>201.3032161732381</c:v>
                </c:pt>
                <c:pt idx="178">
                  <c:v>198.61832705080371</c:v>
                </c:pt>
                <c:pt idx="179">
                  <c:v>201.53539031365099</c:v>
                </c:pt>
                <c:pt idx="180">
                  <c:v>204.5433812138547</c:v>
                </c:pt>
                <c:pt idx="181">
                  <c:v>205.71540786357551</c:v>
                </c:pt>
                <c:pt idx="182">
                  <c:v>207.20491024185421</c:v>
                </c:pt>
                <c:pt idx="183">
                  <c:v>205.95728058318409</c:v>
                </c:pt>
                <c:pt idx="184">
                  <c:v>203.14452202134191</c:v>
                </c:pt>
                <c:pt idx="185">
                  <c:v>204.06456640476941</c:v>
                </c:pt>
                <c:pt idx="186">
                  <c:v>204.82783567178359</c:v>
                </c:pt>
                <c:pt idx="187">
                  <c:v>201.53042875020631</c:v>
                </c:pt>
                <c:pt idx="188">
                  <c:v>198.55733953867431</c:v>
                </c:pt>
                <c:pt idx="189">
                  <c:v>201.54468434050381</c:v>
                </c:pt>
                <c:pt idx="190">
                  <c:v>196.38754694944839</c:v>
                </c:pt>
                <c:pt idx="191">
                  <c:v>193.6865400517182</c:v>
                </c:pt>
                <c:pt idx="192">
                  <c:v>193.1778914218981</c:v>
                </c:pt>
                <c:pt idx="193">
                  <c:v>198.26301154013831</c:v>
                </c:pt>
                <c:pt idx="194">
                  <c:v>196.5641235668916</c:v>
                </c:pt>
                <c:pt idx="195">
                  <c:v>197.32225941023509</c:v>
                </c:pt>
                <c:pt idx="196">
                  <c:v>194.020186369969</c:v>
                </c:pt>
                <c:pt idx="197">
                  <c:v>194.2170272866754</c:v>
                </c:pt>
                <c:pt idx="198">
                  <c:v>194.407997814981</c:v>
                </c:pt>
                <c:pt idx="199">
                  <c:v>190.81659972970189</c:v>
                </c:pt>
                <c:pt idx="200">
                  <c:v>194.25004787969601</c:v>
                </c:pt>
                <c:pt idx="201">
                  <c:v>193.0362937424938</c:v>
                </c:pt>
                <c:pt idx="202">
                  <c:v>190.21197007948541</c:v>
                </c:pt>
                <c:pt idx="203">
                  <c:v>187.20752134383429</c:v>
                </c:pt>
                <c:pt idx="204">
                  <c:v>192.48153890106971</c:v>
                </c:pt>
                <c:pt idx="205">
                  <c:v>193.1634980849843</c:v>
                </c:pt>
                <c:pt idx="206">
                  <c:v>192.27408148085411</c:v>
                </c:pt>
                <c:pt idx="207">
                  <c:v>196.41787711871331</c:v>
                </c:pt>
                <c:pt idx="208">
                  <c:v>197.41730551547889</c:v>
                </c:pt>
                <c:pt idx="209">
                  <c:v>197.00297394823761</c:v>
                </c:pt>
                <c:pt idx="210">
                  <c:v>191.41863142404489</c:v>
                </c:pt>
                <c:pt idx="211">
                  <c:v>190.6560382393387</c:v>
                </c:pt>
                <c:pt idx="212">
                  <c:v>189.64757712458061</c:v>
                </c:pt>
                <c:pt idx="213">
                  <c:v>189.412629183485</c:v>
                </c:pt>
                <c:pt idx="214">
                  <c:v>190.16025859066499</c:v>
                </c:pt>
                <c:pt idx="215">
                  <c:v>191.49188660832971</c:v>
                </c:pt>
                <c:pt idx="216">
                  <c:v>196.4347256939289</c:v>
                </c:pt>
                <c:pt idx="217">
                  <c:v>198.08725839218221</c:v>
                </c:pt>
                <c:pt idx="218">
                  <c:v>206.1571569113224</c:v>
                </c:pt>
                <c:pt idx="219">
                  <c:v>212.69457977611901</c:v>
                </c:pt>
                <c:pt idx="220">
                  <c:v>210.69030781965211</c:v>
                </c:pt>
                <c:pt idx="221">
                  <c:v>209.19043411734449</c:v>
                </c:pt>
                <c:pt idx="222">
                  <c:v>214.44414422460579</c:v>
                </c:pt>
                <c:pt idx="223">
                  <c:v>214.2296959563761</c:v>
                </c:pt>
                <c:pt idx="224">
                  <c:v>212.9908915546352</c:v>
                </c:pt>
                <c:pt idx="225">
                  <c:v>210.00181314849769</c:v>
                </c:pt>
                <c:pt idx="226">
                  <c:v>207.6433921757114</c:v>
                </c:pt>
                <c:pt idx="227">
                  <c:v>208.88582105851799</c:v>
                </c:pt>
                <c:pt idx="228">
                  <c:v>212.443177471941</c:v>
                </c:pt>
                <c:pt idx="229">
                  <c:v>214.04156963594389</c:v>
                </c:pt>
                <c:pt idx="230">
                  <c:v>216.82875011417769</c:v>
                </c:pt>
                <c:pt idx="231">
                  <c:v>217.29256635721359</c:v>
                </c:pt>
                <c:pt idx="232">
                  <c:v>219.16428755624031</c:v>
                </c:pt>
                <c:pt idx="233">
                  <c:v>221.7497122298729</c:v>
                </c:pt>
                <c:pt idx="234">
                  <c:v>221.5146913865353</c:v>
                </c:pt>
                <c:pt idx="235">
                  <c:v>219.98036064157009</c:v>
                </c:pt>
                <c:pt idx="236">
                  <c:v>220.11531363562801</c:v>
                </c:pt>
                <c:pt idx="237">
                  <c:v>220.03832716638399</c:v>
                </c:pt>
                <c:pt idx="238">
                  <c:v>218.44264206229181</c:v>
                </c:pt>
                <c:pt idx="239">
                  <c:v>217.79344901044499</c:v>
                </c:pt>
                <c:pt idx="240">
                  <c:v>218.62540459895919</c:v>
                </c:pt>
                <c:pt idx="241">
                  <c:v>218.40553542461919</c:v>
                </c:pt>
                <c:pt idx="242">
                  <c:v>219.07067566665839</c:v>
                </c:pt>
                <c:pt idx="243">
                  <c:v>217.8468405981578</c:v>
                </c:pt>
                <c:pt idx="244">
                  <c:v>218.6653489129628</c:v>
                </c:pt>
                <c:pt idx="245">
                  <c:v>219.16576746549981</c:v>
                </c:pt>
                <c:pt idx="246">
                  <c:v>218.2443397625031</c:v>
                </c:pt>
                <c:pt idx="247">
                  <c:v>221.4137915533006</c:v>
                </c:pt>
                <c:pt idx="248">
                  <c:v>218.48352794004401</c:v>
                </c:pt>
                <c:pt idx="249">
                  <c:v>217.42499018011779</c:v>
                </c:pt>
                <c:pt idx="250">
                  <c:v>218.01832024686911</c:v>
                </c:pt>
                <c:pt idx="251">
                  <c:v>218.0677175729555</c:v>
                </c:pt>
                <c:pt idx="252">
                  <c:v>218.2743396781556</c:v>
                </c:pt>
                <c:pt idx="253">
                  <c:v>219.6296299566761</c:v>
                </c:pt>
                <c:pt idx="254">
                  <c:v>220.5692864965072</c:v>
                </c:pt>
                <c:pt idx="255">
                  <c:v>221.69895459846501</c:v>
                </c:pt>
                <c:pt idx="256">
                  <c:v>221.08720755517609</c:v>
                </c:pt>
                <c:pt idx="257">
                  <c:v>220.08672320700711</c:v>
                </c:pt>
                <c:pt idx="258">
                  <c:v>221.66091845583679</c:v>
                </c:pt>
                <c:pt idx="259">
                  <c:v>222.72905836110439</c:v>
                </c:pt>
                <c:pt idx="260">
                  <c:v>221.60529489247401</c:v>
                </c:pt>
                <c:pt idx="261">
                  <c:v>221.972335400774</c:v>
                </c:pt>
                <c:pt idx="262">
                  <c:v>223.1290743015231</c:v>
                </c:pt>
                <c:pt idx="263">
                  <c:v>224.31781324150981</c:v>
                </c:pt>
                <c:pt idx="264">
                  <c:v>223.0311626219451</c:v>
                </c:pt>
                <c:pt idx="265">
                  <c:v>224.5079672369335</c:v>
                </c:pt>
                <c:pt idx="266">
                  <c:v>225.91295034031839</c:v>
                </c:pt>
                <c:pt idx="267">
                  <c:v>223.4858221030548</c:v>
                </c:pt>
                <c:pt idx="268">
                  <c:v>225.1877970490244</c:v>
                </c:pt>
                <c:pt idx="269">
                  <c:v>223.93096135890499</c:v>
                </c:pt>
                <c:pt idx="270">
                  <c:v>225.32582142334539</c:v>
                </c:pt>
                <c:pt idx="271">
                  <c:v>230.05534190863369</c:v>
                </c:pt>
                <c:pt idx="272">
                  <c:v>230.44718484526851</c:v>
                </c:pt>
                <c:pt idx="273">
                  <c:v>232.53012378144169</c:v>
                </c:pt>
                <c:pt idx="274">
                  <c:v>228.0782697134311</c:v>
                </c:pt>
                <c:pt idx="275">
                  <c:v>227.77013614052171</c:v>
                </c:pt>
                <c:pt idx="276">
                  <c:v>226.08975272233971</c:v>
                </c:pt>
                <c:pt idx="277">
                  <c:v>228.30146784764449</c:v>
                </c:pt>
                <c:pt idx="278">
                  <c:v>230.1732479754277</c:v>
                </c:pt>
                <c:pt idx="279">
                  <c:v>229.80678805568519</c:v>
                </c:pt>
                <c:pt idx="280">
                  <c:v>230.84649396813879</c:v>
                </c:pt>
                <c:pt idx="281">
                  <c:v>226.04435521999861</c:v>
                </c:pt>
                <c:pt idx="282">
                  <c:v>224.34363843286059</c:v>
                </c:pt>
                <c:pt idx="283">
                  <c:v>217.24445809549189</c:v>
                </c:pt>
                <c:pt idx="284">
                  <c:v>212.67456280410971</c:v>
                </c:pt>
                <c:pt idx="285">
                  <c:v>216.26953900742069</c:v>
                </c:pt>
                <c:pt idx="286">
                  <c:v>213.5933093543735</c:v>
                </c:pt>
                <c:pt idx="287">
                  <c:v>208.11171478338801</c:v>
                </c:pt>
                <c:pt idx="288">
                  <c:v>203.23668896525169</c:v>
                </c:pt>
                <c:pt idx="289">
                  <c:v>205.63807174887029</c:v>
                </c:pt>
                <c:pt idx="290">
                  <c:v>208.03101024527319</c:v>
                </c:pt>
                <c:pt idx="291">
                  <c:v>219.1414102684495</c:v>
                </c:pt>
                <c:pt idx="292">
                  <c:v>219.65079400255689</c:v>
                </c:pt>
                <c:pt idx="293">
                  <c:v>218.20344095514579</c:v>
                </c:pt>
                <c:pt idx="294">
                  <c:v>218.13820487486021</c:v>
                </c:pt>
                <c:pt idx="295">
                  <c:v>216.94938170427929</c:v>
                </c:pt>
                <c:pt idx="296">
                  <c:v>214.72551421491841</c:v>
                </c:pt>
                <c:pt idx="297">
                  <c:v>209.85592911933179</c:v>
                </c:pt>
                <c:pt idx="298">
                  <c:v>202.22959576226549</c:v>
                </c:pt>
                <c:pt idx="299">
                  <c:v>194.84201397127299</c:v>
                </c:pt>
                <c:pt idx="300">
                  <c:v>193.87748035160109</c:v>
                </c:pt>
                <c:pt idx="301">
                  <c:v>185.3451685207896</c:v>
                </c:pt>
                <c:pt idx="302">
                  <c:v>190.06243313374341</c:v>
                </c:pt>
                <c:pt idx="303">
                  <c:v>195.23472912981231</c:v>
                </c:pt>
                <c:pt idx="304">
                  <c:v>205.256872950565</c:v>
                </c:pt>
                <c:pt idx="305">
                  <c:v>197.20541470578931</c:v>
                </c:pt>
                <c:pt idx="306">
                  <c:v>202.9116318030735</c:v>
                </c:pt>
                <c:pt idx="307">
                  <c:v>203.9943965137584</c:v>
                </c:pt>
                <c:pt idx="308">
                  <c:v>212.6843725767298</c:v>
                </c:pt>
                <c:pt idx="309">
                  <c:v>218.86918246015961</c:v>
                </c:pt>
                <c:pt idx="310">
                  <c:v>228.5493310098133</c:v>
                </c:pt>
                <c:pt idx="311">
                  <c:v>239.81833460482929</c:v>
                </c:pt>
                <c:pt idx="312">
                  <c:v>240.64911936984089</c:v>
                </c:pt>
                <c:pt idx="313">
                  <c:v>254.13688937108199</c:v>
                </c:pt>
                <c:pt idx="314">
                  <c:v>257.67662445570608</c:v>
                </c:pt>
                <c:pt idx="315">
                  <c:v>256.85786736087448</c:v>
                </c:pt>
                <c:pt idx="316">
                  <c:v>261.51166069826809</c:v>
                </c:pt>
                <c:pt idx="317">
                  <c:v>266.03721232875512</c:v>
                </c:pt>
                <c:pt idx="318">
                  <c:v>267.58656163791397</c:v>
                </c:pt>
                <c:pt idx="319">
                  <c:v>273.54367524159812</c:v>
                </c:pt>
                <c:pt idx="320">
                  <c:v>264.68565942093483</c:v>
                </c:pt>
                <c:pt idx="321">
                  <c:v>264.92980830428382</c:v>
                </c:pt>
                <c:pt idx="322">
                  <c:v>267.15235734613441</c:v>
                </c:pt>
                <c:pt idx="323">
                  <c:v>270.14667059792441</c:v>
                </c:pt>
                <c:pt idx="324">
                  <c:v>272.9091222803201</c:v>
                </c:pt>
                <c:pt idx="325">
                  <c:v>277.31519336730662</c:v>
                </c:pt>
                <c:pt idx="326">
                  <c:v>281.69821749391241</c:v>
                </c:pt>
                <c:pt idx="327">
                  <c:v>290.67810918430121</c:v>
                </c:pt>
                <c:pt idx="328">
                  <c:v>294.38159037651889</c:v>
                </c:pt>
                <c:pt idx="329">
                  <c:v>295.00858035236161</c:v>
                </c:pt>
                <c:pt idx="330">
                  <c:v>290.9006903843935</c:v>
                </c:pt>
                <c:pt idx="331">
                  <c:v>292.9768681829496</c:v>
                </c:pt>
                <c:pt idx="332">
                  <c:v>290.63739080926899</c:v>
                </c:pt>
                <c:pt idx="333">
                  <c:v>286.08650421177367</c:v>
                </c:pt>
                <c:pt idx="334">
                  <c:v>292.78307077158257</c:v>
                </c:pt>
                <c:pt idx="335">
                  <c:v>292.86584980420622</c:v>
                </c:pt>
                <c:pt idx="336">
                  <c:v>296.58534910772858</c:v>
                </c:pt>
                <c:pt idx="337">
                  <c:v>295.88528907862269</c:v>
                </c:pt>
                <c:pt idx="338">
                  <c:v>292.37000906902989</c:v>
                </c:pt>
                <c:pt idx="339">
                  <c:v>297.74398854229099</c:v>
                </c:pt>
                <c:pt idx="340">
                  <c:v>303.60039520311039</c:v>
                </c:pt>
                <c:pt idx="341">
                  <c:v>306.22481861719979</c:v>
                </c:pt>
                <c:pt idx="342">
                  <c:v>311.53183048392452</c:v>
                </c:pt>
                <c:pt idx="343">
                  <c:v>315.28612995925761</c:v>
                </c:pt>
                <c:pt idx="344">
                  <c:v>315.42767772639093</c:v>
                </c:pt>
                <c:pt idx="345">
                  <c:v>320.98187281899942</c:v>
                </c:pt>
                <c:pt idx="346">
                  <c:v>322.37919787500351</c:v>
                </c:pt>
                <c:pt idx="347">
                  <c:v>322.46761264512219</c:v>
                </c:pt>
                <c:pt idx="348">
                  <c:v>325.61077313104522</c:v>
                </c:pt>
                <c:pt idx="349">
                  <c:v>328.72236957323582</c:v>
                </c:pt>
                <c:pt idx="350">
                  <c:v>332.31417581665352</c:v>
                </c:pt>
                <c:pt idx="351">
                  <c:v>329.95719838902789</c:v>
                </c:pt>
                <c:pt idx="352">
                  <c:v>330.90037754511297</c:v>
                </c:pt>
                <c:pt idx="353">
                  <c:v>334.28712251184601</c:v>
                </c:pt>
                <c:pt idx="354">
                  <c:v>336.0404735773468</c:v>
                </c:pt>
                <c:pt idx="355">
                  <c:v>337.41405324536549</c:v>
                </c:pt>
                <c:pt idx="356">
                  <c:v>340.42531061632332</c:v>
                </c:pt>
                <c:pt idx="357">
                  <c:v>341.24966644633088</c:v>
                </c:pt>
                <c:pt idx="358">
                  <c:v>344.67592904244879</c:v>
                </c:pt>
                <c:pt idx="359">
                  <c:v>345.90640240154892</c:v>
                </c:pt>
                <c:pt idx="360">
                  <c:v>348.87531734190929</c:v>
                </c:pt>
                <c:pt idx="361">
                  <c:v>349.76444383966918</c:v>
                </c:pt>
                <c:pt idx="362">
                  <c:v>351.25481769801951</c:v>
                </c:pt>
                <c:pt idx="363">
                  <c:v>348.01863182215197</c:v>
                </c:pt>
                <c:pt idx="364">
                  <c:v>347.90460639608881</c:v>
                </c:pt>
                <c:pt idx="365">
                  <c:v>352.38031353736898</c:v>
                </c:pt>
                <c:pt idx="366">
                  <c:v>353.1685541939836</c:v>
                </c:pt>
                <c:pt idx="367">
                  <c:v>354.34417686252442</c:v>
                </c:pt>
                <c:pt idx="368">
                  <c:v>354.10086663303002</c:v>
                </c:pt>
                <c:pt idx="369">
                  <c:v>356.90873416678022</c:v>
                </c:pt>
                <c:pt idx="370">
                  <c:v>357.97850533697391</c:v>
                </c:pt>
                <c:pt idx="371">
                  <c:v>359.95407338632162</c:v>
                </c:pt>
                <c:pt idx="372">
                  <c:v>361.38278774980068</c:v>
                </c:pt>
                <c:pt idx="373">
                  <c:v>365.64005962752742</c:v>
                </c:pt>
                <c:pt idx="374">
                  <c:v>367.39417937356222</c:v>
                </c:pt>
                <c:pt idx="375">
                  <c:v>369.90537429619212</c:v>
                </c:pt>
                <c:pt idx="376">
                  <c:v>370.24315872768858</c:v>
                </c:pt>
                <c:pt idx="377">
                  <c:v>369.52539192672901</c:v>
                </c:pt>
                <c:pt idx="378">
                  <c:v>370.50102918003921</c:v>
                </c:pt>
                <c:pt idx="379">
                  <c:v>369.92680301364652</c:v>
                </c:pt>
                <c:pt idx="380">
                  <c:v>371.99742969394248</c:v>
                </c:pt>
                <c:pt idx="381">
                  <c:v>371.6866884941706</c:v>
                </c:pt>
                <c:pt idx="382">
                  <c:v>372.16150350824029</c:v>
                </c:pt>
                <c:pt idx="383">
                  <c:v>376.5611167450125</c:v>
                </c:pt>
                <c:pt idx="384">
                  <c:v>377.58062588747828</c:v>
                </c:pt>
                <c:pt idx="385">
                  <c:v>379.15152278240652</c:v>
                </c:pt>
                <c:pt idx="386">
                  <c:v>378.89412694938972</c:v>
                </c:pt>
                <c:pt idx="387">
                  <c:v>377.40802178762891</c:v>
                </c:pt>
                <c:pt idx="388">
                  <c:v>378.39319352158822</c:v>
                </c:pt>
                <c:pt idx="389">
                  <c:v>377.36063199396528</c:v>
                </c:pt>
                <c:pt idx="390">
                  <c:v>372.28637702807691</c:v>
                </c:pt>
                <c:pt idx="391">
                  <c:v>367.96662570066331</c:v>
                </c:pt>
                <c:pt idx="392">
                  <c:v>362.36690885647829</c:v>
                </c:pt>
                <c:pt idx="393">
                  <c:v>357.44321239433998</c:v>
                </c:pt>
                <c:pt idx="394">
                  <c:v>348.50003871433972</c:v>
                </c:pt>
                <c:pt idx="395">
                  <c:v>345.25258129172039</c:v>
                </c:pt>
                <c:pt idx="396">
                  <c:v>353.15813123649912</c:v>
                </c:pt>
                <c:pt idx="397">
                  <c:v>344.95885404790539</c:v>
                </c:pt>
                <c:pt idx="398">
                  <c:v>341.69579556686512</c:v>
                </c:pt>
                <c:pt idx="399">
                  <c:v>343.40977097437423</c:v>
                </c:pt>
                <c:pt idx="400">
                  <c:v>336.64968304284457</c:v>
                </c:pt>
                <c:pt idx="401">
                  <c:v>322.7230044296582</c:v>
                </c:pt>
                <c:pt idx="402">
                  <c:v>330.82786745441331</c:v>
                </c:pt>
                <c:pt idx="403">
                  <c:v>332.38307811364012</c:v>
                </c:pt>
                <c:pt idx="404">
                  <c:v>339.02433757537898</c:v>
                </c:pt>
                <c:pt idx="405">
                  <c:v>321.45679887655552</c:v>
                </c:pt>
                <c:pt idx="406">
                  <c:v>313.49181739831238</c:v>
                </c:pt>
                <c:pt idx="407">
                  <c:v>316.27178559788632</c:v>
                </c:pt>
                <c:pt idx="408">
                  <c:v>303.23573756304592</c:v>
                </c:pt>
                <c:pt idx="409">
                  <c:v>293.38450557248711</c:v>
                </c:pt>
                <c:pt idx="410">
                  <c:v>301.59012824227608</c:v>
                </c:pt>
                <c:pt idx="411">
                  <c:v>325.77112997736441</c:v>
                </c:pt>
                <c:pt idx="412">
                  <c:v>330.20629858556561</c:v>
                </c:pt>
                <c:pt idx="413">
                  <c:v>326.96163342257228</c:v>
                </c:pt>
                <c:pt idx="414">
                  <c:v>335.18540866366999</c:v>
                </c:pt>
                <c:pt idx="415">
                  <c:v>343.96628507085819</c:v>
                </c:pt>
                <c:pt idx="416">
                  <c:v>346.84338684734701</c:v>
                </c:pt>
                <c:pt idx="417">
                  <c:v>339.45625589015202</c:v>
                </c:pt>
                <c:pt idx="418">
                  <c:v>336.09582070800292</c:v>
                </c:pt>
                <c:pt idx="419">
                  <c:v>338.46871944216821</c:v>
                </c:pt>
                <c:pt idx="420">
                  <c:v>341.9313597189045</c:v>
                </c:pt>
                <c:pt idx="421">
                  <c:v>342.98632619419209</c:v>
                </c:pt>
                <c:pt idx="422">
                  <c:v>347.70497974232092</c:v>
                </c:pt>
                <c:pt idx="423">
                  <c:v>352.35656310120783</c:v>
                </c:pt>
                <c:pt idx="424">
                  <c:v>349.78880345074782</c:v>
                </c:pt>
                <c:pt idx="425">
                  <c:v>346.43615940655491</c:v>
                </c:pt>
                <c:pt idx="426">
                  <c:v>350.59930316619352</c:v>
                </c:pt>
                <c:pt idx="427">
                  <c:v>345.6764254944452</c:v>
                </c:pt>
                <c:pt idx="428">
                  <c:v>348.69816316436908</c:v>
                </c:pt>
                <c:pt idx="429">
                  <c:v>348.27982549529253</c:v>
                </c:pt>
                <c:pt idx="430">
                  <c:v>346.59357505039912</c:v>
                </c:pt>
                <c:pt idx="431">
                  <c:v>352.72923468603199</c:v>
                </c:pt>
                <c:pt idx="432">
                  <c:v>357.71557079778972</c:v>
                </c:pt>
                <c:pt idx="433">
                  <c:v>359.54999163523058</c:v>
                </c:pt>
                <c:pt idx="434">
                  <c:v>359.21314980007787</c:v>
                </c:pt>
                <c:pt idx="435">
                  <c:v>356.19940597178959</c:v>
                </c:pt>
                <c:pt idx="436">
                  <c:v>354.46558743396201</c:v>
                </c:pt>
                <c:pt idx="437">
                  <c:v>352.73321304011461</c:v>
                </c:pt>
                <c:pt idx="438">
                  <c:v>347.32853660598693</c:v>
                </c:pt>
                <c:pt idx="439">
                  <c:v>339.32090902919742</c:v>
                </c:pt>
                <c:pt idx="440">
                  <c:v>336.80202944458023</c:v>
                </c:pt>
                <c:pt idx="441">
                  <c:v>339.27888521542639</c:v>
                </c:pt>
                <c:pt idx="442">
                  <c:v>335.46478028881688</c:v>
                </c:pt>
                <c:pt idx="443">
                  <c:v>337.19579556623631</c:v>
                </c:pt>
                <c:pt idx="444">
                  <c:v>342.42161689696962</c:v>
                </c:pt>
                <c:pt idx="445">
                  <c:v>344.25748984539217</c:v>
                </c:pt>
                <c:pt idx="446">
                  <c:v>343.71072935685959</c:v>
                </c:pt>
                <c:pt idx="447">
                  <c:v>338.65584855913812</c:v>
                </c:pt>
                <c:pt idx="448">
                  <c:v>332.78114882058992</c:v>
                </c:pt>
                <c:pt idx="449">
                  <c:v>334.70535306339082</c:v>
                </c:pt>
                <c:pt idx="450">
                  <c:v>332.83624848838468</c:v>
                </c:pt>
                <c:pt idx="451">
                  <c:v>335.28214765055259</c:v>
                </c:pt>
                <c:pt idx="452">
                  <c:v>339.26771532971009</c:v>
                </c:pt>
                <c:pt idx="453">
                  <c:v>342.64714783842749</c:v>
                </c:pt>
                <c:pt idx="454">
                  <c:v>342.45905365254168</c:v>
                </c:pt>
                <c:pt idx="455">
                  <c:v>349.14586983122331</c:v>
                </c:pt>
                <c:pt idx="456">
                  <c:v>355.01994589993512</c:v>
                </c:pt>
                <c:pt idx="457">
                  <c:v>353.65705335859252</c:v>
                </c:pt>
                <c:pt idx="458">
                  <c:v>351.46272592169771</c:v>
                </c:pt>
                <c:pt idx="459">
                  <c:v>350.1634375634668</c:v>
                </c:pt>
                <c:pt idx="460">
                  <c:v>357.49724104298662</c:v>
                </c:pt>
                <c:pt idx="461">
                  <c:v>357.35414968753997</c:v>
                </c:pt>
                <c:pt idx="462">
                  <c:v>360.08072205460189</c:v>
                </c:pt>
                <c:pt idx="463">
                  <c:v>360.8827753933445</c:v>
                </c:pt>
                <c:pt idx="464">
                  <c:v>361.08742870383588</c:v>
                </c:pt>
                <c:pt idx="465">
                  <c:v>362.63614097631961</c:v>
                </c:pt>
                <c:pt idx="466">
                  <c:v>363.09080013000101</c:v>
                </c:pt>
                <c:pt idx="467">
                  <c:v>364.02249396498053</c:v>
                </c:pt>
                <c:pt idx="468">
                  <c:v>362.491379374171</c:v>
                </c:pt>
                <c:pt idx="469">
                  <c:v>361.3872090555621</c:v>
                </c:pt>
                <c:pt idx="470">
                  <c:v>366.8625006540538</c:v>
                </c:pt>
                <c:pt idx="471">
                  <c:v>367.50242201094341</c:v>
                </c:pt>
                <c:pt idx="472">
                  <c:v>365.75275124506533</c:v>
                </c:pt>
                <c:pt idx="473">
                  <c:v>366.65892436866761</c:v>
                </c:pt>
                <c:pt idx="474">
                  <c:v>367.19191227877729</c:v>
                </c:pt>
                <c:pt idx="475">
                  <c:v>366.07553751059947</c:v>
                </c:pt>
                <c:pt idx="476">
                  <c:v>362.5663919228752</c:v>
                </c:pt>
                <c:pt idx="477">
                  <c:v>357.8457345591201</c:v>
                </c:pt>
                <c:pt idx="478">
                  <c:v>352.65290357608029</c:v>
                </c:pt>
                <c:pt idx="479">
                  <c:v>354.97110848675283</c:v>
                </c:pt>
                <c:pt idx="480">
                  <c:v>348.3680673167205</c:v>
                </c:pt>
                <c:pt idx="481">
                  <c:v>352.96228778870727</c:v>
                </c:pt>
                <c:pt idx="482">
                  <c:v>353.60312281914969</c:v>
                </c:pt>
                <c:pt idx="483">
                  <c:v>358.69775352555769</c:v>
                </c:pt>
                <c:pt idx="484">
                  <c:v>357.43064760705272</c:v>
                </c:pt>
                <c:pt idx="485">
                  <c:v>358.32223977514769</c:v>
                </c:pt>
                <c:pt idx="486">
                  <c:v>347.70772053126421</c:v>
                </c:pt>
                <c:pt idx="487">
                  <c:v>349.57733325490773</c:v>
                </c:pt>
                <c:pt idx="488">
                  <c:v>345.00795216902378</c:v>
                </c:pt>
                <c:pt idx="489">
                  <c:v>345.48683578140123</c:v>
                </c:pt>
                <c:pt idx="490">
                  <c:v>346.85049248535358</c:v>
                </c:pt>
                <c:pt idx="491">
                  <c:v>341.4940216644514</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pt idx="4986">
                  <c:v>#N/A</c:v>
                </c:pt>
                <c:pt idx="4987">
                  <c:v>#N/A</c:v>
                </c:pt>
                <c:pt idx="4988">
                  <c:v>#N/A</c:v>
                </c:pt>
                <c:pt idx="4989">
                  <c:v>#N/A</c:v>
                </c:pt>
                <c:pt idx="4990">
                  <c:v>#N/A</c:v>
                </c:pt>
                <c:pt idx="4991">
                  <c:v>#N/A</c:v>
                </c:pt>
                <c:pt idx="4992">
                  <c:v>#N/A</c:v>
                </c:pt>
                <c:pt idx="4993">
                  <c:v>#N/A</c:v>
                </c:pt>
                <c:pt idx="4994">
                  <c:v>#N/A</c:v>
                </c:pt>
                <c:pt idx="4995">
                  <c:v>#N/A</c:v>
                </c:pt>
                <c:pt idx="4996">
                  <c:v>#N/A</c:v>
                </c:pt>
                <c:pt idx="4997">
                  <c:v>#N/A</c:v>
                </c:pt>
                <c:pt idx="4998">
                  <c:v>#N/A</c:v>
                </c:pt>
                <c:pt idx="4999">
                  <c:v>#N/A</c:v>
                </c:pt>
                <c:pt idx="5000">
                  <c:v>#N/A</c:v>
                </c:pt>
              </c:numCache>
            </c:numRef>
          </c:val>
          <c:smooth val="1"/>
          <c:extLst>
            <c:ext xmlns:c16="http://schemas.microsoft.com/office/drawing/2014/chart" uri="{C3380CC4-5D6E-409C-BE32-E72D297353CC}">
              <c16:uniqueId val="{00000001-2F0E-4D22-898A-A80FE66F9B55}"/>
            </c:ext>
          </c:extLst>
        </c:ser>
        <c:dLbls>
          <c:showLegendKey val="0"/>
          <c:showVal val="0"/>
          <c:showCatName val="0"/>
          <c:showSerName val="0"/>
          <c:showPercent val="0"/>
          <c:showBubbleSize val="0"/>
        </c:dLbls>
        <c:marker val="1"/>
        <c:smooth val="0"/>
        <c:axId val="211993064"/>
        <c:axId val="213265360"/>
      </c:lineChart>
      <c:dateAx>
        <c:axId val="211993064"/>
        <c:scaling>
          <c:orientation val="minMax"/>
        </c:scaling>
        <c:delete val="0"/>
        <c:axPos val="b"/>
        <c:numFmt formatCode="mmm\-yy" sourceLinked="0"/>
        <c:majorTickMark val="out"/>
        <c:minorTickMark val="none"/>
        <c:tickLblPos val="nextTo"/>
        <c:spPr>
          <a:ln w="3175">
            <a:solidFill>
              <a:srgbClr val="808080"/>
            </a:solidFill>
            <a:prstDash val="solid"/>
          </a:ln>
        </c:spPr>
        <c:txPr>
          <a:bodyPr rot="0" vert="horz"/>
          <a:lstStyle/>
          <a:p>
            <a:pPr>
              <a:defRPr/>
            </a:pPr>
            <a:endParaRPr lang="en-US"/>
          </a:p>
        </c:txPr>
        <c:crossAx val="213265360"/>
        <c:crosses val="autoZero"/>
        <c:auto val="1"/>
        <c:lblOffset val="100"/>
        <c:baseTimeUnit val="months"/>
        <c:majorUnit val="48"/>
        <c:majorTimeUnit val="months"/>
      </c:dateAx>
      <c:valAx>
        <c:axId val="213265360"/>
        <c:scaling>
          <c:orientation val="minMax"/>
          <c:max val="700"/>
        </c:scaling>
        <c:delete val="0"/>
        <c:axPos val="l"/>
        <c:majorGridlines>
          <c:spPr>
            <a:ln w="3175">
              <a:solidFill>
                <a:srgbClr val="808080"/>
              </a:solidFill>
              <a:prstDash val="dash"/>
            </a:ln>
          </c:spPr>
        </c:majorGridlines>
        <c:title>
          <c:tx>
            <c:rich>
              <a:bodyPr/>
              <a:lstStyle/>
              <a:p>
                <a:pPr>
                  <a:defRPr/>
                </a:pPr>
                <a:r>
                  <a:rPr lang="en-GB"/>
                  <a:t>Indexed relative performance</a:t>
                </a:r>
              </a:p>
            </c:rich>
          </c:tx>
          <c:overlay val="0"/>
        </c:title>
        <c:numFmt formatCode="#,##0_ ;\-#,##0\ " sourceLinked="0"/>
        <c:majorTickMark val="out"/>
        <c:minorTickMark val="none"/>
        <c:tickLblPos val="nextTo"/>
        <c:spPr>
          <a:ln w="3175">
            <a:solidFill>
              <a:srgbClr val="808080"/>
            </a:solidFill>
            <a:prstDash val="solid"/>
          </a:ln>
        </c:spPr>
        <c:txPr>
          <a:bodyPr rot="0" vert="horz"/>
          <a:lstStyle/>
          <a:p>
            <a:pPr>
              <a:defRPr/>
            </a:pPr>
            <a:endParaRPr lang="en-US"/>
          </a:p>
        </c:txPr>
        <c:crossAx val="211993064"/>
        <c:crosses val="autoZero"/>
        <c:crossBetween val="between"/>
      </c:valAx>
      <c:catAx>
        <c:axId val="213265752"/>
        <c:scaling>
          <c:orientation val="minMax"/>
        </c:scaling>
        <c:delete val="1"/>
        <c:axPos val="b"/>
        <c:majorTickMark val="out"/>
        <c:minorTickMark val="none"/>
        <c:tickLblPos val="nextTo"/>
        <c:crossAx val="213266144"/>
        <c:crosses val="autoZero"/>
        <c:auto val="1"/>
        <c:lblAlgn val="ctr"/>
        <c:lblOffset val="100"/>
        <c:noMultiLvlLbl val="0"/>
      </c:catAx>
      <c:valAx>
        <c:axId val="213266144"/>
        <c:scaling>
          <c:orientation val="minMax"/>
          <c:min val="-0.7"/>
        </c:scaling>
        <c:delete val="0"/>
        <c:axPos val="r"/>
        <c:title>
          <c:tx>
            <c:rich>
              <a:bodyPr/>
              <a:lstStyle/>
              <a:p>
                <a:pPr>
                  <a:defRPr/>
                </a:pPr>
                <a:r>
                  <a:rPr lang="en-GB"/>
                  <a:t>Underwater returns</a:t>
                </a:r>
              </a:p>
            </c:rich>
          </c:tx>
          <c:overlay val="0"/>
        </c:title>
        <c:numFmt formatCode="0%" sourceLinked="0"/>
        <c:majorTickMark val="out"/>
        <c:minorTickMark val="none"/>
        <c:tickLblPos val="nextTo"/>
        <c:spPr>
          <a:ln w="3175">
            <a:solidFill>
              <a:srgbClr val="808080"/>
            </a:solidFill>
            <a:prstDash val="solid"/>
          </a:ln>
        </c:spPr>
        <c:txPr>
          <a:bodyPr rot="0" vert="horz"/>
          <a:lstStyle/>
          <a:p>
            <a:pPr>
              <a:defRPr/>
            </a:pPr>
            <a:endParaRPr lang="en-US"/>
          </a:p>
        </c:txPr>
        <c:crossAx val="213265752"/>
        <c:crosses val="max"/>
        <c:crossBetween val="between"/>
      </c:valAx>
      <c:spPr>
        <a:solidFill>
          <a:srgbClr val="FFFFFF"/>
        </a:solidFill>
        <a:ln w="25400">
          <a:noFill/>
        </a:ln>
      </c:spPr>
    </c:plotArea>
    <c:legend>
      <c:legendPos val="r"/>
      <c:layout>
        <c:manualLayout>
          <c:xMode val="edge"/>
          <c:yMode val="edge"/>
          <c:x val="7.9241761446485801E-2"/>
          <c:y val="0.39673288716449101"/>
          <c:w val="0.44038922900431798"/>
          <c:h val="0.15503067051776201"/>
        </c:manualLayout>
      </c:layout>
      <c:overlay val="1"/>
      <c:spPr>
        <a:noFill/>
        <a:ln w="25400">
          <a:noFill/>
        </a:ln>
      </c:spPr>
    </c:legend>
    <c:plotVisOnly val="1"/>
    <c:dispBlanksAs val="gap"/>
    <c:showDLblsOverMax val="0"/>
  </c:chart>
  <c:spPr>
    <a:solidFill>
      <a:srgbClr val="FFFFFF"/>
    </a:solidFill>
    <a:ln w="3175">
      <a:noFill/>
      <a:prstDash val="solid"/>
    </a:ln>
  </c:spPr>
  <c:txPr>
    <a:bodyPr/>
    <a:lstStyle/>
    <a:p>
      <a:pPr>
        <a:defRPr sz="1400" b="0" i="0" u="none" strike="noStrike" baseline="0">
          <a:solidFill>
            <a:srgbClr val="000000"/>
          </a:solidFill>
          <a:latin typeface="Calibri Light" panose="020F0302020204030204" pitchFamily="34" charset="0"/>
          <a:ea typeface="Calibri"/>
          <a:cs typeface="Calibri Light" panose="020F0302020204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9B99B-AD12-477D-AC85-2910BE1E9325}" type="doc">
      <dgm:prSet loTypeId="urn:microsoft.com/office/officeart/2005/8/layout/process1" loCatId="process" qsTypeId="urn:microsoft.com/office/officeart/2005/8/quickstyle/simple1" qsCatId="simple" csTypeId="urn:microsoft.com/office/officeart/2005/8/colors/accent1_2" csCatId="accent1" phldr="1"/>
      <dgm:spPr/>
    </dgm:pt>
    <dgm:pt modelId="{2CCAECED-5682-4BC8-9629-CACB60F6B4FA}">
      <dgm:prSet phldrT="[Text]" custT="1"/>
      <dgm:spPr>
        <a:solidFill>
          <a:srgbClr val="FF9006"/>
        </a:solidFill>
      </dgm:spPr>
      <dgm:t>
        <a:bodyPr/>
        <a:lstStyle/>
        <a:p>
          <a:r>
            <a:rPr lang="en-GB" sz="1600">
              <a:solidFill>
                <a:schemeClr val="tx1">
                  <a:lumMod val="75000"/>
                  <a:lumOff val="25000"/>
                </a:schemeClr>
              </a:solidFill>
            </a:rPr>
            <a:t>Evidence</a:t>
          </a:r>
        </a:p>
      </dgm:t>
    </dgm:pt>
    <dgm:pt modelId="{D5DD6EA3-20B9-4CC8-9F6B-BCAFB45B97B3}" type="parTrans" cxnId="{FF8FC73F-DBF6-4A5E-B397-FF200DB91164}">
      <dgm:prSet/>
      <dgm:spPr/>
      <dgm:t>
        <a:bodyPr/>
        <a:lstStyle/>
        <a:p>
          <a:endParaRPr lang="en-GB"/>
        </a:p>
      </dgm:t>
    </dgm:pt>
    <dgm:pt modelId="{EFFE4DDD-5CD0-4C9A-87C7-A77B36C3E042}" type="sibTrans" cxnId="{FF8FC73F-DBF6-4A5E-B397-FF200DB91164}">
      <dgm:prSet/>
      <dgm:spPr>
        <a:solidFill>
          <a:schemeClr val="bg1">
            <a:lumMod val="75000"/>
          </a:schemeClr>
        </a:solidFill>
      </dgm:spPr>
      <dgm:t>
        <a:bodyPr/>
        <a:lstStyle/>
        <a:p>
          <a:endParaRPr lang="en-GB"/>
        </a:p>
      </dgm:t>
    </dgm:pt>
    <dgm:pt modelId="{C1044A84-7964-41B9-BD9F-809FB5DBC4C0}">
      <dgm:prSet phldrT="[Text]" custT="1"/>
      <dgm:spPr>
        <a:solidFill>
          <a:srgbClr val="FF9006"/>
        </a:solidFill>
      </dgm:spPr>
      <dgm:t>
        <a:bodyPr/>
        <a:lstStyle/>
        <a:p>
          <a:r>
            <a:rPr lang="en-GB" sz="1600">
              <a:solidFill>
                <a:schemeClr val="tx1">
                  <a:lumMod val="75000"/>
                  <a:lumOff val="25000"/>
                </a:schemeClr>
              </a:solidFill>
            </a:rPr>
            <a:t>Balance</a:t>
          </a:r>
        </a:p>
      </dgm:t>
    </dgm:pt>
    <dgm:pt modelId="{A0BF12BE-3FF4-44EF-AFF0-E30F21ADB9BC}" type="parTrans" cxnId="{19C68BE7-FC31-44F5-BB56-EE1E4CC84850}">
      <dgm:prSet/>
      <dgm:spPr/>
      <dgm:t>
        <a:bodyPr/>
        <a:lstStyle/>
        <a:p>
          <a:endParaRPr lang="en-GB"/>
        </a:p>
      </dgm:t>
    </dgm:pt>
    <dgm:pt modelId="{A130FA68-2987-479B-A450-347FE428E4FE}" type="sibTrans" cxnId="{19C68BE7-FC31-44F5-BB56-EE1E4CC84850}">
      <dgm:prSet/>
      <dgm:spPr>
        <a:solidFill>
          <a:schemeClr val="bg1">
            <a:lumMod val="75000"/>
          </a:schemeClr>
        </a:solidFill>
      </dgm:spPr>
      <dgm:t>
        <a:bodyPr/>
        <a:lstStyle/>
        <a:p>
          <a:endParaRPr lang="en-GB"/>
        </a:p>
      </dgm:t>
    </dgm:pt>
    <dgm:pt modelId="{08EA1747-4246-4423-9CD0-F04E7C08AD41}">
      <dgm:prSet phldrT="[Text]" custT="1"/>
      <dgm:spPr>
        <a:solidFill>
          <a:srgbClr val="FF9006"/>
        </a:solidFill>
      </dgm:spPr>
      <dgm:t>
        <a:bodyPr/>
        <a:lstStyle/>
        <a:p>
          <a:r>
            <a:rPr lang="en-GB" sz="1600">
              <a:solidFill>
                <a:schemeClr val="tx1">
                  <a:lumMod val="75000"/>
                  <a:lumOff val="25000"/>
                </a:schemeClr>
              </a:solidFill>
            </a:rPr>
            <a:t>Confidence</a:t>
          </a:r>
        </a:p>
      </dgm:t>
    </dgm:pt>
    <dgm:pt modelId="{6D05F744-C9CC-4CAD-A8E8-D2EFF306AB68}" type="parTrans" cxnId="{BC10B147-7706-4683-8A5C-646E7BD8439A}">
      <dgm:prSet/>
      <dgm:spPr/>
      <dgm:t>
        <a:bodyPr/>
        <a:lstStyle/>
        <a:p>
          <a:endParaRPr lang="en-GB"/>
        </a:p>
      </dgm:t>
    </dgm:pt>
    <dgm:pt modelId="{1A676902-0226-4990-B79C-0CB9D613B38E}" type="sibTrans" cxnId="{BC10B147-7706-4683-8A5C-646E7BD8439A}">
      <dgm:prSet/>
      <dgm:spPr>
        <a:solidFill>
          <a:schemeClr val="bg1">
            <a:lumMod val="75000"/>
          </a:schemeClr>
        </a:solidFill>
      </dgm:spPr>
      <dgm:t>
        <a:bodyPr/>
        <a:lstStyle/>
        <a:p>
          <a:endParaRPr lang="en-GB"/>
        </a:p>
      </dgm:t>
    </dgm:pt>
    <dgm:pt modelId="{BEA2333B-714C-4868-86C9-8DF7F9FAC105}">
      <dgm:prSet phldrT="[Text]" custT="1"/>
      <dgm:spPr>
        <a:solidFill>
          <a:srgbClr val="FF9006"/>
        </a:solidFill>
      </dgm:spPr>
      <dgm:t>
        <a:bodyPr/>
        <a:lstStyle/>
        <a:p>
          <a:r>
            <a:rPr lang="en-GB" sz="1600">
              <a:solidFill>
                <a:schemeClr val="tx1">
                  <a:lumMod val="75000"/>
                  <a:lumOff val="25000"/>
                </a:schemeClr>
              </a:solidFill>
            </a:rPr>
            <a:t>Impact</a:t>
          </a:r>
        </a:p>
      </dgm:t>
    </dgm:pt>
    <dgm:pt modelId="{55375649-C2F4-450B-944F-548469CF9559}" type="parTrans" cxnId="{BB2498F0-1E89-4E6E-BF4A-1C658081B345}">
      <dgm:prSet/>
      <dgm:spPr/>
      <dgm:t>
        <a:bodyPr/>
        <a:lstStyle/>
        <a:p>
          <a:endParaRPr lang="en-GB"/>
        </a:p>
      </dgm:t>
    </dgm:pt>
    <dgm:pt modelId="{220715FE-95FE-4C5D-B7EC-6275D34618EB}" type="sibTrans" cxnId="{BB2498F0-1E89-4E6E-BF4A-1C658081B345}">
      <dgm:prSet/>
      <dgm:spPr>
        <a:solidFill>
          <a:schemeClr val="bg1">
            <a:lumMod val="75000"/>
          </a:schemeClr>
        </a:solidFill>
      </dgm:spPr>
      <dgm:t>
        <a:bodyPr/>
        <a:lstStyle/>
        <a:p>
          <a:endParaRPr lang="en-GB"/>
        </a:p>
      </dgm:t>
    </dgm:pt>
    <dgm:pt modelId="{BAF49C36-EA5A-4975-A9F0-6DF2A6DA4E15}">
      <dgm:prSet phldrT="[Text]" custT="1"/>
      <dgm:spPr>
        <a:solidFill>
          <a:srgbClr val="F14F11"/>
        </a:solidFill>
      </dgm:spPr>
      <dgm:t>
        <a:bodyPr/>
        <a:lstStyle/>
        <a:p>
          <a:r>
            <a:rPr lang="en-GB" sz="1600"/>
            <a:t>Decision</a:t>
          </a:r>
        </a:p>
      </dgm:t>
    </dgm:pt>
    <dgm:pt modelId="{424FF9F4-C886-4C22-A8B7-715360FC4759}" type="parTrans" cxnId="{852A9751-26AC-4603-B932-1DB58047211B}">
      <dgm:prSet/>
      <dgm:spPr/>
      <dgm:t>
        <a:bodyPr/>
        <a:lstStyle/>
        <a:p>
          <a:endParaRPr lang="en-GB"/>
        </a:p>
      </dgm:t>
    </dgm:pt>
    <dgm:pt modelId="{FE0FB9D3-FC4D-40E1-8379-43D152B204A0}" type="sibTrans" cxnId="{852A9751-26AC-4603-B932-1DB58047211B}">
      <dgm:prSet/>
      <dgm:spPr/>
      <dgm:t>
        <a:bodyPr/>
        <a:lstStyle/>
        <a:p>
          <a:endParaRPr lang="en-GB"/>
        </a:p>
      </dgm:t>
    </dgm:pt>
    <dgm:pt modelId="{0A41F494-0F85-4550-BF20-8DE5196D90A7}" type="pres">
      <dgm:prSet presAssocID="{A659B99B-AD12-477D-AC85-2910BE1E9325}" presName="Name0" presStyleCnt="0">
        <dgm:presLayoutVars>
          <dgm:dir/>
          <dgm:resizeHandles val="exact"/>
        </dgm:presLayoutVars>
      </dgm:prSet>
      <dgm:spPr/>
    </dgm:pt>
    <dgm:pt modelId="{01DC5569-201F-469A-ADB1-37CC465C3089}" type="pres">
      <dgm:prSet presAssocID="{2CCAECED-5682-4BC8-9629-CACB60F6B4FA}" presName="node" presStyleLbl="node1" presStyleIdx="0" presStyleCnt="5">
        <dgm:presLayoutVars>
          <dgm:bulletEnabled val="1"/>
        </dgm:presLayoutVars>
      </dgm:prSet>
      <dgm:spPr/>
    </dgm:pt>
    <dgm:pt modelId="{FF7082CF-8954-4613-8288-77B791AA7E52}" type="pres">
      <dgm:prSet presAssocID="{EFFE4DDD-5CD0-4C9A-87C7-A77B36C3E042}" presName="sibTrans" presStyleLbl="sibTrans2D1" presStyleIdx="0" presStyleCnt="4"/>
      <dgm:spPr/>
    </dgm:pt>
    <dgm:pt modelId="{214826C4-A541-48EE-99BB-6194A2B7944E}" type="pres">
      <dgm:prSet presAssocID="{EFFE4DDD-5CD0-4C9A-87C7-A77B36C3E042}" presName="connectorText" presStyleLbl="sibTrans2D1" presStyleIdx="0" presStyleCnt="4"/>
      <dgm:spPr/>
    </dgm:pt>
    <dgm:pt modelId="{346AECC1-BC13-4EE2-B60F-F2CEB795CC3F}" type="pres">
      <dgm:prSet presAssocID="{C1044A84-7964-41B9-BD9F-809FB5DBC4C0}" presName="node" presStyleLbl="node1" presStyleIdx="1" presStyleCnt="5">
        <dgm:presLayoutVars>
          <dgm:bulletEnabled val="1"/>
        </dgm:presLayoutVars>
      </dgm:prSet>
      <dgm:spPr/>
    </dgm:pt>
    <dgm:pt modelId="{8290E87B-93AA-4C3F-9F70-FA28EB7531F8}" type="pres">
      <dgm:prSet presAssocID="{A130FA68-2987-479B-A450-347FE428E4FE}" presName="sibTrans" presStyleLbl="sibTrans2D1" presStyleIdx="1" presStyleCnt="4"/>
      <dgm:spPr/>
    </dgm:pt>
    <dgm:pt modelId="{8F6BE0F5-73BE-47C6-A8CF-B768A4BD03D1}" type="pres">
      <dgm:prSet presAssocID="{A130FA68-2987-479B-A450-347FE428E4FE}" presName="connectorText" presStyleLbl="sibTrans2D1" presStyleIdx="1" presStyleCnt="4"/>
      <dgm:spPr/>
    </dgm:pt>
    <dgm:pt modelId="{88ADFB28-56A4-4533-9DE5-6A9535A27764}" type="pres">
      <dgm:prSet presAssocID="{08EA1747-4246-4423-9CD0-F04E7C08AD41}" presName="node" presStyleLbl="node1" presStyleIdx="2" presStyleCnt="5">
        <dgm:presLayoutVars>
          <dgm:bulletEnabled val="1"/>
        </dgm:presLayoutVars>
      </dgm:prSet>
      <dgm:spPr/>
    </dgm:pt>
    <dgm:pt modelId="{136E29DC-1D73-401C-9400-51FB8F50B9CC}" type="pres">
      <dgm:prSet presAssocID="{1A676902-0226-4990-B79C-0CB9D613B38E}" presName="sibTrans" presStyleLbl="sibTrans2D1" presStyleIdx="2" presStyleCnt="4"/>
      <dgm:spPr/>
    </dgm:pt>
    <dgm:pt modelId="{B7457DCA-A73E-45C4-9077-ABBD281B46EB}" type="pres">
      <dgm:prSet presAssocID="{1A676902-0226-4990-B79C-0CB9D613B38E}" presName="connectorText" presStyleLbl="sibTrans2D1" presStyleIdx="2" presStyleCnt="4"/>
      <dgm:spPr/>
    </dgm:pt>
    <dgm:pt modelId="{5E60D889-5AFD-466C-A6CC-656B387E3345}" type="pres">
      <dgm:prSet presAssocID="{BEA2333B-714C-4868-86C9-8DF7F9FAC105}" presName="node" presStyleLbl="node1" presStyleIdx="3" presStyleCnt="5">
        <dgm:presLayoutVars>
          <dgm:bulletEnabled val="1"/>
        </dgm:presLayoutVars>
      </dgm:prSet>
      <dgm:spPr/>
    </dgm:pt>
    <dgm:pt modelId="{EDD9E2F7-B2B6-4626-A780-F0CC4D41F794}" type="pres">
      <dgm:prSet presAssocID="{220715FE-95FE-4C5D-B7EC-6275D34618EB}" presName="sibTrans" presStyleLbl="sibTrans2D1" presStyleIdx="3" presStyleCnt="4"/>
      <dgm:spPr/>
    </dgm:pt>
    <dgm:pt modelId="{9097E6C4-C4D5-4E8B-AD8E-B1A3B4594CDB}" type="pres">
      <dgm:prSet presAssocID="{220715FE-95FE-4C5D-B7EC-6275D34618EB}" presName="connectorText" presStyleLbl="sibTrans2D1" presStyleIdx="3" presStyleCnt="4"/>
      <dgm:spPr/>
    </dgm:pt>
    <dgm:pt modelId="{560087B7-6195-4B61-8802-7465175DFCDC}" type="pres">
      <dgm:prSet presAssocID="{BAF49C36-EA5A-4975-A9F0-6DF2A6DA4E15}" presName="node" presStyleLbl="node1" presStyleIdx="4" presStyleCnt="5">
        <dgm:presLayoutVars>
          <dgm:bulletEnabled val="1"/>
        </dgm:presLayoutVars>
      </dgm:prSet>
      <dgm:spPr/>
    </dgm:pt>
  </dgm:ptLst>
  <dgm:cxnLst>
    <dgm:cxn modelId="{97608C28-C3C7-4BB2-9F09-27FEAA9EB7CC}" type="presOf" srcId="{EFFE4DDD-5CD0-4C9A-87C7-A77B36C3E042}" destId="{FF7082CF-8954-4613-8288-77B791AA7E52}" srcOrd="0" destOrd="0" presId="urn:microsoft.com/office/officeart/2005/8/layout/process1"/>
    <dgm:cxn modelId="{FF8FC73F-DBF6-4A5E-B397-FF200DB91164}" srcId="{A659B99B-AD12-477D-AC85-2910BE1E9325}" destId="{2CCAECED-5682-4BC8-9629-CACB60F6B4FA}" srcOrd="0" destOrd="0" parTransId="{D5DD6EA3-20B9-4CC8-9F6B-BCAFB45B97B3}" sibTransId="{EFFE4DDD-5CD0-4C9A-87C7-A77B36C3E042}"/>
    <dgm:cxn modelId="{3C7A4347-FA55-4541-9C95-E56B7AC7CEDE}" type="presOf" srcId="{1A676902-0226-4990-B79C-0CB9D613B38E}" destId="{B7457DCA-A73E-45C4-9077-ABBD281B46EB}" srcOrd="1" destOrd="0" presId="urn:microsoft.com/office/officeart/2005/8/layout/process1"/>
    <dgm:cxn modelId="{BC10B147-7706-4683-8A5C-646E7BD8439A}" srcId="{A659B99B-AD12-477D-AC85-2910BE1E9325}" destId="{08EA1747-4246-4423-9CD0-F04E7C08AD41}" srcOrd="2" destOrd="0" parTransId="{6D05F744-C9CC-4CAD-A8E8-D2EFF306AB68}" sibTransId="{1A676902-0226-4990-B79C-0CB9D613B38E}"/>
    <dgm:cxn modelId="{852A9751-26AC-4603-B932-1DB58047211B}" srcId="{A659B99B-AD12-477D-AC85-2910BE1E9325}" destId="{BAF49C36-EA5A-4975-A9F0-6DF2A6DA4E15}" srcOrd="4" destOrd="0" parTransId="{424FF9F4-C886-4C22-A8B7-715360FC4759}" sibTransId="{FE0FB9D3-FC4D-40E1-8379-43D152B204A0}"/>
    <dgm:cxn modelId="{BE635557-A51D-434E-B6B9-ACA10303FC3B}" type="presOf" srcId="{220715FE-95FE-4C5D-B7EC-6275D34618EB}" destId="{9097E6C4-C4D5-4E8B-AD8E-B1A3B4594CDB}" srcOrd="1" destOrd="0" presId="urn:microsoft.com/office/officeart/2005/8/layout/process1"/>
    <dgm:cxn modelId="{6258A78C-1259-4E9B-BFFD-2677A162B9EB}" type="presOf" srcId="{BAF49C36-EA5A-4975-A9F0-6DF2A6DA4E15}" destId="{560087B7-6195-4B61-8802-7465175DFCDC}" srcOrd="0" destOrd="0" presId="urn:microsoft.com/office/officeart/2005/8/layout/process1"/>
    <dgm:cxn modelId="{62FAB499-17D5-4095-A29C-479E056F74A8}" type="presOf" srcId="{08EA1747-4246-4423-9CD0-F04E7C08AD41}" destId="{88ADFB28-56A4-4533-9DE5-6A9535A27764}" srcOrd="0" destOrd="0" presId="urn:microsoft.com/office/officeart/2005/8/layout/process1"/>
    <dgm:cxn modelId="{CC46719B-B9B5-4DB4-AAE4-8F95432CCCEC}" type="presOf" srcId="{A659B99B-AD12-477D-AC85-2910BE1E9325}" destId="{0A41F494-0F85-4550-BF20-8DE5196D90A7}" srcOrd="0" destOrd="0" presId="urn:microsoft.com/office/officeart/2005/8/layout/process1"/>
    <dgm:cxn modelId="{D53DCE9B-2F0D-47A2-990F-C26B50EFF838}" type="presOf" srcId="{220715FE-95FE-4C5D-B7EC-6275D34618EB}" destId="{EDD9E2F7-B2B6-4626-A780-F0CC4D41F794}" srcOrd="0" destOrd="0" presId="urn:microsoft.com/office/officeart/2005/8/layout/process1"/>
    <dgm:cxn modelId="{1DAA74B7-1F77-439C-9743-CCF13AF74001}" type="presOf" srcId="{C1044A84-7964-41B9-BD9F-809FB5DBC4C0}" destId="{346AECC1-BC13-4EE2-B60F-F2CEB795CC3F}" srcOrd="0" destOrd="0" presId="urn:microsoft.com/office/officeart/2005/8/layout/process1"/>
    <dgm:cxn modelId="{9507AEBE-34B5-4214-AEB1-E9089DABB28E}" type="presOf" srcId="{EFFE4DDD-5CD0-4C9A-87C7-A77B36C3E042}" destId="{214826C4-A541-48EE-99BB-6194A2B7944E}" srcOrd="1" destOrd="0" presId="urn:microsoft.com/office/officeart/2005/8/layout/process1"/>
    <dgm:cxn modelId="{BEB479C5-1102-4200-A1D5-1D505C28A2C7}" type="presOf" srcId="{1A676902-0226-4990-B79C-0CB9D613B38E}" destId="{136E29DC-1D73-401C-9400-51FB8F50B9CC}" srcOrd="0" destOrd="0" presId="urn:microsoft.com/office/officeart/2005/8/layout/process1"/>
    <dgm:cxn modelId="{011226CE-9767-40AB-A43B-65E8C0495D8D}" type="presOf" srcId="{2CCAECED-5682-4BC8-9629-CACB60F6B4FA}" destId="{01DC5569-201F-469A-ADB1-37CC465C3089}" srcOrd="0" destOrd="0" presId="urn:microsoft.com/office/officeart/2005/8/layout/process1"/>
    <dgm:cxn modelId="{19C68BE7-FC31-44F5-BB56-EE1E4CC84850}" srcId="{A659B99B-AD12-477D-AC85-2910BE1E9325}" destId="{C1044A84-7964-41B9-BD9F-809FB5DBC4C0}" srcOrd="1" destOrd="0" parTransId="{A0BF12BE-3FF4-44EF-AFF0-E30F21ADB9BC}" sibTransId="{A130FA68-2987-479B-A450-347FE428E4FE}"/>
    <dgm:cxn modelId="{BB2498F0-1E89-4E6E-BF4A-1C658081B345}" srcId="{A659B99B-AD12-477D-AC85-2910BE1E9325}" destId="{BEA2333B-714C-4868-86C9-8DF7F9FAC105}" srcOrd="3" destOrd="0" parTransId="{55375649-C2F4-450B-944F-548469CF9559}" sibTransId="{220715FE-95FE-4C5D-B7EC-6275D34618EB}"/>
    <dgm:cxn modelId="{0D84A5F2-2873-465C-B4E1-92F1CF56DDC7}" type="presOf" srcId="{A130FA68-2987-479B-A450-347FE428E4FE}" destId="{8290E87B-93AA-4C3F-9F70-FA28EB7531F8}" srcOrd="0" destOrd="0" presId="urn:microsoft.com/office/officeart/2005/8/layout/process1"/>
    <dgm:cxn modelId="{DF77A6F4-5986-4CFA-B729-8D7BE40CEF56}" type="presOf" srcId="{A130FA68-2987-479B-A450-347FE428E4FE}" destId="{8F6BE0F5-73BE-47C6-A8CF-B768A4BD03D1}" srcOrd="1" destOrd="0" presId="urn:microsoft.com/office/officeart/2005/8/layout/process1"/>
    <dgm:cxn modelId="{1DB91CF8-3BC2-48A5-9F60-B19821E07590}" type="presOf" srcId="{BEA2333B-714C-4868-86C9-8DF7F9FAC105}" destId="{5E60D889-5AFD-466C-A6CC-656B387E3345}" srcOrd="0" destOrd="0" presId="urn:microsoft.com/office/officeart/2005/8/layout/process1"/>
    <dgm:cxn modelId="{2329CBCE-E5B4-4A94-9CB0-AB464C6BCC0C}" type="presParOf" srcId="{0A41F494-0F85-4550-BF20-8DE5196D90A7}" destId="{01DC5569-201F-469A-ADB1-37CC465C3089}" srcOrd="0" destOrd="0" presId="urn:microsoft.com/office/officeart/2005/8/layout/process1"/>
    <dgm:cxn modelId="{CC5C0E4E-CA26-4E06-8CB0-E96C202EA7EF}" type="presParOf" srcId="{0A41F494-0F85-4550-BF20-8DE5196D90A7}" destId="{FF7082CF-8954-4613-8288-77B791AA7E52}" srcOrd="1" destOrd="0" presId="urn:microsoft.com/office/officeart/2005/8/layout/process1"/>
    <dgm:cxn modelId="{AC33C13A-4572-4F14-B187-A7C950531C93}" type="presParOf" srcId="{FF7082CF-8954-4613-8288-77B791AA7E52}" destId="{214826C4-A541-48EE-99BB-6194A2B7944E}" srcOrd="0" destOrd="0" presId="urn:microsoft.com/office/officeart/2005/8/layout/process1"/>
    <dgm:cxn modelId="{412A8D3F-044C-453A-B9BE-2BB7CA5B71DE}" type="presParOf" srcId="{0A41F494-0F85-4550-BF20-8DE5196D90A7}" destId="{346AECC1-BC13-4EE2-B60F-F2CEB795CC3F}" srcOrd="2" destOrd="0" presId="urn:microsoft.com/office/officeart/2005/8/layout/process1"/>
    <dgm:cxn modelId="{95106B41-1523-4303-A923-2C93E4FCFE20}" type="presParOf" srcId="{0A41F494-0F85-4550-BF20-8DE5196D90A7}" destId="{8290E87B-93AA-4C3F-9F70-FA28EB7531F8}" srcOrd="3" destOrd="0" presId="urn:microsoft.com/office/officeart/2005/8/layout/process1"/>
    <dgm:cxn modelId="{E92CE631-6E30-4E65-A452-AF03E4480CC7}" type="presParOf" srcId="{8290E87B-93AA-4C3F-9F70-FA28EB7531F8}" destId="{8F6BE0F5-73BE-47C6-A8CF-B768A4BD03D1}" srcOrd="0" destOrd="0" presId="urn:microsoft.com/office/officeart/2005/8/layout/process1"/>
    <dgm:cxn modelId="{BB9EFC93-6FF3-47C8-BB2A-998994172331}" type="presParOf" srcId="{0A41F494-0F85-4550-BF20-8DE5196D90A7}" destId="{88ADFB28-56A4-4533-9DE5-6A9535A27764}" srcOrd="4" destOrd="0" presId="urn:microsoft.com/office/officeart/2005/8/layout/process1"/>
    <dgm:cxn modelId="{15800437-5776-4C54-A936-98B2F4735AC9}" type="presParOf" srcId="{0A41F494-0F85-4550-BF20-8DE5196D90A7}" destId="{136E29DC-1D73-401C-9400-51FB8F50B9CC}" srcOrd="5" destOrd="0" presId="urn:microsoft.com/office/officeart/2005/8/layout/process1"/>
    <dgm:cxn modelId="{F442C8FB-BF1F-42BB-8ABB-11B581F661FC}" type="presParOf" srcId="{136E29DC-1D73-401C-9400-51FB8F50B9CC}" destId="{B7457DCA-A73E-45C4-9077-ABBD281B46EB}" srcOrd="0" destOrd="0" presId="urn:microsoft.com/office/officeart/2005/8/layout/process1"/>
    <dgm:cxn modelId="{5DCA061C-6D5F-4E40-9AB7-986E0671A348}" type="presParOf" srcId="{0A41F494-0F85-4550-BF20-8DE5196D90A7}" destId="{5E60D889-5AFD-466C-A6CC-656B387E3345}" srcOrd="6" destOrd="0" presId="urn:microsoft.com/office/officeart/2005/8/layout/process1"/>
    <dgm:cxn modelId="{5BB11AE1-A058-45E8-A115-28B0D1CECB9B}" type="presParOf" srcId="{0A41F494-0F85-4550-BF20-8DE5196D90A7}" destId="{EDD9E2F7-B2B6-4626-A780-F0CC4D41F794}" srcOrd="7" destOrd="0" presId="urn:microsoft.com/office/officeart/2005/8/layout/process1"/>
    <dgm:cxn modelId="{000854BD-2E76-4738-92DE-656C5FFF5E8B}" type="presParOf" srcId="{EDD9E2F7-B2B6-4626-A780-F0CC4D41F794}" destId="{9097E6C4-C4D5-4E8B-AD8E-B1A3B4594CDB}" srcOrd="0" destOrd="0" presId="urn:microsoft.com/office/officeart/2005/8/layout/process1"/>
    <dgm:cxn modelId="{2183BBCB-655E-4AD4-BB56-C36211BC9409}" type="presParOf" srcId="{0A41F494-0F85-4550-BF20-8DE5196D90A7}" destId="{560087B7-6195-4B61-8802-7465175DFCD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BDFEE-034C-4416-8D39-EDE70B80129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654E3798-6519-4C60-A9DD-BB3F021E8B2C}">
      <dgm:prSet phldrT="[Text]"/>
      <dgm:spPr>
        <a:solidFill>
          <a:srgbClr val="F1A60F"/>
        </a:solidFill>
      </dgm:spPr>
      <dgm:t>
        <a:bodyPr/>
        <a:lstStyle/>
        <a:p>
          <a:r>
            <a:rPr lang="en-GB" dirty="0">
              <a:solidFill>
                <a:schemeClr val="tx1"/>
              </a:solidFill>
            </a:rPr>
            <a:t>Values</a:t>
          </a:r>
        </a:p>
      </dgm:t>
    </dgm:pt>
    <dgm:pt modelId="{6326AC2A-4E8D-4E32-ABB8-2DBB3C8520E5}" type="parTrans" cxnId="{3810E13C-0FB3-4CE2-AE1F-E98A7EC929E3}">
      <dgm:prSet/>
      <dgm:spPr/>
      <dgm:t>
        <a:bodyPr/>
        <a:lstStyle/>
        <a:p>
          <a:endParaRPr lang="en-GB"/>
        </a:p>
      </dgm:t>
    </dgm:pt>
    <dgm:pt modelId="{B117629B-FF13-4EB0-9435-5D9425E852A6}" type="sibTrans" cxnId="{3810E13C-0FB3-4CE2-AE1F-E98A7EC929E3}">
      <dgm:prSet/>
      <dgm:spPr/>
      <dgm:t>
        <a:bodyPr/>
        <a:lstStyle/>
        <a:p>
          <a:endParaRPr lang="en-GB"/>
        </a:p>
      </dgm:t>
    </dgm:pt>
    <dgm:pt modelId="{0C9D573E-2493-48D7-9E32-BFB451F9E306}">
      <dgm:prSet phldrT="[Text]"/>
      <dgm:spPr>
        <a:solidFill>
          <a:srgbClr val="504434"/>
        </a:solidFill>
      </dgm:spPr>
      <dgm:t>
        <a:bodyPr/>
        <a:lstStyle/>
        <a:p>
          <a:r>
            <a:rPr lang="en-GB" dirty="0"/>
            <a:t>Clients</a:t>
          </a:r>
        </a:p>
      </dgm:t>
    </dgm:pt>
    <dgm:pt modelId="{D0AD207E-C13D-4B9F-9225-63900B5B0821}" type="parTrans" cxnId="{B97DF2C2-3009-4266-AB85-6E0E739C5AF7}">
      <dgm:prSet/>
      <dgm:spPr/>
      <dgm:t>
        <a:bodyPr/>
        <a:lstStyle/>
        <a:p>
          <a:endParaRPr lang="en-GB"/>
        </a:p>
      </dgm:t>
    </dgm:pt>
    <dgm:pt modelId="{71F13206-6864-41E2-B935-596C8929AFD9}" type="sibTrans" cxnId="{B97DF2C2-3009-4266-AB85-6E0E739C5AF7}">
      <dgm:prSet/>
      <dgm:spPr/>
      <dgm:t>
        <a:bodyPr/>
        <a:lstStyle/>
        <a:p>
          <a:endParaRPr lang="en-GB"/>
        </a:p>
      </dgm:t>
    </dgm:pt>
    <dgm:pt modelId="{49F307A8-153E-4EBD-B70A-308D3D40C217}">
      <dgm:prSet phldrT="[Text]"/>
      <dgm:spPr/>
      <dgm:t>
        <a:bodyPr/>
        <a:lstStyle/>
        <a:p>
          <a:r>
            <a:rPr lang="en-GB" dirty="0"/>
            <a:t>Skills</a:t>
          </a:r>
        </a:p>
      </dgm:t>
    </dgm:pt>
    <dgm:pt modelId="{591EE93B-619F-49A8-BCB7-92F3F380596D}" type="parTrans" cxnId="{9253E3F8-F4AC-4713-9C2B-893E8AF9E618}">
      <dgm:prSet/>
      <dgm:spPr/>
      <dgm:t>
        <a:bodyPr/>
        <a:lstStyle/>
        <a:p>
          <a:endParaRPr lang="en-GB"/>
        </a:p>
      </dgm:t>
    </dgm:pt>
    <dgm:pt modelId="{8BFC8AE3-DC3E-4671-B5C5-A9E6B9AE9D9F}" type="sibTrans" cxnId="{9253E3F8-F4AC-4713-9C2B-893E8AF9E618}">
      <dgm:prSet/>
      <dgm:spPr/>
      <dgm:t>
        <a:bodyPr/>
        <a:lstStyle/>
        <a:p>
          <a:endParaRPr lang="en-GB"/>
        </a:p>
      </dgm:t>
    </dgm:pt>
    <dgm:pt modelId="{53752C77-CA61-4701-8135-10BA5093A9B6}">
      <dgm:prSet phldrT="[Text]" custT="1"/>
      <dgm:spPr/>
      <dgm:t>
        <a:bodyPr/>
        <a:lstStyle/>
        <a:p>
          <a:r>
            <a:rPr lang="en-GB" sz="1400" dirty="0"/>
            <a:t>YOUR APPROACH</a:t>
          </a:r>
        </a:p>
      </dgm:t>
    </dgm:pt>
    <dgm:pt modelId="{4C5E88C0-3844-498D-8F3A-5A9C81D2ED41}" type="parTrans" cxnId="{61F96510-585D-4491-BF6E-38926F75AF8D}">
      <dgm:prSet/>
      <dgm:spPr/>
      <dgm:t>
        <a:bodyPr/>
        <a:lstStyle/>
        <a:p>
          <a:endParaRPr lang="en-GB"/>
        </a:p>
      </dgm:t>
    </dgm:pt>
    <dgm:pt modelId="{9818599A-3620-4232-AFA3-5325CF1A6511}" type="sibTrans" cxnId="{61F96510-585D-4491-BF6E-38926F75AF8D}">
      <dgm:prSet/>
      <dgm:spPr/>
      <dgm:t>
        <a:bodyPr/>
        <a:lstStyle/>
        <a:p>
          <a:endParaRPr lang="en-GB"/>
        </a:p>
      </dgm:t>
    </dgm:pt>
    <dgm:pt modelId="{071E5AFE-A141-4F0B-BD35-0FC249339D3F}" type="pres">
      <dgm:prSet presAssocID="{264BDFEE-034C-4416-8D39-EDE70B801290}" presName="Name0" presStyleCnt="0">
        <dgm:presLayoutVars>
          <dgm:chMax val="4"/>
          <dgm:resizeHandles val="exact"/>
        </dgm:presLayoutVars>
      </dgm:prSet>
      <dgm:spPr/>
    </dgm:pt>
    <dgm:pt modelId="{5C410AA5-B8EB-4492-9397-15F563933F18}" type="pres">
      <dgm:prSet presAssocID="{264BDFEE-034C-4416-8D39-EDE70B801290}" presName="ellipse" presStyleLbl="trBgShp" presStyleIdx="0" presStyleCnt="1"/>
      <dgm:spPr/>
    </dgm:pt>
    <dgm:pt modelId="{8A147A71-E2D0-4C97-A47A-451BBB46C547}" type="pres">
      <dgm:prSet presAssocID="{264BDFEE-034C-4416-8D39-EDE70B801290}" presName="arrow1" presStyleLbl="fgShp" presStyleIdx="0" presStyleCnt="1"/>
      <dgm:spPr/>
    </dgm:pt>
    <dgm:pt modelId="{4CD38262-B547-4B3D-B3A3-27F87FBCE897}" type="pres">
      <dgm:prSet presAssocID="{264BDFEE-034C-4416-8D39-EDE70B801290}" presName="rectangle" presStyleLbl="revTx" presStyleIdx="0" presStyleCnt="1" custScaleX="157968">
        <dgm:presLayoutVars>
          <dgm:bulletEnabled val="1"/>
        </dgm:presLayoutVars>
      </dgm:prSet>
      <dgm:spPr/>
    </dgm:pt>
    <dgm:pt modelId="{8EE3B67E-9960-4C0D-A07C-0F9B52EB011A}" type="pres">
      <dgm:prSet presAssocID="{0C9D573E-2493-48D7-9E32-BFB451F9E306}" presName="item1" presStyleLbl="node1" presStyleIdx="0" presStyleCnt="3">
        <dgm:presLayoutVars>
          <dgm:bulletEnabled val="1"/>
        </dgm:presLayoutVars>
      </dgm:prSet>
      <dgm:spPr/>
    </dgm:pt>
    <dgm:pt modelId="{A6CF4F20-D01B-4D26-A096-AFDF53B63132}" type="pres">
      <dgm:prSet presAssocID="{49F307A8-153E-4EBD-B70A-308D3D40C217}" presName="item2" presStyleLbl="node1" presStyleIdx="1" presStyleCnt="3">
        <dgm:presLayoutVars>
          <dgm:bulletEnabled val="1"/>
        </dgm:presLayoutVars>
      </dgm:prSet>
      <dgm:spPr/>
    </dgm:pt>
    <dgm:pt modelId="{88D7A508-0B3A-434F-BC59-2719D44AA22D}" type="pres">
      <dgm:prSet presAssocID="{53752C77-CA61-4701-8135-10BA5093A9B6}" presName="item3" presStyleLbl="node1" presStyleIdx="2" presStyleCnt="3">
        <dgm:presLayoutVars>
          <dgm:bulletEnabled val="1"/>
        </dgm:presLayoutVars>
      </dgm:prSet>
      <dgm:spPr/>
    </dgm:pt>
    <dgm:pt modelId="{44D5BA63-9E04-4CFC-B84A-4EDE2FE0307C}" type="pres">
      <dgm:prSet presAssocID="{264BDFEE-034C-4416-8D39-EDE70B801290}" presName="funnel" presStyleLbl="trAlignAcc1" presStyleIdx="0" presStyleCnt="1" custLinFactNeighborX="-636" custLinFactNeighborY="-1665"/>
      <dgm:spPr>
        <a:solidFill>
          <a:srgbClr val="504434">
            <a:alpha val="40000"/>
          </a:srgbClr>
        </a:solidFill>
      </dgm:spPr>
    </dgm:pt>
  </dgm:ptLst>
  <dgm:cxnLst>
    <dgm:cxn modelId="{61F96510-585D-4491-BF6E-38926F75AF8D}" srcId="{264BDFEE-034C-4416-8D39-EDE70B801290}" destId="{53752C77-CA61-4701-8135-10BA5093A9B6}" srcOrd="3" destOrd="0" parTransId="{4C5E88C0-3844-498D-8F3A-5A9C81D2ED41}" sibTransId="{9818599A-3620-4232-AFA3-5325CF1A6511}"/>
    <dgm:cxn modelId="{3810E13C-0FB3-4CE2-AE1F-E98A7EC929E3}" srcId="{264BDFEE-034C-4416-8D39-EDE70B801290}" destId="{654E3798-6519-4C60-A9DD-BB3F021E8B2C}" srcOrd="0" destOrd="0" parTransId="{6326AC2A-4E8D-4E32-ABB8-2DBB3C8520E5}" sibTransId="{B117629B-FF13-4EB0-9435-5D9425E852A6}"/>
    <dgm:cxn modelId="{EE281A54-CB1C-4F60-AAC0-C602B761AD2E}" type="presOf" srcId="{0C9D573E-2493-48D7-9E32-BFB451F9E306}" destId="{A6CF4F20-D01B-4D26-A096-AFDF53B63132}" srcOrd="0" destOrd="0" presId="urn:microsoft.com/office/officeart/2005/8/layout/funnel1"/>
    <dgm:cxn modelId="{692B8E56-DAE4-4B09-A474-6944199A6DFA}" type="presOf" srcId="{264BDFEE-034C-4416-8D39-EDE70B801290}" destId="{071E5AFE-A141-4F0B-BD35-0FC249339D3F}" srcOrd="0" destOrd="0" presId="urn:microsoft.com/office/officeart/2005/8/layout/funnel1"/>
    <dgm:cxn modelId="{8879BC8A-6002-4F79-9881-231045E74CCE}" type="presOf" srcId="{49F307A8-153E-4EBD-B70A-308D3D40C217}" destId="{8EE3B67E-9960-4C0D-A07C-0F9B52EB011A}" srcOrd="0" destOrd="0" presId="urn:microsoft.com/office/officeart/2005/8/layout/funnel1"/>
    <dgm:cxn modelId="{50914CC2-6F24-4000-929B-D04B00A52EC0}" type="presOf" srcId="{654E3798-6519-4C60-A9DD-BB3F021E8B2C}" destId="{88D7A508-0B3A-434F-BC59-2719D44AA22D}" srcOrd="0" destOrd="0" presId="urn:microsoft.com/office/officeart/2005/8/layout/funnel1"/>
    <dgm:cxn modelId="{B97DF2C2-3009-4266-AB85-6E0E739C5AF7}" srcId="{264BDFEE-034C-4416-8D39-EDE70B801290}" destId="{0C9D573E-2493-48D7-9E32-BFB451F9E306}" srcOrd="1" destOrd="0" parTransId="{D0AD207E-C13D-4B9F-9225-63900B5B0821}" sibTransId="{71F13206-6864-41E2-B935-596C8929AFD9}"/>
    <dgm:cxn modelId="{3495DEEE-45C7-4330-B5BE-8318994E21BB}" type="presOf" srcId="{53752C77-CA61-4701-8135-10BA5093A9B6}" destId="{4CD38262-B547-4B3D-B3A3-27F87FBCE897}" srcOrd="0" destOrd="0" presId="urn:microsoft.com/office/officeart/2005/8/layout/funnel1"/>
    <dgm:cxn modelId="{9253E3F8-F4AC-4713-9C2B-893E8AF9E618}" srcId="{264BDFEE-034C-4416-8D39-EDE70B801290}" destId="{49F307A8-153E-4EBD-B70A-308D3D40C217}" srcOrd="2" destOrd="0" parTransId="{591EE93B-619F-49A8-BCB7-92F3F380596D}" sibTransId="{8BFC8AE3-DC3E-4671-B5C5-A9E6B9AE9D9F}"/>
    <dgm:cxn modelId="{D488A3E3-BED8-4663-8ED6-BBFB58B61DD7}" type="presParOf" srcId="{071E5AFE-A141-4F0B-BD35-0FC249339D3F}" destId="{5C410AA5-B8EB-4492-9397-15F563933F18}" srcOrd="0" destOrd="0" presId="urn:microsoft.com/office/officeart/2005/8/layout/funnel1"/>
    <dgm:cxn modelId="{C265DFF9-B7C5-4E1F-A735-9E8ACD78DD85}" type="presParOf" srcId="{071E5AFE-A141-4F0B-BD35-0FC249339D3F}" destId="{8A147A71-E2D0-4C97-A47A-451BBB46C547}" srcOrd="1" destOrd="0" presId="urn:microsoft.com/office/officeart/2005/8/layout/funnel1"/>
    <dgm:cxn modelId="{8A9A8163-26CE-435C-8323-1D44D042267A}" type="presParOf" srcId="{071E5AFE-A141-4F0B-BD35-0FC249339D3F}" destId="{4CD38262-B547-4B3D-B3A3-27F87FBCE897}" srcOrd="2" destOrd="0" presId="urn:microsoft.com/office/officeart/2005/8/layout/funnel1"/>
    <dgm:cxn modelId="{F700BCEF-2BE3-4D54-958D-F93E7AD36BD7}" type="presParOf" srcId="{071E5AFE-A141-4F0B-BD35-0FC249339D3F}" destId="{8EE3B67E-9960-4C0D-A07C-0F9B52EB011A}" srcOrd="3" destOrd="0" presId="urn:microsoft.com/office/officeart/2005/8/layout/funnel1"/>
    <dgm:cxn modelId="{58A29D19-9845-4A86-AFE0-5D7C9CC776BB}" type="presParOf" srcId="{071E5AFE-A141-4F0B-BD35-0FC249339D3F}" destId="{A6CF4F20-D01B-4D26-A096-AFDF53B63132}" srcOrd="4" destOrd="0" presId="urn:microsoft.com/office/officeart/2005/8/layout/funnel1"/>
    <dgm:cxn modelId="{5A0BB8CA-87A0-4736-8043-997FD3725BA4}" type="presParOf" srcId="{071E5AFE-A141-4F0B-BD35-0FC249339D3F}" destId="{88D7A508-0B3A-434F-BC59-2719D44AA22D}" srcOrd="5" destOrd="0" presId="urn:microsoft.com/office/officeart/2005/8/layout/funnel1"/>
    <dgm:cxn modelId="{496AA087-698D-455F-B711-68DBE27AB4C2}" type="presParOf" srcId="{071E5AFE-A141-4F0B-BD35-0FC249339D3F}" destId="{44D5BA63-9E04-4CFC-B84A-4EDE2FE0307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BDFEE-034C-4416-8D39-EDE70B80129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654E3798-6519-4C60-A9DD-BB3F021E8B2C}">
      <dgm:prSet phldrT="[Text]"/>
      <dgm:spPr>
        <a:solidFill>
          <a:srgbClr val="F1A60F"/>
        </a:solidFill>
      </dgm:spPr>
      <dgm:t>
        <a:bodyPr/>
        <a:lstStyle/>
        <a:p>
          <a:r>
            <a:rPr lang="en-GB" dirty="0">
              <a:solidFill>
                <a:schemeClr val="tx1"/>
              </a:solidFill>
            </a:rPr>
            <a:t>Approach</a:t>
          </a:r>
        </a:p>
      </dgm:t>
    </dgm:pt>
    <dgm:pt modelId="{6326AC2A-4E8D-4E32-ABB8-2DBB3C8520E5}" type="parTrans" cxnId="{3810E13C-0FB3-4CE2-AE1F-E98A7EC929E3}">
      <dgm:prSet/>
      <dgm:spPr/>
      <dgm:t>
        <a:bodyPr/>
        <a:lstStyle/>
        <a:p>
          <a:endParaRPr lang="en-GB"/>
        </a:p>
      </dgm:t>
    </dgm:pt>
    <dgm:pt modelId="{B117629B-FF13-4EB0-9435-5D9425E852A6}" type="sibTrans" cxnId="{3810E13C-0FB3-4CE2-AE1F-E98A7EC929E3}">
      <dgm:prSet/>
      <dgm:spPr/>
      <dgm:t>
        <a:bodyPr/>
        <a:lstStyle/>
        <a:p>
          <a:endParaRPr lang="en-GB"/>
        </a:p>
      </dgm:t>
    </dgm:pt>
    <dgm:pt modelId="{0C9D573E-2493-48D7-9E32-BFB451F9E306}">
      <dgm:prSet phldrT="[Text]"/>
      <dgm:spPr>
        <a:solidFill>
          <a:srgbClr val="504434"/>
        </a:solidFill>
      </dgm:spPr>
      <dgm:t>
        <a:bodyPr/>
        <a:lstStyle/>
        <a:p>
          <a:r>
            <a:rPr lang="en-GB" dirty="0"/>
            <a:t>Model portfolios</a:t>
          </a:r>
        </a:p>
      </dgm:t>
    </dgm:pt>
    <dgm:pt modelId="{D0AD207E-C13D-4B9F-9225-63900B5B0821}" type="parTrans" cxnId="{B97DF2C2-3009-4266-AB85-6E0E739C5AF7}">
      <dgm:prSet/>
      <dgm:spPr/>
      <dgm:t>
        <a:bodyPr/>
        <a:lstStyle/>
        <a:p>
          <a:endParaRPr lang="en-GB"/>
        </a:p>
      </dgm:t>
    </dgm:pt>
    <dgm:pt modelId="{71F13206-6864-41E2-B935-596C8929AFD9}" type="sibTrans" cxnId="{B97DF2C2-3009-4266-AB85-6E0E739C5AF7}">
      <dgm:prSet/>
      <dgm:spPr/>
      <dgm:t>
        <a:bodyPr/>
        <a:lstStyle/>
        <a:p>
          <a:endParaRPr lang="en-GB"/>
        </a:p>
      </dgm:t>
    </dgm:pt>
    <dgm:pt modelId="{49F307A8-153E-4EBD-B70A-308D3D40C217}">
      <dgm:prSet phldrT="[Text]"/>
      <dgm:spPr/>
      <dgm:t>
        <a:bodyPr/>
        <a:lstStyle/>
        <a:p>
          <a:r>
            <a:rPr lang="en-GB" dirty="0"/>
            <a:t>Suitability</a:t>
          </a:r>
        </a:p>
      </dgm:t>
    </dgm:pt>
    <dgm:pt modelId="{591EE93B-619F-49A8-BCB7-92F3F380596D}" type="parTrans" cxnId="{9253E3F8-F4AC-4713-9C2B-893E8AF9E618}">
      <dgm:prSet/>
      <dgm:spPr/>
      <dgm:t>
        <a:bodyPr/>
        <a:lstStyle/>
        <a:p>
          <a:endParaRPr lang="en-GB"/>
        </a:p>
      </dgm:t>
    </dgm:pt>
    <dgm:pt modelId="{8BFC8AE3-DC3E-4671-B5C5-A9E6B9AE9D9F}" type="sibTrans" cxnId="{9253E3F8-F4AC-4713-9C2B-893E8AF9E618}">
      <dgm:prSet/>
      <dgm:spPr/>
      <dgm:t>
        <a:bodyPr/>
        <a:lstStyle/>
        <a:p>
          <a:endParaRPr lang="en-GB"/>
        </a:p>
      </dgm:t>
    </dgm:pt>
    <dgm:pt modelId="{53752C77-CA61-4701-8135-10BA5093A9B6}">
      <dgm:prSet phldrT="[Text]" custT="1"/>
      <dgm:spPr/>
      <dgm:t>
        <a:bodyPr/>
        <a:lstStyle/>
        <a:p>
          <a:r>
            <a:rPr lang="en-GB" sz="1400" dirty="0"/>
            <a:t>RISK ALLOCATION</a:t>
          </a:r>
        </a:p>
      </dgm:t>
    </dgm:pt>
    <dgm:pt modelId="{4C5E88C0-3844-498D-8F3A-5A9C81D2ED41}" type="parTrans" cxnId="{61F96510-585D-4491-BF6E-38926F75AF8D}">
      <dgm:prSet/>
      <dgm:spPr/>
      <dgm:t>
        <a:bodyPr/>
        <a:lstStyle/>
        <a:p>
          <a:endParaRPr lang="en-GB"/>
        </a:p>
      </dgm:t>
    </dgm:pt>
    <dgm:pt modelId="{9818599A-3620-4232-AFA3-5325CF1A6511}" type="sibTrans" cxnId="{61F96510-585D-4491-BF6E-38926F75AF8D}">
      <dgm:prSet/>
      <dgm:spPr/>
      <dgm:t>
        <a:bodyPr/>
        <a:lstStyle/>
        <a:p>
          <a:endParaRPr lang="en-GB"/>
        </a:p>
      </dgm:t>
    </dgm:pt>
    <dgm:pt modelId="{DF794633-55BF-4FA9-BC40-0A61C7636767}">
      <dgm:prSet phldrT="[Text]" custScaleX="163766" custScaleY="221563" custLinFactNeighborY="73056"/>
      <dgm:spPr/>
      <dgm:t>
        <a:bodyPr/>
        <a:lstStyle/>
        <a:p>
          <a:endParaRPr lang="en-GB"/>
        </a:p>
      </dgm:t>
    </dgm:pt>
    <dgm:pt modelId="{D67E7B7E-FA66-4327-A66C-1D07A3E42C81}" type="parTrans" cxnId="{23879589-27D9-4224-ACEF-2C0F277AD3C1}">
      <dgm:prSet/>
      <dgm:spPr/>
      <dgm:t>
        <a:bodyPr/>
        <a:lstStyle/>
        <a:p>
          <a:endParaRPr lang="en-GB"/>
        </a:p>
      </dgm:t>
    </dgm:pt>
    <dgm:pt modelId="{2A7EC2FE-B4B6-4FE3-BA69-B6D9DD67CF95}" type="sibTrans" cxnId="{23879589-27D9-4224-ACEF-2C0F277AD3C1}">
      <dgm:prSet/>
      <dgm:spPr/>
      <dgm:t>
        <a:bodyPr/>
        <a:lstStyle/>
        <a:p>
          <a:endParaRPr lang="en-GB"/>
        </a:p>
      </dgm:t>
    </dgm:pt>
    <dgm:pt modelId="{071E5AFE-A141-4F0B-BD35-0FC249339D3F}" type="pres">
      <dgm:prSet presAssocID="{264BDFEE-034C-4416-8D39-EDE70B801290}" presName="Name0" presStyleCnt="0">
        <dgm:presLayoutVars>
          <dgm:chMax val="4"/>
          <dgm:resizeHandles val="exact"/>
        </dgm:presLayoutVars>
      </dgm:prSet>
      <dgm:spPr/>
    </dgm:pt>
    <dgm:pt modelId="{5C410AA5-B8EB-4492-9397-15F563933F18}" type="pres">
      <dgm:prSet presAssocID="{264BDFEE-034C-4416-8D39-EDE70B801290}" presName="ellipse" presStyleLbl="trBgShp" presStyleIdx="0" presStyleCnt="1"/>
      <dgm:spPr/>
    </dgm:pt>
    <dgm:pt modelId="{8A147A71-E2D0-4C97-A47A-451BBB46C547}" type="pres">
      <dgm:prSet presAssocID="{264BDFEE-034C-4416-8D39-EDE70B801290}" presName="arrow1" presStyleLbl="fgShp" presStyleIdx="0" presStyleCnt="1"/>
      <dgm:spPr/>
    </dgm:pt>
    <dgm:pt modelId="{4CD38262-B547-4B3D-B3A3-27F87FBCE897}" type="pres">
      <dgm:prSet presAssocID="{264BDFEE-034C-4416-8D39-EDE70B801290}" presName="rectangle" presStyleLbl="revTx" presStyleIdx="0" presStyleCnt="1" custScaleX="163766" custScaleY="221563" custLinFactNeighborY="73056">
        <dgm:presLayoutVars>
          <dgm:bulletEnabled val="1"/>
        </dgm:presLayoutVars>
      </dgm:prSet>
      <dgm:spPr/>
    </dgm:pt>
    <dgm:pt modelId="{8EE3B67E-9960-4C0D-A07C-0F9B52EB011A}" type="pres">
      <dgm:prSet presAssocID="{0C9D573E-2493-48D7-9E32-BFB451F9E306}" presName="item1" presStyleLbl="node1" presStyleIdx="0" presStyleCnt="3">
        <dgm:presLayoutVars>
          <dgm:bulletEnabled val="1"/>
        </dgm:presLayoutVars>
      </dgm:prSet>
      <dgm:spPr/>
    </dgm:pt>
    <dgm:pt modelId="{A6CF4F20-D01B-4D26-A096-AFDF53B63132}" type="pres">
      <dgm:prSet presAssocID="{49F307A8-153E-4EBD-B70A-308D3D40C217}" presName="item2" presStyleLbl="node1" presStyleIdx="1" presStyleCnt="3">
        <dgm:presLayoutVars>
          <dgm:bulletEnabled val="1"/>
        </dgm:presLayoutVars>
      </dgm:prSet>
      <dgm:spPr/>
    </dgm:pt>
    <dgm:pt modelId="{88D7A508-0B3A-434F-BC59-2719D44AA22D}" type="pres">
      <dgm:prSet presAssocID="{53752C77-CA61-4701-8135-10BA5093A9B6}" presName="item3" presStyleLbl="node1" presStyleIdx="2" presStyleCnt="3">
        <dgm:presLayoutVars>
          <dgm:bulletEnabled val="1"/>
        </dgm:presLayoutVars>
      </dgm:prSet>
      <dgm:spPr/>
    </dgm:pt>
    <dgm:pt modelId="{44D5BA63-9E04-4CFC-B84A-4EDE2FE0307C}" type="pres">
      <dgm:prSet presAssocID="{264BDFEE-034C-4416-8D39-EDE70B801290}" presName="funnel" presStyleLbl="trAlignAcc1" presStyleIdx="0" presStyleCnt="1"/>
      <dgm:spPr>
        <a:solidFill>
          <a:schemeClr val="bg1">
            <a:lumMod val="65000"/>
            <a:alpha val="40000"/>
          </a:schemeClr>
        </a:solidFill>
      </dgm:spPr>
    </dgm:pt>
  </dgm:ptLst>
  <dgm:cxnLst>
    <dgm:cxn modelId="{61F96510-585D-4491-BF6E-38926F75AF8D}" srcId="{264BDFEE-034C-4416-8D39-EDE70B801290}" destId="{53752C77-CA61-4701-8135-10BA5093A9B6}" srcOrd="3" destOrd="0" parTransId="{4C5E88C0-3844-498D-8F3A-5A9C81D2ED41}" sibTransId="{9818599A-3620-4232-AFA3-5325CF1A6511}"/>
    <dgm:cxn modelId="{166E2038-8A52-42B4-A0BB-856264D507A1}" type="presOf" srcId="{0C9D573E-2493-48D7-9E32-BFB451F9E306}" destId="{A6CF4F20-D01B-4D26-A096-AFDF53B63132}" srcOrd="0" destOrd="0" presId="urn:microsoft.com/office/officeart/2005/8/layout/funnel1"/>
    <dgm:cxn modelId="{EAB7BE3B-4441-4072-8325-D3B0006B6F62}" type="presOf" srcId="{53752C77-CA61-4701-8135-10BA5093A9B6}" destId="{4CD38262-B547-4B3D-B3A3-27F87FBCE897}" srcOrd="0" destOrd="0" presId="urn:microsoft.com/office/officeart/2005/8/layout/funnel1"/>
    <dgm:cxn modelId="{3810E13C-0FB3-4CE2-AE1F-E98A7EC929E3}" srcId="{264BDFEE-034C-4416-8D39-EDE70B801290}" destId="{654E3798-6519-4C60-A9DD-BB3F021E8B2C}" srcOrd="0" destOrd="0" parTransId="{6326AC2A-4E8D-4E32-ABB8-2DBB3C8520E5}" sibTransId="{B117629B-FF13-4EB0-9435-5D9425E852A6}"/>
    <dgm:cxn modelId="{6FDEFD5D-DDEF-4186-A876-0D971AEFA3E3}" type="presOf" srcId="{49F307A8-153E-4EBD-B70A-308D3D40C217}" destId="{8EE3B67E-9960-4C0D-A07C-0F9B52EB011A}" srcOrd="0" destOrd="0" presId="urn:microsoft.com/office/officeart/2005/8/layout/funnel1"/>
    <dgm:cxn modelId="{493C4F7C-7639-45BE-95BB-5745DC8DD4E3}" type="presOf" srcId="{264BDFEE-034C-4416-8D39-EDE70B801290}" destId="{071E5AFE-A141-4F0B-BD35-0FC249339D3F}" srcOrd="0" destOrd="0" presId="urn:microsoft.com/office/officeart/2005/8/layout/funnel1"/>
    <dgm:cxn modelId="{23879589-27D9-4224-ACEF-2C0F277AD3C1}" srcId="{264BDFEE-034C-4416-8D39-EDE70B801290}" destId="{DF794633-55BF-4FA9-BC40-0A61C7636767}" srcOrd="4" destOrd="0" parTransId="{D67E7B7E-FA66-4327-A66C-1D07A3E42C81}" sibTransId="{2A7EC2FE-B4B6-4FE3-BA69-B6D9DD67CF95}"/>
    <dgm:cxn modelId="{B97DF2C2-3009-4266-AB85-6E0E739C5AF7}" srcId="{264BDFEE-034C-4416-8D39-EDE70B801290}" destId="{0C9D573E-2493-48D7-9E32-BFB451F9E306}" srcOrd="1" destOrd="0" parTransId="{D0AD207E-C13D-4B9F-9225-63900B5B0821}" sibTransId="{71F13206-6864-41E2-B935-596C8929AFD9}"/>
    <dgm:cxn modelId="{E03905C5-0BFF-432B-B85C-CCD2AE937423}" type="presOf" srcId="{654E3798-6519-4C60-A9DD-BB3F021E8B2C}" destId="{88D7A508-0B3A-434F-BC59-2719D44AA22D}" srcOrd="0" destOrd="0" presId="urn:microsoft.com/office/officeart/2005/8/layout/funnel1"/>
    <dgm:cxn modelId="{9253E3F8-F4AC-4713-9C2B-893E8AF9E618}" srcId="{264BDFEE-034C-4416-8D39-EDE70B801290}" destId="{49F307A8-153E-4EBD-B70A-308D3D40C217}" srcOrd="2" destOrd="0" parTransId="{591EE93B-619F-49A8-BCB7-92F3F380596D}" sibTransId="{8BFC8AE3-DC3E-4671-B5C5-A9E6B9AE9D9F}"/>
    <dgm:cxn modelId="{9779E0C3-D84B-47A6-962D-F90B64FBDEFB}" type="presParOf" srcId="{071E5AFE-A141-4F0B-BD35-0FC249339D3F}" destId="{5C410AA5-B8EB-4492-9397-15F563933F18}" srcOrd="0" destOrd="0" presId="urn:microsoft.com/office/officeart/2005/8/layout/funnel1"/>
    <dgm:cxn modelId="{93C57302-525D-41DC-928F-81100D19BB76}" type="presParOf" srcId="{071E5AFE-A141-4F0B-BD35-0FC249339D3F}" destId="{8A147A71-E2D0-4C97-A47A-451BBB46C547}" srcOrd="1" destOrd="0" presId="urn:microsoft.com/office/officeart/2005/8/layout/funnel1"/>
    <dgm:cxn modelId="{12F21C55-837A-4B72-9266-2AEE1341F65F}" type="presParOf" srcId="{071E5AFE-A141-4F0B-BD35-0FC249339D3F}" destId="{4CD38262-B547-4B3D-B3A3-27F87FBCE897}" srcOrd="2" destOrd="0" presId="urn:microsoft.com/office/officeart/2005/8/layout/funnel1"/>
    <dgm:cxn modelId="{703E714D-0B82-4ABF-88AC-0CFED9B2F9D2}" type="presParOf" srcId="{071E5AFE-A141-4F0B-BD35-0FC249339D3F}" destId="{8EE3B67E-9960-4C0D-A07C-0F9B52EB011A}" srcOrd="3" destOrd="0" presId="urn:microsoft.com/office/officeart/2005/8/layout/funnel1"/>
    <dgm:cxn modelId="{7AC90556-ED25-44FD-8416-709679984397}" type="presParOf" srcId="{071E5AFE-A141-4F0B-BD35-0FC249339D3F}" destId="{A6CF4F20-D01B-4D26-A096-AFDF53B63132}" srcOrd="4" destOrd="0" presId="urn:microsoft.com/office/officeart/2005/8/layout/funnel1"/>
    <dgm:cxn modelId="{B3B547CC-37CF-40F9-A60B-8813F44BADFE}" type="presParOf" srcId="{071E5AFE-A141-4F0B-BD35-0FC249339D3F}" destId="{88D7A508-0B3A-434F-BC59-2719D44AA22D}" srcOrd="5" destOrd="0" presId="urn:microsoft.com/office/officeart/2005/8/layout/funnel1"/>
    <dgm:cxn modelId="{627A1830-521B-43E6-8335-6DC65464D28A}" type="presParOf" srcId="{071E5AFE-A141-4F0B-BD35-0FC249339D3F}" destId="{44D5BA63-9E04-4CFC-B84A-4EDE2FE0307C}"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BDFEE-034C-4416-8D39-EDE70B80129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654E3798-6519-4C60-A9DD-BB3F021E8B2C}">
      <dgm:prSet phldrT="[Text]"/>
      <dgm:spPr>
        <a:solidFill>
          <a:srgbClr val="F1A60F"/>
        </a:solidFill>
      </dgm:spPr>
      <dgm:t>
        <a:bodyPr/>
        <a:lstStyle/>
        <a:p>
          <a:r>
            <a:rPr lang="en-GB" dirty="0">
              <a:solidFill>
                <a:schemeClr val="tx1"/>
              </a:solidFill>
            </a:rPr>
            <a:t>Criteria</a:t>
          </a:r>
        </a:p>
      </dgm:t>
    </dgm:pt>
    <dgm:pt modelId="{6326AC2A-4E8D-4E32-ABB8-2DBB3C8520E5}" type="parTrans" cxnId="{3810E13C-0FB3-4CE2-AE1F-E98A7EC929E3}">
      <dgm:prSet/>
      <dgm:spPr/>
      <dgm:t>
        <a:bodyPr/>
        <a:lstStyle/>
        <a:p>
          <a:endParaRPr lang="en-GB"/>
        </a:p>
      </dgm:t>
    </dgm:pt>
    <dgm:pt modelId="{B117629B-FF13-4EB0-9435-5D9425E852A6}" type="sibTrans" cxnId="{3810E13C-0FB3-4CE2-AE1F-E98A7EC929E3}">
      <dgm:prSet/>
      <dgm:spPr/>
      <dgm:t>
        <a:bodyPr/>
        <a:lstStyle/>
        <a:p>
          <a:endParaRPr lang="en-GB"/>
        </a:p>
      </dgm:t>
    </dgm:pt>
    <dgm:pt modelId="{0C9D573E-2493-48D7-9E32-BFB451F9E306}">
      <dgm:prSet phldrT="[Text]"/>
      <dgm:spPr>
        <a:solidFill>
          <a:srgbClr val="504434"/>
        </a:solidFill>
      </dgm:spPr>
      <dgm:t>
        <a:bodyPr/>
        <a:lstStyle/>
        <a:p>
          <a:r>
            <a:rPr lang="en-GB" dirty="0"/>
            <a:t>Breadth</a:t>
          </a:r>
        </a:p>
      </dgm:t>
    </dgm:pt>
    <dgm:pt modelId="{D0AD207E-C13D-4B9F-9225-63900B5B0821}" type="parTrans" cxnId="{B97DF2C2-3009-4266-AB85-6E0E739C5AF7}">
      <dgm:prSet/>
      <dgm:spPr/>
      <dgm:t>
        <a:bodyPr/>
        <a:lstStyle/>
        <a:p>
          <a:endParaRPr lang="en-GB"/>
        </a:p>
      </dgm:t>
    </dgm:pt>
    <dgm:pt modelId="{71F13206-6864-41E2-B935-596C8929AFD9}" type="sibTrans" cxnId="{B97DF2C2-3009-4266-AB85-6E0E739C5AF7}">
      <dgm:prSet/>
      <dgm:spPr/>
      <dgm:t>
        <a:bodyPr/>
        <a:lstStyle/>
        <a:p>
          <a:endParaRPr lang="en-GB"/>
        </a:p>
      </dgm:t>
    </dgm:pt>
    <dgm:pt modelId="{49F307A8-153E-4EBD-B70A-308D3D40C217}">
      <dgm:prSet phldrT="[Text]"/>
      <dgm:spPr/>
      <dgm:t>
        <a:bodyPr/>
        <a:lstStyle/>
        <a:p>
          <a:r>
            <a:rPr lang="en-GB" dirty="0"/>
            <a:t>Analysis</a:t>
          </a:r>
        </a:p>
      </dgm:t>
    </dgm:pt>
    <dgm:pt modelId="{591EE93B-619F-49A8-BCB7-92F3F380596D}" type="parTrans" cxnId="{9253E3F8-F4AC-4713-9C2B-893E8AF9E618}">
      <dgm:prSet/>
      <dgm:spPr/>
      <dgm:t>
        <a:bodyPr/>
        <a:lstStyle/>
        <a:p>
          <a:endParaRPr lang="en-GB"/>
        </a:p>
      </dgm:t>
    </dgm:pt>
    <dgm:pt modelId="{8BFC8AE3-DC3E-4671-B5C5-A9E6B9AE9D9F}" type="sibTrans" cxnId="{9253E3F8-F4AC-4713-9C2B-893E8AF9E618}">
      <dgm:prSet/>
      <dgm:spPr/>
      <dgm:t>
        <a:bodyPr/>
        <a:lstStyle/>
        <a:p>
          <a:endParaRPr lang="en-GB"/>
        </a:p>
      </dgm:t>
    </dgm:pt>
    <dgm:pt modelId="{53752C77-CA61-4701-8135-10BA5093A9B6}">
      <dgm:prSet phldrT="[Text]" custT="1"/>
      <dgm:spPr/>
      <dgm:t>
        <a:bodyPr/>
        <a:lstStyle/>
        <a:p>
          <a:r>
            <a:rPr lang="en-GB" sz="1400" dirty="0"/>
            <a:t>ASSET CLASS MENU</a:t>
          </a:r>
        </a:p>
      </dgm:t>
    </dgm:pt>
    <dgm:pt modelId="{4C5E88C0-3844-498D-8F3A-5A9C81D2ED41}" type="parTrans" cxnId="{61F96510-585D-4491-BF6E-38926F75AF8D}">
      <dgm:prSet/>
      <dgm:spPr/>
      <dgm:t>
        <a:bodyPr/>
        <a:lstStyle/>
        <a:p>
          <a:endParaRPr lang="en-GB"/>
        </a:p>
      </dgm:t>
    </dgm:pt>
    <dgm:pt modelId="{9818599A-3620-4232-AFA3-5325CF1A6511}" type="sibTrans" cxnId="{61F96510-585D-4491-BF6E-38926F75AF8D}">
      <dgm:prSet/>
      <dgm:spPr/>
      <dgm:t>
        <a:bodyPr/>
        <a:lstStyle/>
        <a:p>
          <a:endParaRPr lang="en-GB"/>
        </a:p>
      </dgm:t>
    </dgm:pt>
    <dgm:pt modelId="{071E5AFE-A141-4F0B-BD35-0FC249339D3F}" type="pres">
      <dgm:prSet presAssocID="{264BDFEE-034C-4416-8D39-EDE70B801290}" presName="Name0" presStyleCnt="0">
        <dgm:presLayoutVars>
          <dgm:chMax val="4"/>
          <dgm:resizeHandles val="exact"/>
        </dgm:presLayoutVars>
      </dgm:prSet>
      <dgm:spPr/>
    </dgm:pt>
    <dgm:pt modelId="{5C410AA5-B8EB-4492-9397-15F563933F18}" type="pres">
      <dgm:prSet presAssocID="{264BDFEE-034C-4416-8D39-EDE70B801290}" presName="ellipse" presStyleLbl="trBgShp" presStyleIdx="0" presStyleCnt="1"/>
      <dgm:spPr/>
    </dgm:pt>
    <dgm:pt modelId="{8A147A71-E2D0-4C97-A47A-451BBB46C547}" type="pres">
      <dgm:prSet presAssocID="{264BDFEE-034C-4416-8D39-EDE70B801290}" presName="arrow1" presStyleLbl="fgShp" presStyleIdx="0" presStyleCnt="1"/>
      <dgm:spPr/>
    </dgm:pt>
    <dgm:pt modelId="{4CD38262-B547-4B3D-B3A3-27F87FBCE897}" type="pres">
      <dgm:prSet presAssocID="{264BDFEE-034C-4416-8D39-EDE70B801290}" presName="rectangle" presStyleLbl="revTx" presStyleIdx="0" presStyleCnt="1" custScaleX="166667">
        <dgm:presLayoutVars>
          <dgm:bulletEnabled val="1"/>
        </dgm:presLayoutVars>
      </dgm:prSet>
      <dgm:spPr/>
    </dgm:pt>
    <dgm:pt modelId="{8EE3B67E-9960-4C0D-A07C-0F9B52EB011A}" type="pres">
      <dgm:prSet presAssocID="{0C9D573E-2493-48D7-9E32-BFB451F9E306}" presName="item1" presStyleLbl="node1" presStyleIdx="0" presStyleCnt="3">
        <dgm:presLayoutVars>
          <dgm:bulletEnabled val="1"/>
        </dgm:presLayoutVars>
      </dgm:prSet>
      <dgm:spPr/>
    </dgm:pt>
    <dgm:pt modelId="{A6CF4F20-D01B-4D26-A096-AFDF53B63132}" type="pres">
      <dgm:prSet presAssocID="{49F307A8-153E-4EBD-B70A-308D3D40C217}" presName="item2" presStyleLbl="node1" presStyleIdx="1" presStyleCnt="3">
        <dgm:presLayoutVars>
          <dgm:bulletEnabled val="1"/>
        </dgm:presLayoutVars>
      </dgm:prSet>
      <dgm:spPr/>
    </dgm:pt>
    <dgm:pt modelId="{88D7A508-0B3A-434F-BC59-2719D44AA22D}" type="pres">
      <dgm:prSet presAssocID="{53752C77-CA61-4701-8135-10BA5093A9B6}" presName="item3" presStyleLbl="node1" presStyleIdx="2" presStyleCnt="3">
        <dgm:presLayoutVars>
          <dgm:bulletEnabled val="1"/>
        </dgm:presLayoutVars>
      </dgm:prSet>
      <dgm:spPr/>
    </dgm:pt>
    <dgm:pt modelId="{44D5BA63-9E04-4CFC-B84A-4EDE2FE0307C}" type="pres">
      <dgm:prSet presAssocID="{264BDFEE-034C-4416-8D39-EDE70B801290}" presName="funnel" presStyleLbl="trAlignAcc1" presStyleIdx="0" presStyleCnt="1"/>
      <dgm:spPr>
        <a:solidFill>
          <a:srgbClr val="504434">
            <a:alpha val="40000"/>
          </a:srgbClr>
        </a:solidFill>
      </dgm:spPr>
    </dgm:pt>
  </dgm:ptLst>
  <dgm:cxnLst>
    <dgm:cxn modelId="{50C61906-59F3-4AE2-9AE6-06A80ACF64B1}" type="presOf" srcId="{0C9D573E-2493-48D7-9E32-BFB451F9E306}" destId="{A6CF4F20-D01B-4D26-A096-AFDF53B63132}" srcOrd="0" destOrd="0" presId="urn:microsoft.com/office/officeart/2005/8/layout/funnel1"/>
    <dgm:cxn modelId="{61F96510-585D-4491-BF6E-38926F75AF8D}" srcId="{264BDFEE-034C-4416-8D39-EDE70B801290}" destId="{53752C77-CA61-4701-8135-10BA5093A9B6}" srcOrd="3" destOrd="0" parTransId="{4C5E88C0-3844-498D-8F3A-5A9C81D2ED41}" sibTransId="{9818599A-3620-4232-AFA3-5325CF1A6511}"/>
    <dgm:cxn modelId="{12C2B627-6722-409A-BFA6-3D1211DC1845}" type="presOf" srcId="{654E3798-6519-4C60-A9DD-BB3F021E8B2C}" destId="{88D7A508-0B3A-434F-BC59-2719D44AA22D}" srcOrd="0" destOrd="0" presId="urn:microsoft.com/office/officeart/2005/8/layout/funnel1"/>
    <dgm:cxn modelId="{3810E13C-0FB3-4CE2-AE1F-E98A7EC929E3}" srcId="{264BDFEE-034C-4416-8D39-EDE70B801290}" destId="{654E3798-6519-4C60-A9DD-BB3F021E8B2C}" srcOrd="0" destOrd="0" parTransId="{6326AC2A-4E8D-4E32-ABB8-2DBB3C8520E5}" sibTransId="{B117629B-FF13-4EB0-9435-5D9425E852A6}"/>
    <dgm:cxn modelId="{26FE5170-4965-4E58-9097-6A4474D130F6}" type="presOf" srcId="{264BDFEE-034C-4416-8D39-EDE70B801290}" destId="{071E5AFE-A141-4F0B-BD35-0FC249339D3F}" srcOrd="0" destOrd="0" presId="urn:microsoft.com/office/officeart/2005/8/layout/funnel1"/>
    <dgm:cxn modelId="{B97DF2C2-3009-4266-AB85-6E0E739C5AF7}" srcId="{264BDFEE-034C-4416-8D39-EDE70B801290}" destId="{0C9D573E-2493-48D7-9E32-BFB451F9E306}" srcOrd="1" destOrd="0" parTransId="{D0AD207E-C13D-4B9F-9225-63900B5B0821}" sibTransId="{71F13206-6864-41E2-B935-596C8929AFD9}"/>
    <dgm:cxn modelId="{963E00C5-8C08-4D51-BFBD-EDEEAA48125D}" type="presOf" srcId="{53752C77-CA61-4701-8135-10BA5093A9B6}" destId="{4CD38262-B547-4B3D-B3A3-27F87FBCE897}" srcOrd="0" destOrd="0" presId="urn:microsoft.com/office/officeart/2005/8/layout/funnel1"/>
    <dgm:cxn modelId="{7110A2D1-A88D-4FC4-8DDE-27310B604C69}" type="presOf" srcId="{49F307A8-153E-4EBD-B70A-308D3D40C217}" destId="{8EE3B67E-9960-4C0D-A07C-0F9B52EB011A}" srcOrd="0" destOrd="0" presId="urn:microsoft.com/office/officeart/2005/8/layout/funnel1"/>
    <dgm:cxn modelId="{9253E3F8-F4AC-4713-9C2B-893E8AF9E618}" srcId="{264BDFEE-034C-4416-8D39-EDE70B801290}" destId="{49F307A8-153E-4EBD-B70A-308D3D40C217}" srcOrd="2" destOrd="0" parTransId="{591EE93B-619F-49A8-BCB7-92F3F380596D}" sibTransId="{8BFC8AE3-DC3E-4671-B5C5-A9E6B9AE9D9F}"/>
    <dgm:cxn modelId="{7B3B5AB3-5A8C-4C0E-AC40-FC2FED016332}" type="presParOf" srcId="{071E5AFE-A141-4F0B-BD35-0FC249339D3F}" destId="{5C410AA5-B8EB-4492-9397-15F563933F18}" srcOrd="0" destOrd="0" presId="urn:microsoft.com/office/officeart/2005/8/layout/funnel1"/>
    <dgm:cxn modelId="{8A54174A-9E68-48F9-9C8F-DD1752E7D2FB}" type="presParOf" srcId="{071E5AFE-A141-4F0B-BD35-0FC249339D3F}" destId="{8A147A71-E2D0-4C97-A47A-451BBB46C547}" srcOrd="1" destOrd="0" presId="urn:microsoft.com/office/officeart/2005/8/layout/funnel1"/>
    <dgm:cxn modelId="{32B6E517-AFB3-41A4-B748-1A85EB9912F4}" type="presParOf" srcId="{071E5AFE-A141-4F0B-BD35-0FC249339D3F}" destId="{4CD38262-B547-4B3D-B3A3-27F87FBCE897}" srcOrd="2" destOrd="0" presId="urn:microsoft.com/office/officeart/2005/8/layout/funnel1"/>
    <dgm:cxn modelId="{EA297817-9A48-4F2B-B32D-C93D74EDA747}" type="presParOf" srcId="{071E5AFE-A141-4F0B-BD35-0FC249339D3F}" destId="{8EE3B67E-9960-4C0D-A07C-0F9B52EB011A}" srcOrd="3" destOrd="0" presId="urn:microsoft.com/office/officeart/2005/8/layout/funnel1"/>
    <dgm:cxn modelId="{230CE70A-1657-4C9A-868E-F9CFDE7B4B86}" type="presParOf" srcId="{071E5AFE-A141-4F0B-BD35-0FC249339D3F}" destId="{A6CF4F20-D01B-4D26-A096-AFDF53B63132}" srcOrd="4" destOrd="0" presId="urn:microsoft.com/office/officeart/2005/8/layout/funnel1"/>
    <dgm:cxn modelId="{FE146073-C841-4987-A392-EABBE9D7185A}" type="presParOf" srcId="{071E5AFE-A141-4F0B-BD35-0FC249339D3F}" destId="{88D7A508-0B3A-434F-BC59-2719D44AA22D}" srcOrd="5" destOrd="0" presId="urn:microsoft.com/office/officeart/2005/8/layout/funnel1"/>
    <dgm:cxn modelId="{4BA7B130-ACAD-4196-B79D-3D04FEE8680E}" type="presParOf" srcId="{071E5AFE-A141-4F0B-BD35-0FC249339D3F}" destId="{44D5BA63-9E04-4CFC-B84A-4EDE2FE0307C}"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BDFEE-034C-4416-8D39-EDE70B80129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654E3798-6519-4C60-A9DD-BB3F021E8B2C}">
      <dgm:prSet phldrT="[Text]"/>
      <dgm:spPr>
        <a:solidFill>
          <a:srgbClr val="FFC000"/>
        </a:solidFill>
      </dgm:spPr>
      <dgm:t>
        <a:bodyPr/>
        <a:lstStyle/>
        <a:p>
          <a:r>
            <a:rPr lang="en-GB" dirty="0">
              <a:solidFill>
                <a:schemeClr val="tx1"/>
              </a:solidFill>
            </a:rPr>
            <a:t>Short-lists</a:t>
          </a:r>
        </a:p>
      </dgm:t>
    </dgm:pt>
    <dgm:pt modelId="{6326AC2A-4E8D-4E32-ABB8-2DBB3C8520E5}" type="parTrans" cxnId="{3810E13C-0FB3-4CE2-AE1F-E98A7EC929E3}">
      <dgm:prSet/>
      <dgm:spPr/>
      <dgm:t>
        <a:bodyPr/>
        <a:lstStyle/>
        <a:p>
          <a:endParaRPr lang="en-GB"/>
        </a:p>
      </dgm:t>
    </dgm:pt>
    <dgm:pt modelId="{B117629B-FF13-4EB0-9435-5D9425E852A6}" type="sibTrans" cxnId="{3810E13C-0FB3-4CE2-AE1F-E98A7EC929E3}">
      <dgm:prSet/>
      <dgm:spPr/>
      <dgm:t>
        <a:bodyPr/>
        <a:lstStyle/>
        <a:p>
          <a:endParaRPr lang="en-GB"/>
        </a:p>
      </dgm:t>
    </dgm:pt>
    <dgm:pt modelId="{0C9D573E-2493-48D7-9E32-BFB451F9E306}">
      <dgm:prSet phldrT="[Text]"/>
      <dgm:spPr>
        <a:solidFill>
          <a:srgbClr val="504434"/>
        </a:solidFill>
      </dgm:spPr>
      <dgm:t>
        <a:bodyPr/>
        <a:lstStyle/>
        <a:p>
          <a:r>
            <a:rPr lang="en-GB" dirty="0"/>
            <a:t>Criteria</a:t>
          </a:r>
        </a:p>
      </dgm:t>
    </dgm:pt>
    <dgm:pt modelId="{D0AD207E-C13D-4B9F-9225-63900B5B0821}" type="parTrans" cxnId="{B97DF2C2-3009-4266-AB85-6E0E739C5AF7}">
      <dgm:prSet/>
      <dgm:spPr/>
      <dgm:t>
        <a:bodyPr/>
        <a:lstStyle/>
        <a:p>
          <a:endParaRPr lang="en-GB"/>
        </a:p>
      </dgm:t>
    </dgm:pt>
    <dgm:pt modelId="{71F13206-6864-41E2-B935-596C8929AFD9}" type="sibTrans" cxnId="{B97DF2C2-3009-4266-AB85-6E0E739C5AF7}">
      <dgm:prSet/>
      <dgm:spPr/>
      <dgm:t>
        <a:bodyPr/>
        <a:lstStyle/>
        <a:p>
          <a:endParaRPr lang="en-GB"/>
        </a:p>
      </dgm:t>
    </dgm:pt>
    <dgm:pt modelId="{49F307A8-153E-4EBD-B70A-308D3D40C217}">
      <dgm:prSet phldrT="[Text]"/>
      <dgm:spPr/>
      <dgm:t>
        <a:bodyPr/>
        <a:lstStyle/>
        <a:p>
          <a:r>
            <a:rPr lang="en-GB" dirty="0"/>
            <a:t>Due diligence</a:t>
          </a:r>
        </a:p>
      </dgm:t>
    </dgm:pt>
    <dgm:pt modelId="{591EE93B-619F-49A8-BCB7-92F3F380596D}" type="parTrans" cxnId="{9253E3F8-F4AC-4713-9C2B-893E8AF9E618}">
      <dgm:prSet/>
      <dgm:spPr/>
      <dgm:t>
        <a:bodyPr/>
        <a:lstStyle/>
        <a:p>
          <a:endParaRPr lang="en-GB"/>
        </a:p>
      </dgm:t>
    </dgm:pt>
    <dgm:pt modelId="{8BFC8AE3-DC3E-4671-B5C5-A9E6B9AE9D9F}" type="sibTrans" cxnId="{9253E3F8-F4AC-4713-9C2B-893E8AF9E618}">
      <dgm:prSet/>
      <dgm:spPr/>
      <dgm:t>
        <a:bodyPr/>
        <a:lstStyle/>
        <a:p>
          <a:endParaRPr lang="en-GB"/>
        </a:p>
      </dgm:t>
    </dgm:pt>
    <dgm:pt modelId="{53752C77-CA61-4701-8135-10BA5093A9B6}">
      <dgm:prSet phldrT="[Text]" custT="1"/>
      <dgm:spPr/>
      <dgm:t>
        <a:bodyPr/>
        <a:lstStyle/>
        <a:p>
          <a:r>
            <a:rPr lang="en-GB" sz="1400" dirty="0"/>
            <a:t>PRODUCT SELECTION</a:t>
          </a:r>
        </a:p>
      </dgm:t>
    </dgm:pt>
    <dgm:pt modelId="{4C5E88C0-3844-498D-8F3A-5A9C81D2ED41}" type="parTrans" cxnId="{61F96510-585D-4491-BF6E-38926F75AF8D}">
      <dgm:prSet/>
      <dgm:spPr/>
      <dgm:t>
        <a:bodyPr/>
        <a:lstStyle/>
        <a:p>
          <a:endParaRPr lang="en-GB"/>
        </a:p>
      </dgm:t>
    </dgm:pt>
    <dgm:pt modelId="{9818599A-3620-4232-AFA3-5325CF1A6511}" type="sibTrans" cxnId="{61F96510-585D-4491-BF6E-38926F75AF8D}">
      <dgm:prSet/>
      <dgm:spPr/>
      <dgm:t>
        <a:bodyPr/>
        <a:lstStyle/>
        <a:p>
          <a:endParaRPr lang="en-GB"/>
        </a:p>
      </dgm:t>
    </dgm:pt>
    <dgm:pt modelId="{071E5AFE-A141-4F0B-BD35-0FC249339D3F}" type="pres">
      <dgm:prSet presAssocID="{264BDFEE-034C-4416-8D39-EDE70B801290}" presName="Name0" presStyleCnt="0">
        <dgm:presLayoutVars>
          <dgm:chMax val="4"/>
          <dgm:resizeHandles val="exact"/>
        </dgm:presLayoutVars>
      </dgm:prSet>
      <dgm:spPr/>
    </dgm:pt>
    <dgm:pt modelId="{5C410AA5-B8EB-4492-9397-15F563933F18}" type="pres">
      <dgm:prSet presAssocID="{264BDFEE-034C-4416-8D39-EDE70B801290}" presName="ellipse" presStyleLbl="trBgShp" presStyleIdx="0" presStyleCnt="1"/>
      <dgm:spPr/>
    </dgm:pt>
    <dgm:pt modelId="{8A147A71-E2D0-4C97-A47A-451BBB46C547}" type="pres">
      <dgm:prSet presAssocID="{264BDFEE-034C-4416-8D39-EDE70B801290}" presName="arrow1" presStyleLbl="fgShp" presStyleIdx="0" presStyleCnt="1"/>
      <dgm:spPr/>
    </dgm:pt>
    <dgm:pt modelId="{4CD38262-B547-4B3D-B3A3-27F87FBCE897}" type="pres">
      <dgm:prSet presAssocID="{264BDFEE-034C-4416-8D39-EDE70B801290}" presName="rectangle" presStyleLbl="revTx" presStyleIdx="0" presStyleCnt="1" custScaleX="149361">
        <dgm:presLayoutVars>
          <dgm:bulletEnabled val="1"/>
        </dgm:presLayoutVars>
      </dgm:prSet>
      <dgm:spPr/>
    </dgm:pt>
    <dgm:pt modelId="{8EE3B67E-9960-4C0D-A07C-0F9B52EB011A}" type="pres">
      <dgm:prSet presAssocID="{0C9D573E-2493-48D7-9E32-BFB451F9E306}" presName="item1" presStyleLbl="node1" presStyleIdx="0" presStyleCnt="3">
        <dgm:presLayoutVars>
          <dgm:bulletEnabled val="1"/>
        </dgm:presLayoutVars>
      </dgm:prSet>
      <dgm:spPr/>
    </dgm:pt>
    <dgm:pt modelId="{A6CF4F20-D01B-4D26-A096-AFDF53B63132}" type="pres">
      <dgm:prSet presAssocID="{49F307A8-153E-4EBD-B70A-308D3D40C217}" presName="item2" presStyleLbl="node1" presStyleIdx="1" presStyleCnt="3">
        <dgm:presLayoutVars>
          <dgm:bulletEnabled val="1"/>
        </dgm:presLayoutVars>
      </dgm:prSet>
      <dgm:spPr/>
    </dgm:pt>
    <dgm:pt modelId="{88D7A508-0B3A-434F-BC59-2719D44AA22D}" type="pres">
      <dgm:prSet presAssocID="{53752C77-CA61-4701-8135-10BA5093A9B6}" presName="item3" presStyleLbl="node1" presStyleIdx="2" presStyleCnt="3">
        <dgm:presLayoutVars>
          <dgm:bulletEnabled val="1"/>
        </dgm:presLayoutVars>
      </dgm:prSet>
      <dgm:spPr/>
    </dgm:pt>
    <dgm:pt modelId="{44D5BA63-9E04-4CFC-B84A-4EDE2FE0307C}" type="pres">
      <dgm:prSet presAssocID="{264BDFEE-034C-4416-8D39-EDE70B801290}" presName="funnel" presStyleLbl="trAlignAcc1" presStyleIdx="0" presStyleCnt="1"/>
      <dgm:spPr>
        <a:solidFill>
          <a:schemeClr val="bg1">
            <a:lumMod val="65000"/>
            <a:alpha val="40000"/>
          </a:schemeClr>
        </a:solidFill>
      </dgm:spPr>
    </dgm:pt>
  </dgm:ptLst>
  <dgm:cxnLst>
    <dgm:cxn modelId="{61F96510-585D-4491-BF6E-38926F75AF8D}" srcId="{264BDFEE-034C-4416-8D39-EDE70B801290}" destId="{53752C77-CA61-4701-8135-10BA5093A9B6}" srcOrd="3" destOrd="0" parTransId="{4C5E88C0-3844-498D-8F3A-5A9C81D2ED41}" sibTransId="{9818599A-3620-4232-AFA3-5325CF1A6511}"/>
    <dgm:cxn modelId="{3810E13C-0FB3-4CE2-AE1F-E98A7EC929E3}" srcId="{264BDFEE-034C-4416-8D39-EDE70B801290}" destId="{654E3798-6519-4C60-A9DD-BB3F021E8B2C}" srcOrd="0" destOrd="0" parTransId="{6326AC2A-4E8D-4E32-ABB8-2DBB3C8520E5}" sibTransId="{B117629B-FF13-4EB0-9435-5D9425E852A6}"/>
    <dgm:cxn modelId="{0DC9B952-7C6D-438E-806B-515054213DCA}" type="presOf" srcId="{53752C77-CA61-4701-8135-10BA5093A9B6}" destId="{4CD38262-B547-4B3D-B3A3-27F87FBCE897}" srcOrd="0" destOrd="0" presId="urn:microsoft.com/office/officeart/2005/8/layout/funnel1"/>
    <dgm:cxn modelId="{2AC8CBA2-059F-435A-BF11-0EE633B8FCE9}" type="presOf" srcId="{49F307A8-153E-4EBD-B70A-308D3D40C217}" destId="{8EE3B67E-9960-4C0D-A07C-0F9B52EB011A}" srcOrd="0" destOrd="0" presId="urn:microsoft.com/office/officeart/2005/8/layout/funnel1"/>
    <dgm:cxn modelId="{E09911AA-EE4A-42EA-B9A6-0020309A2BE9}" type="presOf" srcId="{0C9D573E-2493-48D7-9E32-BFB451F9E306}" destId="{A6CF4F20-D01B-4D26-A096-AFDF53B63132}" srcOrd="0" destOrd="0" presId="urn:microsoft.com/office/officeart/2005/8/layout/funnel1"/>
    <dgm:cxn modelId="{B97DF2C2-3009-4266-AB85-6E0E739C5AF7}" srcId="{264BDFEE-034C-4416-8D39-EDE70B801290}" destId="{0C9D573E-2493-48D7-9E32-BFB451F9E306}" srcOrd="1" destOrd="0" parTransId="{D0AD207E-C13D-4B9F-9225-63900B5B0821}" sibTransId="{71F13206-6864-41E2-B935-596C8929AFD9}"/>
    <dgm:cxn modelId="{9253E3F8-F4AC-4713-9C2B-893E8AF9E618}" srcId="{264BDFEE-034C-4416-8D39-EDE70B801290}" destId="{49F307A8-153E-4EBD-B70A-308D3D40C217}" srcOrd="2" destOrd="0" parTransId="{591EE93B-619F-49A8-BCB7-92F3F380596D}" sibTransId="{8BFC8AE3-DC3E-4671-B5C5-A9E6B9AE9D9F}"/>
    <dgm:cxn modelId="{C874F5F8-D2A0-4D33-A605-560EA81B72D6}" type="presOf" srcId="{264BDFEE-034C-4416-8D39-EDE70B801290}" destId="{071E5AFE-A141-4F0B-BD35-0FC249339D3F}" srcOrd="0" destOrd="0" presId="urn:microsoft.com/office/officeart/2005/8/layout/funnel1"/>
    <dgm:cxn modelId="{FA921FFE-17AE-41C3-A14B-C2296E0E2516}" type="presOf" srcId="{654E3798-6519-4C60-A9DD-BB3F021E8B2C}" destId="{88D7A508-0B3A-434F-BC59-2719D44AA22D}" srcOrd="0" destOrd="0" presId="urn:microsoft.com/office/officeart/2005/8/layout/funnel1"/>
    <dgm:cxn modelId="{E24B1859-60FB-44C7-81B1-B41D5E7DEC8D}" type="presParOf" srcId="{071E5AFE-A141-4F0B-BD35-0FC249339D3F}" destId="{5C410AA5-B8EB-4492-9397-15F563933F18}" srcOrd="0" destOrd="0" presId="urn:microsoft.com/office/officeart/2005/8/layout/funnel1"/>
    <dgm:cxn modelId="{2C842919-67B2-439D-862F-E313C91CDA04}" type="presParOf" srcId="{071E5AFE-A141-4F0B-BD35-0FC249339D3F}" destId="{8A147A71-E2D0-4C97-A47A-451BBB46C547}" srcOrd="1" destOrd="0" presId="urn:microsoft.com/office/officeart/2005/8/layout/funnel1"/>
    <dgm:cxn modelId="{71AB32CF-A002-482E-BCD8-FAEED8A97269}" type="presParOf" srcId="{071E5AFE-A141-4F0B-BD35-0FC249339D3F}" destId="{4CD38262-B547-4B3D-B3A3-27F87FBCE897}" srcOrd="2" destOrd="0" presId="urn:microsoft.com/office/officeart/2005/8/layout/funnel1"/>
    <dgm:cxn modelId="{B23FD244-5399-4453-880F-A30DF86FA553}" type="presParOf" srcId="{071E5AFE-A141-4F0B-BD35-0FC249339D3F}" destId="{8EE3B67E-9960-4C0D-A07C-0F9B52EB011A}" srcOrd="3" destOrd="0" presId="urn:microsoft.com/office/officeart/2005/8/layout/funnel1"/>
    <dgm:cxn modelId="{04744423-D7BE-478A-B488-97F4A61E1502}" type="presParOf" srcId="{071E5AFE-A141-4F0B-BD35-0FC249339D3F}" destId="{A6CF4F20-D01B-4D26-A096-AFDF53B63132}" srcOrd="4" destOrd="0" presId="urn:microsoft.com/office/officeart/2005/8/layout/funnel1"/>
    <dgm:cxn modelId="{71145115-069B-45F9-B9E5-F6CE9CFEEAAB}" type="presParOf" srcId="{071E5AFE-A141-4F0B-BD35-0FC249339D3F}" destId="{88D7A508-0B3A-434F-BC59-2719D44AA22D}" srcOrd="5" destOrd="0" presId="urn:microsoft.com/office/officeart/2005/8/layout/funnel1"/>
    <dgm:cxn modelId="{4788C999-2FFA-4A70-960C-B813934A5A09}" type="presParOf" srcId="{071E5AFE-A141-4F0B-BD35-0FC249339D3F}" destId="{44D5BA63-9E04-4CFC-B84A-4EDE2FE0307C}"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4BDFEE-034C-4416-8D39-EDE70B80129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654E3798-6519-4C60-A9DD-BB3F021E8B2C}">
      <dgm:prSet phldrT="[Text]"/>
      <dgm:spPr>
        <a:solidFill>
          <a:srgbClr val="F1A60F"/>
        </a:solidFill>
      </dgm:spPr>
      <dgm:t>
        <a:bodyPr/>
        <a:lstStyle/>
        <a:p>
          <a:r>
            <a:rPr lang="en-GB" dirty="0" err="1">
              <a:solidFill>
                <a:schemeClr val="tx1"/>
              </a:solidFill>
            </a:rPr>
            <a:t>Syst-ematic</a:t>
          </a:r>
          <a:endParaRPr lang="en-GB" dirty="0">
            <a:solidFill>
              <a:schemeClr val="tx1"/>
            </a:solidFill>
          </a:endParaRPr>
        </a:p>
      </dgm:t>
    </dgm:pt>
    <dgm:pt modelId="{6326AC2A-4E8D-4E32-ABB8-2DBB3C8520E5}" type="parTrans" cxnId="{3810E13C-0FB3-4CE2-AE1F-E98A7EC929E3}">
      <dgm:prSet/>
      <dgm:spPr/>
      <dgm:t>
        <a:bodyPr/>
        <a:lstStyle/>
        <a:p>
          <a:endParaRPr lang="en-GB"/>
        </a:p>
      </dgm:t>
    </dgm:pt>
    <dgm:pt modelId="{B117629B-FF13-4EB0-9435-5D9425E852A6}" type="sibTrans" cxnId="{3810E13C-0FB3-4CE2-AE1F-E98A7EC929E3}">
      <dgm:prSet/>
      <dgm:spPr/>
      <dgm:t>
        <a:bodyPr/>
        <a:lstStyle/>
        <a:p>
          <a:endParaRPr lang="en-GB"/>
        </a:p>
      </dgm:t>
    </dgm:pt>
    <dgm:pt modelId="{0C9D573E-2493-48D7-9E32-BFB451F9E306}">
      <dgm:prSet phldrT="[Text]"/>
      <dgm:spPr>
        <a:solidFill>
          <a:srgbClr val="504434"/>
        </a:solidFill>
      </dgm:spPr>
      <dgm:t>
        <a:bodyPr/>
        <a:lstStyle/>
        <a:p>
          <a:r>
            <a:rPr lang="en-GB" dirty="0">
              <a:solidFill>
                <a:schemeClr val="bg1"/>
              </a:solidFill>
            </a:rPr>
            <a:t>Judge-mental</a:t>
          </a:r>
        </a:p>
      </dgm:t>
    </dgm:pt>
    <dgm:pt modelId="{D0AD207E-C13D-4B9F-9225-63900B5B0821}" type="parTrans" cxnId="{B97DF2C2-3009-4266-AB85-6E0E739C5AF7}">
      <dgm:prSet/>
      <dgm:spPr/>
      <dgm:t>
        <a:bodyPr/>
        <a:lstStyle/>
        <a:p>
          <a:endParaRPr lang="en-GB"/>
        </a:p>
      </dgm:t>
    </dgm:pt>
    <dgm:pt modelId="{71F13206-6864-41E2-B935-596C8929AFD9}" type="sibTrans" cxnId="{B97DF2C2-3009-4266-AB85-6E0E739C5AF7}">
      <dgm:prSet/>
      <dgm:spPr/>
      <dgm:t>
        <a:bodyPr/>
        <a:lstStyle/>
        <a:p>
          <a:endParaRPr lang="en-GB"/>
        </a:p>
      </dgm:t>
    </dgm:pt>
    <dgm:pt modelId="{49F307A8-153E-4EBD-B70A-308D3D40C217}">
      <dgm:prSet phldrT="[Text]"/>
      <dgm:spPr/>
      <dgm:t>
        <a:bodyPr/>
        <a:lstStyle/>
        <a:p>
          <a:r>
            <a:rPr lang="en-GB" dirty="0"/>
            <a:t>Hybrid</a:t>
          </a:r>
        </a:p>
      </dgm:t>
    </dgm:pt>
    <dgm:pt modelId="{591EE93B-619F-49A8-BCB7-92F3F380596D}" type="parTrans" cxnId="{9253E3F8-F4AC-4713-9C2B-893E8AF9E618}">
      <dgm:prSet/>
      <dgm:spPr/>
      <dgm:t>
        <a:bodyPr/>
        <a:lstStyle/>
        <a:p>
          <a:endParaRPr lang="en-GB"/>
        </a:p>
      </dgm:t>
    </dgm:pt>
    <dgm:pt modelId="{8BFC8AE3-DC3E-4671-B5C5-A9E6B9AE9D9F}" type="sibTrans" cxnId="{9253E3F8-F4AC-4713-9C2B-893E8AF9E618}">
      <dgm:prSet/>
      <dgm:spPr/>
      <dgm:t>
        <a:bodyPr/>
        <a:lstStyle/>
        <a:p>
          <a:endParaRPr lang="en-GB"/>
        </a:p>
      </dgm:t>
    </dgm:pt>
    <dgm:pt modelId="{53752C77-CA61-4701-8135-10BA5093A9B6}">
      <dgm:prSet phldrT="[Text]" custT="1"/>
      <dgm:spPr/>
      <dgm:t>
        <a:bodyPr/>
        <a:lstStyle/>
        <a:p>
          <a:r>
            <a:rPr lang="en-GB" sz="1400" dirty="0"/>
            <a:t>RETURN CAPTURE</a:t>
          </a:r>
        </a:p>
      </dgm:t>
    </dgm:pt>
    <dgm:pt modelId="{4C5E88C0-3844-498D-8F3A-5A9C81D2ED41}" type="parTrans" cxnId="{61F96510-585D-4491-BF6E-38926F75AF8D}">
      <dgm:prSet/>
      <dgm:spPr/>
      <dgm:t>
        <a:bodyPr/>
        <a:lstStyle/>
        <a:p>
          <a:endParaRPr lang="en-GB"/>
        </a:p>
      </dgm:t>
    </dgm:pt>
    <dgm:pt modelId="{9818599A-3620-4232-AFA3-5325CF1A6511}" type="sibTrans" cxnId="{61F96510-585D-4491-BF6E-38926F75AF8D}">
      <dgm:prSet/>
      <dgm:spPr/>
      <dgm:t>
        <a:bodyPr/>
        <a:lstStyle/>
        <a:p>
          <a:endParaRPr lang="en-GB"/>
        </a:p>
      </dgm:t>
    </dgm:pt>
    <dgm:pt modelId="{071E5AFE-A141-4F0B-BD35-0FC249339D3F}" type="pres">
      <dgm:prSet presAssocID="{264BDFEE-034C-4416-8D39-EDE70B801290}" presName="Name0" presStyleCnt="0">
        <dgm:presLayoutVars>
          <dgm:chMax val="4"/>
          <dgm:resizeHandles val="exact"/>
        </dgm:presLayoutVars>
      </dgm:prSet>
      <dgm:spPr/>
    </dgm:pt>
    <dgm:pt modelId="{5C410AA5-B8EB-4492-9397-15F563933F18}" type="pres">
      <dgm:prSet presAssocID="{264BDFEE-034C-4416-8D39-EDE70B801290}" presName="ellipse" presStyleLbl="trBgShp" presStyleIdx="0" presStyleCnt="1"/>
      <dgm:spPr/>
    </dgm:pt>
    <dgm:pt modelId="{8A147A71-E2D0-4C97-A47A-451BBB46C547}" type="pres">
      <dgm:prSet presAssocID="{264BDFEE-034C-4416-8D39-EDE70B801290}" presName="arrow1" presStyleLbl="fgShp" presStyleIdx="0" presStyleCnt="1"/>
      <dgm:spPr/>
    </dgm:pt>
    <dgm:pt modelId="{4CD38262-B547-4B3D-B3A3-27F87FBCE897}" type="pres">
      <dgm:prSet presAssocID="{264BDFEE-034C-4416-8D39-EDE70B801290}" presName="rectangle" presStyleLbl="revTx" presStyleIdx="0" presStyleCnt="1" custScaleX="166667">
        <dgm:presLayoutVars>
          <dgm:bulletEnabled val="1"/>
        </dgm:presLayoutVars>
      </dgm:prSet>
      <dgm:spPr/>
    </dgm:pt>
    <dgm:pt modelId="{8EE3B67E-9960-4C0D-A07C-0F9B52EB011A}" type="pres">
      <dgm:prSet presAssocID="{0C9D573E-2493-48D7-9E32-BFB451F9E306}" presName="item1" presStyleLbl="node1" presStyleIdx="0" presStyleCnt="3">
        <dgm:presLayoutVars>
          <dgm:bulletEnabled val="1"/>
        </dgm:presLayoutVars>
      </dgm:prSet>
      <dgm:spPr/>
    </dgm:pt>
    <dgm:pt modelId="{A6CF4F20-D01B-4D26-A096-AFDF53B63132}" type="pres">
      <dgm:prSet presAssocID="{49F307A8-153E-4EBD-B70A-308D3D40C217}" presName="item2" presStyleLbl="node1" presStyleIdx="1" presStyleCnt="3">
        <dgm:presLayoutVars>
          <dgm:bulletEnabled val="1"/>
        </dgm:presLayoutVars>
      </dgm:prSet>
      <dgm:spPr/>
    </dgm:pt>
    <dgm:pt modelId="{88D7A508-0B3A-434F-BC59-2719D44AA22D}" type="pres">
      <dgm:prSet presAssocID="{53752C77-CA61-4701-8135-10BA5093A9B6}" presName="item3" presStyleLbl="node1" presStyleIdx="2" presStyleCnt="3">
        <dgm:presLayoutVars>
          <dgm:bulletEnabled val="1"/>
        </dgm:presLayoutVars>
      </dgm:prSet>
      <dgm:spPr/>
    </dgm:pt>
    <dgm:pt modelId="{44D5BA63-9E04-4CFC-B84A-4EDE2FE0307C}" type="pres">
      <dgm:prSet presAssocID="{264BDFEE-034C-4416-8D39-EDE70B801290}" presName="funnel" presStyleLbl="trAlignAcc1" presStyleIdx="0" presStyleCnt="1"/>
      <dgm:spPr>
        <a:solidFill>
          <a:schemeClr val="bg1">
            <a:lumMod val="65000"/>
            <a:alpha val="40000"/>
          </a:schemeClr>
        </a:solidFill>
      </dgm:spPr>
    </dgm:pt>
  </dgm:ptLst>
  <dgm:cxnLst>
    <dgm:cxn modelId="{61F96510-585D-4491-BF6E-38926F75AF8D}" srcId="{264BDFEE-034C-4416-8D39-EDE70B801290}" destId="{53752C77-CA61-4701-8135-10BA5093A9B6}" srcOrd="3" destOrd="0" parTransId="{4C5E88C0-3844-498D-8F3A-5A9C81D2ED41}" sibTransId="{9818599A-3620-4232-AFA3-5325CF1A6511}"/>
    <dgm:cxn modelId="{4A34861F-6DA9-4CAB-AD52-BE9A3B49768E}" type="presOf" srcId="{49F307A8-153E-4EBD-B70A-308D3D40C217}" destId="{8EE3B67E-9960-4C0D-A07C-0F9B52EB011A}" srcOrd="0" destOrd="0" presId="urn:microsoft.com/office/officeart/2005/8/layout/funnel1"/>
    <dgm:cxn modelId="{B8D1D223-F558-4CC2-8A91-9B40800833FF}" type="presOf" srcId="{53752C77-CA61-4701-8135-10BA5093A9B6}" destId="{4CD38262-B547-4B3D-B3A3-27F87FBCE897}" srcOrd="0" destOrd="0" presId="urn:microsoft.com/office/officeart/2005/8/layout/funnel1"/>
    <dgm:cxn modelId="{3810E13C-0FB3-4CE2-AE1F-E98A7EC929E3}" srcId="{264BDFEE-034C-4416-8D39-EDE70B801290}" destId="{654E3798-6519-4C60-A9DD-BB3F021E8B2C}" srcOrd="0" destOrd="0" parTransId="{6326AC2A-4E8D-4E32-ABB8-2DBB3C8520E5}" sibTransId="{B117629B-FF13-4EB0-9435-5D9425E852A6}"/>
    <dgm:cxn modelId="{A3400745-7BF3-4E6E-8325-D1D7ADAA4870}" type="presOf" srcId="{264BDFEE-034C-4416-8D39-EDE70B801290}" destId="{071E5AFE-A141-4F0B-BD35-0FC249339D3F}" srcOrd="0" destOrd="0" presId="urn:microsoft.com/office/officeart/2005/8/layout/funnel1"/>
    <dgm:cxn modelId="{0E96D454-C542-40E0-8A4F-61D7ED577A1F}" type="presOf" srcId="{654E3798-6519-4C60-A9DD-BB3F021E8B2C}" destId="{88D7A508-0B3A-434F-BC59-2719D44AA22D}" srcOrd="0" destOrd="0" presId="urn:microsoft.com/office/officeart/2005/8/layout/funnel1"/>
    <dgm:cxn modelId="{35BA318F-56A4-446C-8353-4872199EACF6}" type="presOf" srcId="{0C9D573E-2493-48D7-9E32-BFB451F9E306}" destId="{A6CF4F20-D01B-4D26-A096-AFDF53B63132}" srcOrd="0" destOrd="0" presId="urn:microsoft.com/office/officeart/2005/8/layout/funnel1"/>
    <dgm:cxn modelId="{B97DF2C2-3009-4266-AB85-6E0E739C5AF7}" srcId="{264BDFEE-034C-4416-8D39-EDE70B801290}" destId="{0C9D573E-2493-48D7-9E32-BFB451F9E306}" srcOrd="1" destOrd="0" parTransId="{D0AD207E-C13D-4B9F-9225-63900B5B0821}" sibTransId="{71F13206-6864-41E2-B935-596C8929AFD9}"/>
    <dgm:cxn modelId="{9253E3F8-F4AC-4713-9C2B-893E8AF9E618}" srcId="{264BDFEE-034C-4416-8D39-EDE70B801290}" destId="{49F307A8-153E-4EBD-B70A-308D3D40C217}" srcOrd="2" destOrd="0" parTransId="{591EE93B-619F-49A8-BCB7-92F3F380596D}" sibTransId="{8BFC8AE3-DC3E-4671-B5C5-A9E6B9AE9D9F}"/>
    <dgm:cxn modelId="{AE578E2D-8200-4B2C-B124-E9D7D13F9777}" type="presParOf" srcId="{071E5AFE-A141-4F0B-BD35-0FC249339D3F}" destId="{5C410AA5-B8EB-4492-9397-15F563933F18}" srcOrd="0" destOrd="0" presId="urn:microsoft.com/office/officeart/2005/8/layout/funnel1"/>
    <dgm:cxn modelId="{5E0A96B6-1566-4B06-B732-F71917B76E01}" type="presParOf" srcId="{071E5AFE-A141-4F0B-BD35-0FC249339D3F}" destId="{8A147A71-E2D0-4C97-A47A-451BBB46C547}" srcOrd="1" destOrd="0" presId="urn:microsoft.com/office/officeart/2005/8/layout/funnel1"/>
    <dgm:cxn modelId="{17F78165-AC7D-4A5E-BF64-5ACE5077F6F2}" type="presParOf" srcId="{071E5AFE-A141-4F0B-BD35-0FC249339D3F}" destId="{4CD38262-B547-4B3D-B3A3-27F87FBCE897}" srcOrd="2" destOrd="0" presId="urn:microsoft.com/office/officeart/2005/8/layout/funnel1"/>
    <dgm:cxn modelId="{6BEF8D11-B2BA-49C4-AD26-89F1C6E32E51}" type="presParOf" srcId="{071E5AFE-A141-4F0B-BD35-0FC249339D3F}" destId="{8EE3B67E-9960-4C0D-A07C-0F9B52EB011A}" srcOrd="3" destOrd="0" presId="urn:microsoft.com/office/officeart/2005/8/layout/funnel1"/>
    <dgm:cxn modelId="{236D585C-3505-405C-8CC1-AB357099284D}" type="presParOf" srcId="{071E5AFE-A141-4F0B-BD35-0FC249339D3F}" destId="{A6CF4F20-D01B-4D26-A096-AFDF53B63132}" srcOrd="4" destOrd="0" presId="urn:microsoft.com/office/officeart/2005/8/layout/funnel1"/>
    <dgm:cxn modelId="{64ED5608-535A-4B7E-A24E-396C4F458E9B}" type="presParOf" srcId="{071E5AFE-A141-4F0B-BD35-0FC249339D3F}" destId="{88D7A508-0B3A-434F-BC59-2719D44AA22D}" srcOrd="5" destOrd="0" presId="urn:microsoft.com/office/officeart/2005/8/layout/funnel1"/>
    <dgm:cxn modelId="{8FF63CAD-3CF2-403E-9299-B7A574E78F03}" type="presParOf" srcId="{071E5AFE-A141-4F0B-BD35-0FC249339D3F}" destId="{44D5BA63-9E04-4CFC-B84A-4EDE2FE0307C}" srcOrd="6" destOrd="0" presId="urn:microsoft.com/office/officeart/2005/8/layout/funnel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12B311-019E-40FB-9DE3-7C194B909DC6}" type="doc">
      <dgm:prSet loTypeId="urn:microsoft.com/office/officeart/2005/8/layout/hProcess9" loCatId="process" qsTypeId="urn:microsoft.com/office/officeart/2005/8/quickstyle/simple1" qsCatId="simple" csTypeId="urn:microsoft.com/office/officeart/2005/8/colors/accent1_2" csCatId="accent1" phldr="1"/>
      <dgm:spPr/>
    </dgm:pt>
    <dgm:pt modelId="{256B6427-B720-4F44-84C9-F692C4F7F454}">
      <dgm:prSet phldrT="[Text]" custT="1"/>
      <dgm:spPr>
        <a:solidFill>
          <a:schemeClr val="bg1"/>
        </a:solidFill>
        <a:ln>
          <a:solidFill>
            <a:schemeClr val="tx1">
              <a:lumMod val="50000"/>
            </a:schemeClr>
          </a:solidFill>
        </a:ln>
      </dgm:spPr>
      <dgm:t>
        <a:bodyPr/>
        <a:lstStyle/>
        <a:p>
          <a:r>
            <a:rPr lang="en-GB" sz="1600" dirty="0">
              <a:solidFill>
                <a:sysClr val="windowText" lastClr="000000"/>
              </a:solidFill>
              <a:latin typeface="+mn-lt"/>
              <a:cs typeface="Calibri"/>
            </a:rPr>
            <a:t>Rules of thumb</a:t>
          </a:r>
        </a:p>
      </dgm:t>
    </dgm:pt>
    <dgm:pt modelId="{4E3C2906-78C8-42B0-919F-08E08B0B8D2D}" type="parTrans" cxnId="{FEF67A07-DE72-4C7D-9606-16B5C0B54C8D}">
      <dgm:prSet/>
      <dgm:spPr/>
      <dgm:t>
        <a:bodyPr/>
        <a:lstStyle/>
        <a:p>
          <a:endParaRPr lang="en-GB" sz="1600">
            <a:solidFill>
              <a:srgbClr val="002060"/>
            </a:solidFill>
            <a:latin typeface="Franklin Gothic Book" pitchFamily="34" charset="0"/>
            <a:cs typeface="Calibri"/>
          </a:endParaRPr>
        </a:p>
      </dgm:t>
    </dgm:pt>
    <dgm:pt modelId="{5F111AF1-E64B-4FAE-811B-C7FA46C90B22}" type="sibTrans" cxnId="{FEF67A07-DE72-4C7D-9606-16B5C0B54C8D}">
      <dgm:prSet/>
      <dgm:spPr/>
      <dgm:t>
        <a:bodyPr/>
        <a:lstStyle/>
        <a:p>
          <a:endParaRPr lang="en-GB" sz="1600">
            <a:solidFill>
              <a:srgbClr val="002060"/>
            </a:solidFill>
            <a:latin typeface="Franklin Gothic Book" pitchFamily="34" charset="0"/>
            <a:cs typeface="Calibri"/>
          </a:endParaRPr>
        </a:p>
      </dgm:t>
    </dgm:pt>
    <dgm:pt modelId="{B83484AD-407F-4E8D-8F58-139588E0E525}">
      <dgm:prSet phldrT="[Text]" custT="1"/>
      <dgm:spPr>
        <a:solidFill>
          <a:schemeClr val="bg1"/>
        </a:solidFill>
        <a:ln>
          <a:solidFill>
            <a:schemeClr val="tx1">
              <a:lumMod val="50000"/>
            </a:schemeClr>
          </a:solidFill>
        </a:ln>
      </dgm:spPr>
      <dgm:t>
        <a:bodyPr/>
        <a:lstStyle/>
        <a:p>
          <a:r>
            <a:rPr lang="en-GB" sz="1600" dirty="0">
              <a:solidFill>
                <a:sysClr val="windowText" lastClr="000000"/>
              </a:solidFill>
              <a:latin typeface="+mn-lt"/>
              <a:cs typeface="Calibri"/>
            </a:rPr>
            <a:t>Common sense assumptions</a:t>
          </a:r>
        </a:p>
      </dgm:t>
    </dgm:pt>
    <dgm:pt modelId="{B3847726-59E6-4144-AC45-FE7E298967CE}" type="parTrans" cxnId="{9A9B63C3-3314-4AC3-8F60-231BED7F3B2F}">
      <dgm:prSet/>
      <dgm:spPr/>
      <dgm:t>
        <a:bodyPr/>
        <a:lstStyle/>
        <a:p>
          <a:endParaRPr lang="en-GB" sz="1600">
            <a:solidFill>
              <a:srgbClr val="002060"/>
            </a:solidFill>
            <a:latin typeface="Franklin Gothic Book" pitchFamily="34" charset="0"/>
            <a:cs typeface="Calibri"/>
          </a:endParaRPr>
        </a:p>
      </dgm:t>
    </dgm:pt>
    <dgm:pt modelId="{81E32225-9EE8-41BA-88D8-F7128A1CA9E1}" type="sibTrans" cxnId="{9A9B63C3-3314-4AC3-8F60-231BED7F3B2F}">
      <dgm:prSet/>
      <dgm:spPr/>
      <dgm:t>
        <a:bodyPr/>
        <a:lstStyle/>
        <a:p>
          <a:endParaRPr lang="en-GB" sz="1600">
            <a:solidFill>
              <a:srgbClr val="002060"/>
            </a:solidFill>
            <a:latin typeface="Franklin Gothic Book" pitchFamily="34" charset="0"/>
            <a:cs typeface="Calibri"/>
          </a:endParaRPr>
        </a:p>
      </dgm:t>
    </dgm:pt>
    <dgm:pt modelId="{378AE70F-DD89-44C1-957D-A4CFD4A834D4}">
      <dgm:prSet custT="1"/>
      <dgm:spPr>
        <a:solidFill>
          <a:schemeClr val="bg1"/>
        </a:solidFill>
        <a:ln>
          <a:solidFill>
            <a:schemeClr val="tx1">
              <a:lumMod val="50000"/>
            </a:schemeClr>
          </a:solidFill>
        </a:ln>
      </dgm:spPr>
      <dgm:t>
        <a:bodyPr/>
        <a:lstStyle/>
        <a:p>
          <a:r>
            <a:rPr lang="en-GB" sz="1600" dirty="0">
              <a:solidFill>
                <a:sysClr val="windowText" lastClr="000000"/>
              </a:solidFill>
              <a:latin typeface="+mn-lt"/>
              <a:cs typeface="Calibri"/>
            </a:rPr>
            <a:t>Historical data</a:t>
          </a:r>
        </a:p>
      </dgm:t>
    </dgm:pt>
    <dgm:pt modelId="{5C4A680A-D66A-4073-9C2F-22BBBA94A595}" type="parTrans" cxnId="{56B3AFE0-C6E9-4D75-81A6-D03F1717B417}">
      <dgm:prSet/>
      <dgm:spPr/>
      <dgm:t>
        <a:bodyPr/>
        <a:lstStyle/>
        <a:p>
          <a:endParaRPr lang="en-GB" sz="1600">
            <a:solidFill>
              <a:srgbClr val="002060"/>
            </a:solidFill>
            <a:latin typeface="Franklin Gothic Book" pitchFamily="34" charset="0"/>
            <a:cs typeface="Calibri"/>
          </a:endParaRPr>
        </a:p>
      </dgm:t>
    </dgm:pt>
    <dgm:pt modelId="{A6D7BEAD-7020-40A8-AB35-51DA0C9B3A9C}" type="sibTrans" cxnId="{56B3AFE0-C6E9-4D75-81A6-D03F1717B417}">
      <dgm:prSet/>
      <dgm:spPr/>
      <dgm:t>
        <a:bodyPr/>
        <a:lstStyle/>
        <a:p>
          <a:endParaRPr lang="en-GB" sz="1600">
            <a:solidFill>
              <a:srgbClr val="002060"/>
            </a:solidFill>
            <a:latin typeface="Franklin Gothic Book" pitchFamily="34" charset="0"/>
            <a:cs typeface="Calibri"/>
          </a:endParaRPr>
        </a:p>
      </dgm:t>
    </dgm:pt>
    <dgm:pt modelId="{57593823-9614-41BB-B6EE-52E2DB35EC80}">
      <dgm:prSet custT="1"/>
      <dgm:spPr>
        <a:solidFill>
          <a:schemeClr val="bg1"/>
        </a:solidFill>
        <a:ln>
          <a:solidFill>
            <a:schemeClr val="tx1">
              <a:lumMod val="50000"/>
            </a:schemeClr>
          </a:solidFill>
        </a:ln>
      </dgm:spPr>
      <dgm:t>
        <a:bodyPr/>
        <a:lstStyle/>
        <a:p>
          <a:r>
            <a:rPr lang="en-GB" sz="1600" dirty="0">
              <a:solidFill>
                <a:sysClr val="windowText" lastClr="000000"/>
              </a:solidFill>
              <a:latin typeface="+mn-lt"/>
              <a:cs typeface="Calibri"/>
            </a:rPr>
            <a:t>Economic rationale</a:t>
          </a:r>
        </a:p>
      </dgm:t>
    </dgm:pt>
    <dgm:pt modelId="{593C25A1-0180-41EF-94AC-BAD0FFA45B6B}" type="parTrans" cxnId="{BC4A4C54-9B74-42C4-95C7-18FBCD4A9EE4}">
      <dgm:prSet/>
      <dgm:spPr/>
      <dgm:t>
        <a:bodyPr/>
        <a:lstStyle/>
        <a:p>
          <a:endParaRPr lang="en-GB" sz="1600">
            <a:solidFill>
              <a:srgbClr val="002060"/>
            </a:solidFill>
            <a:latin typeface="Franklin Gothic Book" pitchFamily="34" charset="0"/>
            <a:cs typeface="Calibri"/>
          </a:endParaRPr>
        </a:p>
      </dgm:t>
    </dgm:pt>
    <dgm:pt modelId="{70C3753E-075A-4EC5-9E66-3A6588741136}" type="sibTrans" cxnId="{BC4A4C54-9B74-42C4-95C7-18FBCD4A9EE4}">
      <dgm:prSet/>
      <dgm:spPr/>
      <dgm:t>
        <a:bodyPr/>
        <a:lstStyle/>
        <a:p>
          <a:endParaRPr lang="en-GB" sz="1600">
            <a:solidFill>
              <a:srgbClr val="002060"/>
            </a:solidFill>
            <a:latin typeface="Franklin Gothic Book" pitchFamily="34" charset="0"/>
            <a:cs typeface="Calibri"/>
          </a:endParaRPr>
        </a:p>
      </dgm:t>
    </dgm:pt>
    <dgm:pt modelId="{72FFACDE-EFE0-4CF7-B99D-A2FD6D8FE6BA}">
      <dgm:prSet custT="1"/>
      <dgm:spPr>
        <a:solidFill>
          <a:schemeClr val="bg1"/>
        </a:solidFill>
        <a:ln>
          <a:solidFill>
            <a:schemeClr val="tx1">
              <a:lumMod val="50000"/>
            </a:schemeClr>
          </a:solidFill>
        </a:ln>
      </dgm:spPr>
      <dgm:t>
        <a:bodyPr/>
        <a:lstStyle/>
        <a:p>
          <a:r>
            <a:rPr lang="en-GB" sz="1600" dirty="0">
              <a:solidFill>
                <a:sysClr val="windowText" lastClr="000000"/>
              </a:solidFill>
              <a:latin typeface="+mn-lt"/>
              <a:cs typeface="Calibri"/>
            </a:rPr>
            <a:t>Academic and investor  insights</a:t>
          </a:r>
        </a:p>
      </dgm:t>
    </dgm:pt>
    <dgm:pt modelId="{96C20E4F-1839-4A65-A27C-86E2D380106F}" type="parTrans" cxnId="{D5D5F4A1-A24D-4EB6-9A76-DE171BE8C944}">
      <dgm:prSet/>
      <dgm:spPr/>
      <dgm:t>
        <a:bodyPr/>
        <a:lstStyle/>
        <a:p>
          <a:endParaRPr lang="en-GB" sz="1600">
            <a:solidFill>
              <a:srgbClr val="002060"/>
            </a:solidFill>
            <a:latin typeface="Franklin Gothic Book" pitchFamily="34" charset="0"/>
            <a:cs typeface="Calibri"/>
          </a:endParaRPr>
        </a:p>
      </dgm:t>
    </dgm:pt>
    <dgm:pt modelId="{87D9DC39-21E4-4F8F-B622-9EC4A2FC5F65}" type="sibTrans" cxnId="{D5D5F4A1-A24D-4EB6-9A76-DE171BE8C944}">
      <dgm:prSet/>
      <dgm:spPr/>
      <dgm:t>
        <a:bodyPr/>
        <a:lstStyle/>
        <a:p>
          <a:endParaRPr lang="en-GB" sz="1600">
            <a:solidFill>
              <a:srgbClr val="002060"/>
            </a:solidFill>
            <a:latin typeface="Franklin Gothic Book" pitchFamily="34" charset="0"/>
            <a:cs typeface="Calibri"/>
          </a:endParaRPr>
        </a:p>
      </dgm:t>
    </dgm:pt>
    <dgm:pt modelId="{34085AE7-A822-422C-9123-24B2027CAF6D}" type="pres">
      <dgm:prSet presAssocID="{D912B311-019E-40FB-9DE3-7C194B909DC6}" presName="CompostProcess" presStyleCnt="0">
        <dgm:presLayoutVars>
          <dgm:dir/>
          <dgm:resizeHandles val="exact"/>
        </dgm:presLayoutVars>
      </dgm:prSet>
      <dgm:spPr/>
    </dgm:pt>
    <dgm:pt modelId="{D368618E-B561-4039-9AAE-7AF0C4188EC6}" type="pres">
      <dgm:prSet presAssocID="{D912B311-019E-40FB-9DE3-7C194B909DC6}" presName="arrow" presStyleLbl="bgShp" presStyleIdx="0" presStyleCnt="1"/>
      <dgm:spPr>
        <a:solidFill>
          <a:srgbClr val="F14F11"/>
        </a:solidFill>
      </dgm:spPr>
    </dgm:pt>
    <dgm:pt modelId="{A4EBC323-8CD0-4D9E-913D-3BCED69178C8}" type="pres">
      <dgm:prSet presAssocID="{D912B311-019E-40FB-9DE3-7C194B909DC6}" presName="linearProcess" presStyleCnt="0"/>
      <dgm:spPr/>
    </dgm:pt>
    <dgm:pt modelId="{95733315-A78D-416A-94D3-3F94E1F2CF08}" type="pres">
      <dgm:prSet presAssocID="{378AE70F-DD89-44C1-957D-A4CFD4A834D4}" presName="textNode" presStyleLbl="node1" presStyleIdx="0" presStyleCnt="5">
        <dgm:presLayoutVars>
          <dgm:bulletEnabled val="1"/>
        </dgm:presLayoutVars>
      </dgm:prSet>
      <dgm:spPr/>
    </dgm:pt>
    <dgm:pt modelId="{BF09B9B0-FD09-46FF-BC6E-17D832AD7AAF}" type="pres">
      <dgm:prSet presAssocID="{A6D7BEAD-7020-40A8-AB35-51DA0C9B3A9C}" presName="sibTrans" presStyleCnt="0"/>
      <dgm:spPr/>
    </dgm:pt>
    <dgm:pt modelId="{13894304-3B49-49BA-BF71-C352B388D630}" type="pres">
      <dgm:prSet presAssocID="{57593823-9614-41BB-B6EE-52E2DB35EC80}" presName="textNode" presStyleLbl="node1" presStyleIdx="1" presStyleCnt="5">
        <dgm:presLayoutVars>
          <dgm:bulletEnabled val="1"/>
        </dgm:presLayoutVars>
      </dgm:prSet>
      <dgm:spPr/>
    </dgm:pt>
    <dgm:pt modelId="{BB55915E-CC24-4438-989B-1369F6919E83}" type="pres">
      <dgm:prSet presAssocID="{70C3753E-075A-4EC5-9E66-3A6588741136}" presName="sibTrans" presStyleCnt="0"/>
      <dgm:spPr/>
    </dgm:pt>
    <dgm:pt modelId="{033CC25F-DB45-4348-B638-19E93A20876B}" type="pres">
      <dgm:prSet presAssocID="{256B6427-B720-4F44-84C9-F692C4F7F454}" presName="textNode" presStyleLbl="node1" presStyleIdx="2" presStyleCnt="5">
        <dgm:presLayoutVars>
          <dgm:bulletEnabled val="1"/>
        </dgm:presLayoutVars>
      </dgm:prSet>
      <dgm:spPr/>
    </dgm:pt>
    <dgm:pt modelId="{C1F2F246-833E-4E89-9E0A-C6A3E9BAAEC5}" type="pres">
      <dgm:prSet presAssocID="{5F111AF1-E64B-4FAE-811B-C7FA46C90B22}" presName="sibTrans" presStyleCnt="0"/>
      <dgm:spPr/>
    </dgm:pt>
    <dgm:pt modelId="{73849212-FFC5-4070-ACC0-C8ECADABA706}" type="pres">
      <dgm:prSet presAssocID="{72FFACDE-EFE0-4CF7-B99D-A2FD6D8FE6BA}" presName="textNode" presStyleLbl="node1" presStyleIdx="3" presStyleCnt="5">
        <dgm:presLayoutVars>
          <dgm:bulletEnabled val="1"/>
        </dgm:presLayoutVars>
      </dgm:prSet>
      <dgm:spPr/>
    </dgm:pt>
    <dgm:pt modelId="{BF4DB125-EC63-454C-8FF2-3514F1972A0E}" type="pres">
      <dgm:prSet presAssocID="{87D9DC39-21E4-4F8F-B622-9EC4A2FC5F65}" presName="sibTrans" presStyleCnt="0"/>
      <dgm:spPr/>
    </dgm:pt>
    <dgm:pt modelId="{C5DF4FEF-1CCF-40A1-8DC9-B1AB9D035B91}" type="pres">
      <dgm:prSet presAssocID="{B83484AD-407F-4E8D-8F58-139588E0E525}" presName="textNode" presStyleLbl="node1" presStyleIdx="4" presStyleCnt="5">
        <dgm:presLayoutVars>
          <dgm:bulletEnabled val="1"/>
        </dgm:presLayoutVars>
      </dgm:prSet>
      <dgm:spPr/>
    </dgm:pt>
  </dgm:ptLst>
  <dgm:cxnLst>
    <dgm:cxn modelId="{FEF67A07-DE72-4C7D-9606-16B5C0B54C8D}" srcId="{D912B311-019E-40FB-9DE3-7C194B909DC6}" destId="{256B6427-B720-4F44-84C9-F692C4F7F454}" srcOrd="2" destOrd="0" parTransId="{4E3C2906-78C8-42B0-919F-08E08B0B8D2D}" sibTransId="{5F111AF1-E64B-4FAE-811B-C7FA46C90B22}"/>
    <dgm:cxn modelId="{3D8D8419-16EC-4142-8858-8EB4F53CF6E2}" type="presOf" srcId="{D912B311-019E-40FB-9DE3-7C194B909DC6}" destId="{34085AE7-A822-422C-9123-24B2027CAF6D}" srcOrd="0" destOrd="0" presId="urn:microsoft.com/office/officeart/2005/8/layout/hProcess9"/>
    <dgm:cxn modelId="{5206E31D-D373-4B4B-BDBC-0A61DC2E2FAC}" type="presOf" srcId="{256B6427-B720-4F44-84C9-F692C4F7F454}" destId="{033CC25F-DB45-4348-B638-19E93A20876B}" srcOrd="0" destOrd="0" presId="urn:microsoft.com/office/officeart/2005/8/layout/hProcess9"/>
    <dgm:cxn modelId="{B230C73C-30BA-4BF4-9A8A-E6BC20D384D1}" type="presOf" srcId="{57593823-9614-41BB-B6EE-52E2DB35EC80}" destId="{13894304-3B49-49BA-BF71-C352B388D630}" srcOrd="0" destOrd="0" presId="urn:microsoft.com/office/officeart/2005/8/layout/hProcess9"/>
    <dgm:cxn modelId="{4413A15E-0495-41C9-80BF-931CE341E6DE}" type="presOf" srcId="{378AE70F-DD89-44C1-957D-A4CFD4A834D4}" destId="{95733315-A78D-416A-94D3-3F94E1F2CF08}" srcOrd="0" destOrd="0" presId="urn:microsoft.com/office/officeart/2005/8/layout/hProcess9"/>
    <dgm:cxn modelId="{BC4A4C54-9B74-42C4-95C7-18FBCD4A9EE4}" srcId="{D912B311-019E-40FB-9DE3-7C194B909DC6}" destId="{57593823-9614-41BB-B6EE-52E2DB35EC80}" srcOrd="1" destOrd="0" parTransId="{593C25A1-0180-41EF-94AC-BAD0FFA45B6B}" sibTransId="{70C3753E-075A-4EC5-9E66-3A6588741136}"/>
    <dgm:cxn modelId="{67F16D58-E3CD-4495-AEFA-7194366E0DC4}" type="presOf" srcId="{B83484AD-407F-4E8D-8F58-139588E0E525}" destId="{C5DF4FEF-1CCF-40A1-8DC9-B1AB9D035B91}" srcOrd="0" destOrd="0" presId="urn:microsoft.com/office/officeart/2005/8/layout/hProcess9"/>
    <dgm:cxn modelId="{72C1189E-E526-4756-B1CA-C371E5F0EA21}" type="presOf" srcId="{72FFACDE-EFE0-4CF7-B99D-A2FD6D8FE6BA}" destId="{73849212-FFC5-4070-ACC0-C8ECADABA706}" srcOrd="0" destOrd="0" presId="urn:microsoft.com/office/officeart/2005/8/layout/hProcess9"/>
    <dgm:cxn modelId="{D5D5F4A1-A24D-4EB6-9A76-DE171BE8C944}" srcId="{D912B311-019E-40FB-9DE3-7C194B909DC6}" destId="{72FFACDE-EFE0-4CF7-B99D-A2FD6D8FE6BA}" srcOrd="3" destOrd="0" parTransId="{96C20E4F-1839-4A65-A27C-86E2D380106F}" sibTransId="{87D9DC39-21E4-4F8F-B622-9EC4A2FC5F65}"/>
    <dgm:cxn modelId="{9A9B63C3-3314-4AC3-8F60-231BED7F3B2F}" srcId="{D912B311-019E-40FB-9DE3-7C194B909DC6}" destId="{B83484AD-407F-4E8D-8F58-139588E0E525}" srcOrd="4" destOrd="0" parTransId="{B3847726-59E6-4144-AC45-FE7E298967CE}" sibTransId="{81E32225-9EE8-41BA-88D8-F7128A1CA9E1}"/>
    <dgm:cxn modelId="{56B3AFE0-C6E9-4D75-81A6-D03F1717B417}" srcId="{D912B311-019E-40FB-9DE3-7C194B909DC6}" destId="{378AE70F-DD89-44C1-957D-A4CFD4A834D4}" srcOrd="0" destOrd="0" parTransId="{5C4A680A-D66A-4073-9C2F-22BBBA94A595}" sibTransId="{A6D7BEAD-7020-40A8-AB35-51DA0C9B3A9C}"/>
    <dgm:cxn modelId="{CAE49D4E-84AD-468F-B4CD-3DBA3CA592ED}" type="presParOf" srcId="{34085AE7-A822-422C-9123-24B2027CAF6D}" destId="{D368618E-B561-4039-9AAE-7AF0C4188EC6}" srcOrd="0" destOrd="0" presId="urn:microsoft.com/office/officeart/2005/8/layout/hProcess9"/>
    <dgm:cxn modelId="{BC49B38B-F76B-4192-92D2-597DEE10E683}" type="presParOf" srcId="{34085AE7-A822-422C-9123-24B2027CAF6D}" destId="{A4EBC323-8CD0-4D9E-913D-3BCED69178C8}" srcOrd="1" destOrd="0" presId="urn:microsoft.com/office/officeart/2005/8/layout/hProcess9"/>
    <dgm:cxn modelId="{42409713-CD40-4C6C-A90E-EB87FE4EC0E6}" type="presParOf" srcId="{A4EBC323-8CD0-4D9E-913D-3BCED69178C8}" destId="{95733315-A78D-416A-94D3-3F94E1F2CF08}" srcOrd="0" destOrd="0" presId="urn:microsoft.com/office/officeart/2005/8/layout/hProcess9"/>
    <dgm:cxn modelId="{6647E720-6830-4013-8455-9B72DA8898EA}" type="presParOf" srcId="{A4EBC323-8CD0-4D9E-913D-3BCED69178C8}" destId="{BF09B9B0-FD09-46FF-BC6E-17D832AD7AAF}" srcOrd="1" destOrd="0" presId="urn:microsoft.com/office/officeart/2005/8/layout/hProcess9"/>
    <dgm:cxn modelId="{5DD52B33-486F-4D43-B0FE-E1F3472C7084}" type="presParOf" srcId="{A4EBC323-8CD0-4D9E-913D-3BCED69178C8}" destId="{13894304-3B49-49BA-BF71-C352B388D630}" srcOrd="2" destOrd="0" presId="urn:microsoft.com/office/officeart/2005/8/layout/hProcess9"/>
    <dgm:cxn modelId="{7412B372-C78D-463D-9813-81428C4EF22B}" type="presParOf" srcId="{A4EBC323-8CD0-4D9E-913D-3BCED69178C8}" destId="{BB55915E-CC24-4438-989B-1369F6919E83}" srcOrd="3" destOrd="0" presId="urn:microsoft.com/office/officeart/2005/8/layout/hProcess9"/>
    <dgm:cxn modelId="{32BDD273-4714-4B30-942B-8468B4A4AE38}" type="presParOf" srcId="{A4EBC323-8CD0-4D9E-913D-3BCED69178C8}" destId="{033CC25F-DB45-4348-B638-19E93A20876B}" srcOrd="4" destOrd="0" presId="urn:microsoft.com/office/officeart/2005/8/layout/hProcess9"/>
    <dgm:cxn modelId="{F7BD0D21-40B0-4340-9C84-F8602ACDD71F}" type="presParOf" srcId="{A4EBC323-8CD0-4D9E-913D-3BCED69178C8}" destId="{C1F2F246-833E-4E89-9E0A-C6A3E9BAAEC5}" srcOrd="5" destOrd="0" presId="urn:microsoft.com/office/officeart/2005/8/layout/hProcess9"/>
    <dgm:cxn modelId="{723F86F0-D3AD-48C7-BAF1-DB8C4E2A15F0}" type="presParOf" srcId="{A4EBC323-8CD0-4D9E-913D-3BCED69178C8}" destId="{73849212-FFC5-4070-ACC0-C8ECADABA706}" srcOrd="6" destOrd="0" presId="urn:microsoft.com/office/officeart/2005/8/layout/hProcess9"/>
    <dgm:cxn modelId="{8032DAD6-41AA-4C38-B781-27690271894D}" type="presParOf" srcId="{A4EBC323-8CD0-4D9E-913D-3BCED69178C8}" destId="{BF4DB125-EC63-454C-8FF2-3514F1972A0E}" srcOrd="7" destOrd="0" presId="urn:microsoft.com/office/officeart/2005/8/layout/hProcess9"/>
    <dgm:cxn modelId="{0A61DA8F-6346-4D07-8871-827424A223F8}" type="presParOf" srcId="{A4EBC323-8CD0-4D9E-913D-3BCED69178C8}" destId="{C5DF4FEF-1CCF-40A1-8DC9-B1AB9D035B91}" srcOrd="8" destOrd="0" presId="urn:microsoft.com/office/officeart/2005/8/layout/hProcess9"/>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2EFCA0-8A0F-468F-8961-CD7A5C7D3E9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AA8FE3BC-9CA6-4CF5-94B6-14E884F99EBC}">
      <dgm:prSet phldrT="[Text]" custT="1"/>
      <dgm:spPr/>
      <dgm:t>
        <a:bodyPr/>
        <a:lstStyle/>
        <a:p>
          <a:r>
            <a:rPr lang="en-GB" sz="1200">
              <a:latin typeface="Calibri Light" panose="020F0302020204030204" pitchFamily="34" charset="0"/>
              <a:cs typeface="Calibri Light" panose="020F0302020204030204" pitchFamily="34" charset="0"/>
            </a:rPr>
            <a:t>Whole of </a:t>
          </a:r>
        </a:p>
        <a:p>
          <a:r>
            <a:rPr lang="en-GB" sz="1200">
              <a:latin typeface="Calibri Light" panose="020F0302020204030204" pitchFamily="34" charset="0"/>
              <a:cs typeface="Calibri Light" panose="020F0302020204030204" pitchFamily="34" charset="0"/>
            </a:rPr>
            <a:t>market</a:t>
          </a:r>
        </a:p>
      </dgm:t>
    </dgm:pt>
    <dgm:pt modelId="{F61C50B3-C2B0-4A9A-8F37-991DFA7D26E0}" type="parTrans" cxnId="{B8882423-7B6B-4072-BE5F-85EC10425201}">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C06A37FC-60D0-431A-9F4C-87BC85F8DDD5}" type="sibTrans" cxnId="{B8882423-7B6B-4072-BE5F-85EC10425201}">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512C9C2A-47BB-4219-835B-30A1A534CEC3}">
      <dgm:prSet phldrT="[Text]" custT="1"/>
      <dgm:spPr/>
      <dgm:t>
        <a:bodyPr/>
        <a:lstStyle/>
        <a:p>
          <a:r>
            <a:rPr lang="en-GB" sz="1400">
              <a:latin typeface="Calibri Light" panose="020F0302020204030204" pitchFamily="34" charset="0"/>
              <a:cs typeface="Calibri Light" panose="020F0302020204030204" pitchFamily="34" charset="0"/>
            </a:rPr>
            <a:t>  Establish selection criteria for each asset class component</a:t>
          </a:r>
        </a:p>
      </dgm:t>
    </dgm:pt>
    <dgm:pt modelId="{8A4DD651-66F5-4B37-BD91-CA5B3FCCA00D}" type="parTrans" cxnId="{BBF4331F-A694-4943-A1AC-13A03C019B34}">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75DA570B-EDD1-419F-A571-D4F6CC62A06B}" type="sibTrans" cxnId="{BBF4331F-A694-4943-A1AC-13A03C019B34}">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13D1E7C6-C3D9-48CB-B344-066140D7879F}">
      <dgm:prSet phldrT="[Text]" custT="1"/>
      <dgm:spPr/>
      <dgm:t>
        <a:bodyPr/>
        <a:lstStyle/>
        <a:p>
          <a:r>
            <a:rPr lang="en-GB" sz="1400">
              <a:latin typeface="Calibri Light" panose="020F0302020204030204" pitchFamily="34" charset="0"/>
              <a:cs typeface="Calibri Light" panose="020F0302020204030204" pitchFamily="34" charset="0"/>
            </a:rPr>
            <a:t>  Run whole-of-market universe screen (OEICs, ETFs, investment trusts)</a:t>
          </a:r>
        </a:p>
      </dgm:t>
    </dgm:pt>
    <dgm:pt modelId="{612A5FF5-69B8-46D4-8FBE-1CDE522393F3}" type="parTrans" cxnId="{A8D4EF64-2D64-479A-84A2-074200CC773C}">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6D6C3CBC-8136-430F-A384-3EC69BB457AE}" type="sibTrans" cxnId="{A8D4EF64-2D64-479A-84A2-074200CC773C}">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FF17B1EE-2848-4CA7-B160-3922F03CE9DB}">
      <dgm:prSet phldrT="[Text]" custT="1"/>
      <dgm:spPr/>
      <dgm:t>
        <a:bodyPr/>
        <a:lstStyle/>
        <a:p>
          <a:r>
            <a:rPr lang="en-GB" sz="1200">
              <a:latin typeface="Calibri Light" panose="020F0302020204030204" pitchFamily="34" charset="0"/>
              <a:cs typeface="Calibri Light" panose="020F0302020204030204" pitchFamily="34" charset="0"/>
            </a:rPr>
            <a:t>Short list</a:t>
          </a:r>
        </a:p>
      </dgm:t>
    </dgm:pt>
    <dgm:pt modelId="{E4E9DC7E-29E7-4B60-8D05-E8B21517D699}" type="parTrans" cxnId="{8531BA2E-F8BE-4FE7-A745-EF8DB08A12EA}">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ED656522-1D8C-4A47-9D22-867DC6B5417F}" type="sibTrans" cxnId="{8531BA2E-F8BE-4FE7-A745-EF8DB08A12EA}">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47BAF419-B1AC-4E9B-81FA-7F550B9AEEA8}">
      <dgm:prSet phldrT="[Text]" custT="1"/>
      <dgm:spPr/>
      <dgm:t>
        <a:bodyPr/>
        <a:lstStyle/>
        <a:p>
          <a:r>
            <a:rPr lang="en-GB" sz="1400">
              <a:latin typeface="Calibri Light" panose="020F0302020204030204" pitchFamily="34" charset="0"/>
              <a:cs typeface="Calibri Light" panose="020F0302020204030204" pitchFamily="34" charset="0"/>
            </a:rPr>
            <a:t>  Identify short-list based on screens</a:t>
          </a:r>
        </a:p>
      </dgm:t>
    </dgm:pt>
    <dgm:pt modelId="{76F95733-EDF2-4398-8CDA-A5E1956FE643}" type="parTrans" cxnId="{DA9AA451-F108-4096-9A4E-07EDB5ACF480}">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06B71102-E90A-4B83-93C4-A868F9B42C65}" type="sibTrans" cxnId="{DA9AA451-F108-4096-9A4E-07EDB5ACF480}">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BFC79DFA-2A09-4086-9658-3F8BAE1BFBCD}">
      <dgm:prSet phldrT="[Text]" custT="1"/>
      <dgm:spPr/>
      <dgm:t>
        <a:bodyPr/>
        <a:lstStyle/>
        <a:p>
          <a:endParaRPr lang="en-GB" sz="1200">
            <a:latin typeface="Calibri Light" panose="020F0302020204030204" pitchFamily="34" charset="0"/>
            <a:cs typeface="Calibri Light" panose="020F0302020204030204" pitchFamily="34" charset="0"/>
          </a:endParaRPr>
        </a:p>
        <a:p>
          <a:r>
            <a:rPr lang="en-GB" sz="1200">
              <a:latin typeface="Calibri Light" panose="020F0302020204030204" pitchFamily="34" charset="0"/>
              <a:cs typeface="Calibri Light" panose="020F0302020204030204" pitchFamily="34" charset="0"/>
            </a:rPr>
            <a:t>Due diligence</a:t>
          </a:r>
        </a:p>
        <a:p>
          <a:r>
            <a:rPr lang="en-GB" sz="1200">
              <a:latin typeface="Calibri Light" panose="020F0302020204030204" pitchFamily="34" charset="0"/>
              <a:cs typeface="Calibri Light" panose="020F0302020204030204" pitchFamily="34" charset="0"/>
            </a:rPr>
            <a:t>&amp; approval</a:t>
          </a:r>
        </a:p>
      </dgm:t>
    </dgm:pt>
    <dgm:pt modelId="{343EFAC2-70DE-4803-B010-0DA1AC7CDB1B}" type="parTrans" cxnId="{C9710620-4AC1-4C80-9CD7-C32CF1076E0B}">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539B3149-88D5-4281-988B-6E3CFD59613D}" type="sibTrans" cxnId="{C9710620-4AC1-4C80-9CD7-C32CF1076E0B}">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AFE6E0C8-8698-4A3A-B4FE-BC9D8DBD87FB}">
      <dgm:prSet phldrT="[Text]" custT="1"/>
      <dgm:spPr/>
      <dgm:t>
        <a:bodyPr/>
        <a:lstStyle/>
        <a:p>
          <a:r>
            <a:rPr lang="en-GB" sz="1400">
              <a:latin typeface="Calibri Light" panose="020F0302020204030204" pitchFamily="34" charset="0"/>
              <a:cs typeface="Calibri Light" panose="020F0302020204030204" pitchFamily="34" charset="0"/>
            </a:rPr>
            <a:t>  Undertake detailed due diligence using Due Diligence questionnaire</a:t>
          </a:r>
        </a:p>
      </dgm:t>
    </dgm:pt>
    <dgm:pt modelId="{BCF9E5E7-8EF2-4FAF-983D-432B2C0F0F19}" type="parTrans" cxnId="{B75BE2C5-E956-4BD6-80F8-CCB4CBAA7ACA}">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6A99EC48-0C81-426F-A8DA-6AF3E9B1BFFE}" type="sibTrans" cxnId="{B75BE2C5-E956-4BD6-80F8-CCB4CBAA7ACA}">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44277BCB-61A8-47FF-9E7A-BACB25BAB8DF}">
      <dgm:prSet phldrT="[Text]" custT="1"/>
      <dgm:spPr/>
      <dgm:t>
        <a:bodyPr/>
        <a:lstStyle/>
        <a:p>
          <a:r>
            <a:rPr lang="en-GB" sz="1400">
              <a:latin typeface="Calibri Light" panose="020F0302020204030204" pitchFamily="34" charset="0"/>
              <a:cs typeface="Calibri Light" panose="020F0302020204030204" pitchFamily="34" charset="0"/>
            </a:rPr>
            <a:t>  Select 'best-in-class' funds - approved by the Investment Committee</a:t>
          </a:r>
        </a:p>
      </dgm:t>
    </dgm:pt>
    <dgm:pt modelId="{E6AA2F77-4206-42E5-A68E-94E91BFDCA70}" type="parTrans" cxnId="{4A06F27B-F43E-4BC2-BC0D-8671246DBF33}">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00C6F0AA-2654-4712-8806-687DD9BD0CF8}" type="sibTrans" cxnId="{4A06F27B-F43E-4BC2-BC0D-8671246DBF33}">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7816A5DE-6CD4-47C8-BD66-1B4CAA4942EC}">
      <dgm:prSet phldrT="[Text]" custT="1"/>
      <dgm:spPr/>
      <dgm:t>
        <a:bodyPr/>
        <a:lstStyle/>
        <a:p>
          <a:r>
            <a:rPr lang="en-GB" sz="1400">
              <a:latin typeface="Calibri Light" panose="020F0302020204030204" pitchFamily="34" charset="0"/>
              <a:cs typeface="Calibri Light" panose="020F0302020204030204" pitchFamily="34" charset="0"/>
            </a:rPr>
            <a:t>  Establish target list of funds for deeper analysis</a:t>
          </a:r>
        </a:p>
      </dgm:t>
    </dgm:pt>
    <dgm:pt modelId="{4D2FEC88-DB29-4418-9173-8B42AD5CF6A9}" type="parTrans" cxnId="{1188BB99-C3FD-4D53-AA36-26586C59A4CA}">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6F31EDB7-3AF6-499F-B153-66F279DF106D}" type="sibTrans" cxnId="{1188BB99-C3FD-4D53-AA36-26586C59A4CA}">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E20CAC4D-F5EC-47ED-A30A-B12E06272992}">
      <dgm:prSet phldrT="[Text]" custT="1"/>
      <dgm:spPr/>
      <dgm:t>
        <a:bodyPr/>
        <a:lstStyle/>
        <a:p>
          <a:r>
            <a:rPr lang="en-GB" sz="1400">
              <a:latin typeface="Calibri Light" panose="020F0302020204030204" pitchFamily="34" charset="0"/>
              <a:cs typeface="Calibri Light" panose="020F0302020204030204" pitchFamily="34" charset="0"/>
            </a:rPr>
            <a:t>  Monitor best-in-class status across time and replace where necessary</a:t>
          </a:r>
        </a:p>
      </dgm:t>
    </dgm:pt>
    <dgm:pt modelId="{760A43F4-2C4A-477A-9737-21594BBF373D}" type="parTrans" cxnId="{24EAF818-B101-4701-804F-0AFC9FE63614}">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299B6FB7-8734-4F9A-97AA-BAFDEE8936E3}" type="sibTrans" cxnId="{24EAF818-B101-4701-804F-0AFC9FE63614}">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ED07FC60-09E0-4122-B048-784C583667F1}">
      <dgm:prSet phldrT="[Text]" custT="1"/>
      <dgm:spPr/>
      <dgm:t>
        <a:bodyPr/>
        <a:lstStyle/>
        <a:p>
          <a:r>
            <a:rPr lang="en-GB" sz="1400">
              <a:latin typeface="Calibri Light" panose="020F0302020204030204" pitchFamily="34" charset="0"/>
              <a:cs typeface="Calibri Light" panose="020F0302020204030204" pitchFamily="34" charset="0"/>
            </a:rPr>
            <a:t>  Eliminate funds using qualitative and quantiative assessment</a:t>
          </a:r>
        </a:p>
      </dgm:t>
    </dgm:pt>
    <dgm:pt modelId="{C08D9037-E235-42D1-A407-14694F696507}" type="parTrans" cxnId="{68C64EAD-D543-40D9-AD12-3E657C864496}">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70FA739E-A2E2-4E8C-AFD5-0150B18C4BD2}" type="sibTrans" cxnId="{68C64EAD-D543-40D9-AD12-3E657C864496}">
      <dgm:prSet/>
      <dgm:spPr/>
      <dgm:t>
        <a:bodyPr/>
        <a:lstStyle/>
        <a:p>
          <a:endParaRPr lang="en-GB" sz="1200">
            <a:solidFill>
              <a:sysClr val="windowText" lastClr="000000"/>
            </a:solidFill>
            <a:latin typeface="Calibri Light" panose="020F0302020204030204" pitchFamily="34" charset="0"/>
            <a:cs typeface="Calibri Light" panose="020F0302020204030204" pitchFamily="34" charset="0"/>
          </a:endParaRPr>
        </a:p>
      </dgm:t>
    </dgm:pt>
    <dgm:pt modelId="{4D19AD64-E36A-41AB-B6A0-E1C3837D246A}">
      <dgm:prSet phldrT="[Text]" custT="1"/>
      <dgm:spPr/>
      <dgm:t>
        <a:bodyPr/>
        <a:lstStyle/>
        <a:p>
          <a:r>
            <a:rPr lang="en-GB" sz="1400">
              <a:latin typeface="Calibri Light" panose="020F0302020204030204" pitchFamily="34" charset="0"/>
              <a:cs typeface="Calibri Light" panose="020F0302020204030204" pitchFamily="34" charset="0"/>
            </a:rPr>
            <a:t>  Reject funds that are not best-in-class, primary choice options</a:t>
          </a:r>
        </a:p>
      </dgm:t>
    </dgm:pt>
    <dgm:pt modelId="{434DAE13-35EC-4F08-86CB-6636C1E79C63}" type="parTrans" cxnId="{92D3C45F-0299-41FE-BF9E-94428C89D670}">
      <dgm:prSet/>
      <dgm:spPr/>
      <dgm:t>
        <a:bodyPr/>
        <a:lstStyle/>
        <a:p>
          <a:endParaRPr lang="en-GB" sz="2000">
            <a:solidFill>
              <a:sysClr val="windowText" lastClr="000000"/>
            </a:solidFill>
            <a:latin typeface="Calibri Light" panose="020F0302020204030204" pitchFamily="34" charset="0"/>
            <a:cs typeface="Calibri Light" panose="020F0302020204030204" pitchFamily="34" charset="0"/>
          </a:endParaRPr>
        </a:p>
      </dgm:t>
    </dgm:pt>
    <dgm:pt modelId="{91E65F9D-5E20-4553-9B07-EB2619E59C5B}" type="sibTrans" cxnId="{92D3C45F-0299-41FE-BF9E-94428C89D670}">
      <dgm:prSet/>
      <dgm:spPr/>
      <dgm:t>
        <a:bodyPr/>
        <a:lstStyle/>
        <a:p>
          <a:endParaRPr lang="en-GB" sz="2000">
            <a:solidFill>
              <a:sysClr val="windowText" lastClr="000000"/>
            </a:solidFill>
            <a:latin typeface="Calibri Light" panose="020F0302020204030204" pitchFamily="34" charset="0"/>
            <a:cs typeface="Calibri Light" panose="020F0302020204030204" pitchFamily="34" charset="0"/>
          </a:endParaRPr>
        </a:p>
      </dgm:t>
    </dgm:pt>
    <dgm:pt modelId="{36E5817E-D3D0-476B-AD4F-AF7AEDF6ED35}">
      <dgm:prSet phldrT="[Text]" custT="1"/>
      <dgm:spPr/>
      <dgm:t>
        <a:bodyPr/>
        <a:lstStyle/>
        <a:p>
          <a:r>
            <a:rPr lang="en-GB" sz="1400">
              <a:latin typeface="Calibri Light" panose="020F0302020204030204" pitchFamily="34" charset="0"/>
              <a:cs typeface="Calibri Light" panose="020F0302020204030204" pitchFamily="34" charset="0"/>
            </a:rPr>
            <a:t>  Includes both judgemental and systematic products</a:t>
          </a:r>
        </a:p>
      </dgm:t>
    </dgm:pt>
    <dgm:pt modelId="{E9C27F7B-950D-4519-8E1E-676A47008DC2}" type="parTrans" cxnId="{C631543A-23D7-4EEA-9FF2-BFCDC9C1B1B1}">
      <dgm:prSet/>
      <dgm:spPr/>
      <dgm:t>
        <a:bodyPr/>
        <a:lstStyle/>
        <a:p>
          <a:endParaRPr lang="en-GB" sz="2400">
            <a:solidFill>
              <a:sysClr val="windowText" lastClr="000000"/>
            </a:solidFill>
            <a:latin typeface="Calibri Light" panose="020F0302020204030204" pitchFamily="34" charset="0"/>
            <a:cs typeface="Calibri Light" panose="020F0302020204030204" pitchFamily="34" charset="0"/>
          </a:endParaRPr>
        </a:p>
      </dgm:t>
    </dgm:pt>
    <dgm:pt modelId="{6C1028A7-AF8E-4A94-B5B3-67CEE0F10873}" type="sibTrans" cxnId="{C631543A-23D7-4EEA-9FF2-BFCDC9C1B1B1}">
      <dgm:prSet/>
      <dgm:spPr/>
      <dgm:t>
        <a:bodyPr/>
        <a:lstStyle/>
        <a:p>
          <a:endParaRPr lang="en-GB" sz="2400">
            <a:solidFill>
              <a:sysClr val="windowText" lastClr="000000"/>
            </a:solidFill>
            <a:latin typeface="Calibri Light" panose="020F0302020204030204" pitchFamily="34" charset="0"/>
            <a:cs typeface="Calibri Light" panose="020F0302020204030204" pitchFamily="34" charset="0"/>
          </a:endParaRPr>
        </a:p>
      </dgm:t>
    </dgm:pt>
    <dgm:pt modelId="{05B644FE-C5CC-48B9-8800-6A38B5D16E32}">
      <dgm:prSet phldrT="[Text]" custT="1"/>
      <dgm:spPr/>
      <dgm:t>
        <a:bodyPr/>
        <a:lstStyle/>
        <a:p>
          <a:r>
            <a:rPr lang="en-GB" sz="1400">
              <a:latin typeface="Calibri Light" panose="020F0302020204030204" pitchFamily="34" charset="0"/>
              <a:cs typeface="Calibri Light" panose="020F0302020204030204" pitchFamily="34" charset="0"/>
            </a:rPr>
            <a:t> Rerun screening on an annual basis</a:t>
          </a:r>
        </a:p>
      </dgm:t>
    </dgm:pt>
    <dgm:pt modelId="{A2BEAE1C-10A4-41A8-A980-F49618894C84}" type="parTrans" cxnId="{6622AA6A-5989-4782-8193-1E95F9C6B5CE}">
      <dgm:prSet/>
      <dgm:spPr/>
      <dgm:t>
        <a:bodyPr/>
        <a:lstStyle/>
        <a:p>
          <a:endParaRPr lang="en-GB" sz="2400">
            <a:latin typeface="Calibri Light" panose="020F0302020204030204" pitchFamily="34" charset="0"/>
            <a:cs typeface="Calibri Light" panose="020F0302020204030204" pitchFamily="34" charset="0"/>
          </a:endParaRPr>
        </a:p>
      </dgm:t>
    </dgm:pt>
    <dgm:pt modelId="{1186C3B7-F9EE-4944-9778-9AFF700094C7}" type="sibTrans" cxnId="{6622AA6A-5989-4782-8193-1E95F9C6B5CE}">
      <dgm:prSet/>
      <dgm:spPr/>
      <dgm:t>
        <a:bodyPr/>
        <a:lstStyle/>
        <a:p>
          <a:endParaRPr lang="en-GB" sz="2400">
            <a:latin typeface="Calibri Light" panose="020F0302020204030204" pitchFamily="34" charset="0"/>
            <a:cs typeface="Calibri Light" panose="020F0302020204030204" pitchFamily="34" charset="0"/>
          </a:endParaRPr>
        </a:p>
      </dgm:t>
    </dgm:pt>
    <dgm:pt modelId="{E644D3CA-79A1-40FA-A11B-43B647600FD8}" type="pres">
      <dgm:prSet presAssocID="{692EFCA0-8A0F-468F-8961-CD7A5C7D3E97}" presName="linearFlow" presStyleCnt="0">
        <dgm:presLayoutVars>
          <dgm:dir/>
          <dgm:animLvl val="lvl"/>
          <dgm:resizeHandles val="exact"/>
        </dgm:presLayoutVars>
      </dgm:prSet>
      <dgm:spPr/>
    </dgm:pt>
    <dgm:pt modelId="{988AF25D-4E63-4879-A4AD-D99630BD8DDC}" type="pres">
      <dgm:prSet presAssocID="{AA8FE3BC-9CA6-4CF5-94B6-14E884F99EBC}" presName="composite" presStyleCnt="0"/>
      <dgm:spPr/>
    </dgm:pt>
    <dgm:pt modelId="{F9E92E57-A149-4CA4-836D-ACDE5C2F2F9D}" type="pres">
      <dgm:prSet presAssocID="{AA8FE3BC-9CA6-4CF5-94B6-14E884F99EBC}" presName="parentText" presStyleLbl="alignNode1" presStyleIdx="0" presStyleCnt="3">
        <dgm:presLayoutVars>
          <dgm:chMax val="1"/>
          <dgm:bulletEnabled val="1"/>
        </dgm:presLayoutVars>
      </dgm:prSet>
      <dgm:spPr/>
    </dgm:pt>
    <dgm:pt modelId="{A822843C-A8FA-4280-9CE5-FBADE7122D69}" type="pres">
      <dgm:prSet presAssocID="{AA8FE3BC-9CA6-4CF5-94B6-14E884F99EBC}" presName="descendantText" presStyleLbl="alignAcc1" presStyleIdx="0" presStyleCnt="3" custLinFactNeighborX="0" custLinFactNeighborY="-110">
        <dgm:presLayoutVars>
          <dgm:bulletEnabled val="1"/>
        </dgm:presLayoutVars>
      </dgm:prSet>
      <dgm:spPr/>
    </dgm:pt>
    <dgm:pt modelId="{805232FA-CDDC-41F7-898C-4C6C2DA4593F}" type="pres">
      <dgm:prSet presAssocID="{C06A37FC-60D0-431A-9F4C-87BC85F8DDD5}" presName="sp" presStyleCnt="0"/>
      <dgm:spPr/>
    </dgm:pt>
    <dgm:pt modelId="{C5EB13BA-13B8-4853-8D7A-6A02CCAD416E}" type="pres">
      <dgm:prSet presAssocID="{FF17B1EE-2848-4CA7-B160-3922F03CE9DB}" presName="composite" presStyleCnt="0"/>
      <dgm:spPr/>
    </dgm:pt>
    <dgm:pt modelId="{9F8625C0-1B50-4DB2-B9CB-416A42E1605A}" type="pres">
      <dgm:prSet presAssocID="{FF17B1EE-2848-4CA7-B160-3922F03CE9DB}" presName="parentText" presStyleLbl="alignNode1" presStyleIdx="1" presStyleCnt="3">
        <dgm:presLayoutVars>
          <dgm:chMax val="1"/>
          <dgm:bulletEnabled val="1"/>
        </dgm:presLayoutVars>
      </dgm:prSet>
      <dgm:spPr/>
    </dgm:pt>
    <dgm:pt modelId="{8F79046B-F51A-4EDE-BDD7-9CED3306E246}" type="pres">
      <dgm:prSet presAssocID="{FF17B1EE-2848-4CA7-B160-3922F03CE9DB}" presName="descendantText" presStyleLbl="alignAcc1" presStyleIdx="1" presStyleCnt="3">
        <dgm:presLayoutVars>
          <dgm:bulletEnabled val="1"/>
        </dgm:presLayoutVars>
      </dgm:prSet>
      <dgm:spPr/>
    </dgm:pt>
    <dgm:pt modelId="{F85E8406-1376-4FCB-8782-55BFE8EA0C4F}" type="pres">
      <dgm:prSet presAssocID="{ED656522-1D8C-4A47-9D22-867DC6B5417F}" presName="sp" presStyleCnt="0"/>
      <dgm:spPr/>
    </dgm:pt>
    <dgm:pt modelId="{746A56CC-6E68-4868-88C3-557A136797BA}" type="pres">
      <dgm:prSet presAssocID="{BFC79DFA-2A09-4086-9658-3F8BAE1BFBCD}" presName="composite" presStyleCnt="0"/>
      <dgm:spPr/>
    </dgm:pt>
    <dgm:pt modelId="{A2397E6D-33F5-44A0-BB28-32AFA25C61CB}" type="pres">
      <dgm:prSet presAssocID="{BFC79DFA-2A09-4086-9658-3F8BAE1BFBCD}" presName="parentText" presStyleLbl="alignNode1" presStyleIdx="2" presStyleCnt="3">
        <dgm:presLayoutVars>
          <dgm:chMax val="1"/>
          <dgm:bulletEnabled val="1"/>
        </dgm:presLayoutVars>
      </dgm:prSet>
      <dgm:spPr/>
    </dgm:pt>
    <dgm:pt modelId="{0FDE7519-9BB9-46D6-90CC-9B4DE0E820A1}" type="pres">
      <dgm:prSet presAssocID="{BFC79DFA-2A09-4086-9658-3F8BAE1BFBCD}" presName="descendantText" presStyleLbl="alignAcc1" presStyleIdx="2" presStyleCnt="3">
        <dgm:presLayoutVars>
          <dgm:bulletEnabled val="1"/>
        </dgm:presLayoutVars>
      </dgm:prSet>
      <dgm:spPr/>
    </dgm:pt>
  </dgm:ptLst>
  <dgm:cxnLst>
    <dgm:cxn modelId="{24EAF818-B101-4701-804F-0AFC9FE63614}" srcId="{BFC79DFA-2A09-4086-9658-3F8BAE1BFBCD}" destId="{E20CAC4D-F5EC-47ED-A30A-B12E06272992}" srcOrd="2" destOrd="0" parTransId="{760A43F4-2C4A-477A-9737-21594BBF373D}" sibTransId="{299B6FB7-8734-4F9A-97AA-BAFDEE8936E3}"/>
    <dgm:cxn modelId="{BBF4331F-A694-4943-A1AC-13A03C019B34}" srcId="{AA8FE3BC-9CA6-4CF5-94B6-14E884F99EBC}" destId="{512C9C2A-47BB-4219-835B-30A1A534CEC3}" srcOrd="0" destOrd="0" parTransId="{8A4DD651-66F5-4B37-BD91-CA5B3FCCA00D}" sibTransId="{75DA570B-EDD1-419F-A571-D4F6CC62A06B}"/>
    <dgm:cxn modelId="{C9710620-4AC1-4C80-9CD7-C32CF1076E0B}" srcId="{692EFCA0-8A0F-468F-8961-CD7A5C7D3E97}" destId="{BFC79DFA-2A09-4086-9658-3F8BAE1BFBCD}" srcOrd="2" destOrd="0" parTransId="{343EFAC2-70DE-4803-B010-0DA1AC7CDB1B}" sibTransId="{539B3149-88D5-4281-988B-6E3CFD59613D}"/>
    <dgm:cxn modelId="{B8882423-7B6B-4072-BE5F-85EC10425201}" srcId="{692EFCA0-8A0F-468F-8961-CD7A5C7D3E97}" destId="{AA8FE3BC-9CA6-4CF5-94B6-14E884F99EBC}" srcOrd="0" destOrd="0" parTransId="{F61C50B3-C2B0-4A9A-8F37-991DFA7D26E0}" sibTransId="{C06A37FC-60D0-431A-9F4C-87BC85F8DDD5}"/>
    <dgm:cxn modelId="{09BB9E26-444F-4670-B336-60375A626643}" type="presOf" srcId="{E20CAC4D-F5EC-47ED-A30A-B12E06272992}" destId="{0FDE7519-9BB9-46D6-90CC-9B4DE0E820A1}" srcOrd="0" destOrd="2" presId="urn:microsoft.com/office/officeart/2005/8/layout/chevron2"/>
    <dgm:cxn modelId="{8531BA2E-F8BE-4FE7-A745-EF8DB08A12EA}" srcId="{692EFCA0-8A0F-468F-8961-CD7A5C7D3E97}" destId="{FF17B1EE-2848-4CA7-B160-3922F03CE9DB}" srcOrd="1" destOrd="0" parTransId="{E4E9DC7E-29E7-4B60-8D05-E8B21517D699}" sibTransId="{ED656522-1D8C-4A47-9D22-867DC6B5417F}"/>
    <dgm:cxn modelId="{75C48530-D87D-40EC-A284-FCF15C016D69}" type="presOf" srcId="{512C9C2A-47BB-4219-835B-30A1A534CEC3}" destId="{A822843C-A8FA-4280-9CE5-FBADE7122D69}" srcOrd="0" destOrd="0" presId="urn:microsoft.com/office/officeart/2005/8/layout/chevron2"/>
    <dgm:cxn modelId="{C631543A-23D7-4EEA-9FF2-BFCDC9C1B1B1}" srcId="{AA8FE3BC-9CA6-4CF5-94B6-14E884F99EBC}" destId="{36E5817E-D3D0-476B-AD4F-AF7AEDF6ED35}" srcOrd="2" destOrd="0" parTransId="{E9C27F7B-950D-4519-8E1E-676A47008DC2}" sibTransId="{6C1028A7-AF8E-4A94-B5B3-67CEE0F10873}"/>
    <dgm:cxn modelId="{92D3C45F-0299-41FE-BF9E-94428C89D670}" srcId="{FF17B1EE-2848-4CA7-B160-3922F03CE9DB}" destId="{4D19AD64-E36A-41AB-B6A0-E1C3837D246A}" srcOrd="3" destOrd="0" parTransId="{434DAE13-35EC-4F08-86CB-6636C1E79C63}" sibTransId="{91E65F9D-5E20-4553-9B07-EB2619E59C5B}"/>
    <dgm:cxn modelId="{DBBDCA41-3D0D-4ABC-9EF7-73F4813318CB}" type="presOf" srcId="{36E5817E-D3D0-476B-AD4F-AF7AEDF6ED35}" destId="{A822843C-A8FA-4280-9CE5-FBADE7122D69}" srcOrd="0" destOrd="2" presId="urn:microsoft.com/office/officeart/2005/8/layout/chevron2"/>
    <dgm:cxn modelId="{A8D4EF64-2D64-479A-84A2-074200CC773C}" srcId="{AA8FE3BC-9CA6-4CF5-94B6-14E884F99EBC}" destId="{13D1E7C6-C3D9-48CB-B344-066140D7879F}" srcOrd="1" destOrd="0" parTransId="{612A5FF5-69B8-46D4-8FBE-1CDE522393F3}" sibTransId="{6D6C3CBC-8136-430F-A384-3EC69BB457AE}"/>
    <dgm:cxn modelId="{95DC0E46-A394-4E86-8F77-6E21704DFF1F}" type="presOf" srcId="{7816A5DE-6CD4-47C8-BD66-1B4CAA4942EC}" destId="{8F79046B-F51A-4EDE-BDD7-9CED3306E246}" srcOrd="0" destOrd="2" presId="urn:microsoft.com/office/officeart/2005/8/layout/chevron2"/>
    <dgm:cxn modelId="{6622AA6A-5989-4782-8193-1E95F9C6B5CE}" srcId="{BFC79DFA-2A09-4086-9658-3F8BAE1BFBCD}" destId="{05B644FE-C5CC-48B9-8800-6A38B5D16E32}" srcOrd="3" destOrd="0" parTransId="{A2BEAE1C-10A4-41A8-A980-F49618894C84}" sibTransId="{1186C3B7-F9EE-4944-9778-9AFF700094C7}"/>
    <dgm:cxn modelId="{ABD3224F-4C96-4194-9951-3600B333E37D}" type="presOf" srcId="{FF17B1EE-2848-4CA7-B160-3922F03CE9DB}" destId="{9F8625C0-1B50-4DB2-B9CB-416A42E1605A}" srcOrd="0" destOrd="0" presId="urn:microsoft.com/office/officeart/2005/8/layout/chevron2"/>
    <dgm:cxn modelId="{DA9AA451-F108-4096-9A4E-07EDB5ACF480}" srcId="{FF17B1EE-2848-4CA7-B160-3922F03CE9DB}" destId="{47BAF419-B1AC-4E9B-81FA-7F550B9AEEA8}" srcOrd="0" destOrd="0" parTransId="{76F95733-EDF2-4398-8CDA-A5E1956FE643}" sibTransId="{06B71102-E90A-4B83-93C4-A868F9B42C65}"/>
    <dgm:cxn modelId="{22E0375A-7BF4-4D34-9CD0-0FC7E47878CA}" type="presOf" srcId="{13D1E7C6-C3D9-48CB-B344-066140D7879F}" destId="{A822843C-A8FA-4280-9CE5-FBADE7122D69}" srcOrd="0" destOrd="1" presId="urn:microsoft.com/office/officeart/2005/8/layout/chevron2"/>
    <dgm:cxn modelId="{4A06F27B-F43E-4BC2-BC0D-8671246DBF33}" srcId="{BFC79DFA-2A09-4086-9658-3F8BAE1BFBCD}" destId="{44277BCB-61A8-47FF-9E7A-BACB25BAB8DF}" srcOrd="1" destOrd="0" parTransId="{E6AA2F77-4206-42E5-A68E-94E91BFDCA70}" sibTransId="{00C6F0AA-2654-4712-8806-687DD9BD0CF8}"/>
    <dgm:cxn modelId="{5E00A887-0629-46DE-BE25-5DD27361B87B}" type="presOf" srcId="{44277BCB-61A8-47FF-9E7A-BACB25BAB8DF}" destId="{0FDE7519-9BB9-46D6-90CC-9B4DE0E820A1}" srcOrd="0" destOrd="1" presId="urn:microsoft.com/office/officeart/2005/8/layout/chevron2"/>
    <dgm:cxn modelId="{4700FC98-AB21-404F-9B2B-ED20671F1E59}" type="presOf" srcId="{4D19AD64-E36A-41AB-B6A0-E1C3837D246A}" destId="{8F79046B-F51A-4EDE-BDD7-9CED3306E246}" srcOrd="0" destOrd="3" presId="urn:microsoft.com/office/officeart/2005/8/layout/chevron2"/>
    <dgm:cxn modelId="{1188BB99-C3FD-4D53-AA36-26586C59A4CA}" srcId="{FF17B1EE-2848-4CA7-B160-3922F03CE9DB}" destId="{7816A5DE-6CD4-47C8-BD66-1B4CAA4942EC}" srcOrd="2" destOrd="0" parTransId="{4D2FEC88-DB29-4418-9173-8B42AD5CF6A9}" sibTransId="{6F31EDB7-3AF6-499F-B153-66F279DF106D}"/>
    <dgm:cxn modelId="{4F904EAA-CCAC-4432-A1BD-35430017F291}" type="presOf" srcId="{47BAF419-B1AC-4E9B-81FA-7F550B9AEEA8}" destId="{8F79046B-F51A-4EDE-BDD7-9CED3306E246}" srcOrd="0" destOrd="0" presId="urn:microsoft.com/office/officeart/2005/8/layout/chevron2"/>
    <dgm:cxn modelId="{68C64EAD-D543-40D9-AD12-3E657C864496}" srcId="{FF17B1EE-2848-4CA7-B160-3922F03CE9DB}" destId="{ED07FC60-09E0-4122-B048-784C583667F1}" srcOrd="1" destOrd="0" parTransId="{C08D9037-E235-42D1-A407-14694F696507}" sibTransId="{70FA739E-A2E2-4E8C-AFD5-0150B18C4BD2}"/>
    <dgm:cxn modelId="{B97687AD-C94C-4CDB-9732-8CFD3E5F82E4}" type="presOf" srcId="{AFE6E0C8-8698-4A3A-B4FE-BC9D8DBD87FB}" destId="{0FDE7519-9BB9-46D6-90CC-9B4DE0E820A1}" srcOrd="0" destOrd="0" presId="urn:microsoft.com/office/officeart/2005/8/layout/chevron2"/>
    <dgm:cxn modelId="{D89A59BE-0556-4EAC-9328-41271DEB94F2}" type="presOf" srcId="{BFC79DFA-2A09-4086-9658-3F8BAE1BFBCD}" destId="{A2397E6D-33F5-44A0-BB28-32AFA25C61CB}" srcOrd="0" destOrd="0" presId="urn:microsoft.com/office/officeart/2005/8/layout/chevron2"/>
    <dgm:cxn modelId="{B75BE2C5-E956-4BD6-80F8-CCB4CBAA7ACA}" srcId="{BFC79DFA-2A09-4086-9658-3F8BAE1BFBCD}" destId="{AFE6E0C8-8698-4A3A-B4FE-BC9D8DBD87FB}" srcOrd="0" destOrd="0" parTransId="{BCF9E5E7-8EF2-4FAF-983D-432B2C0F0F19}" sibTransId="{6A99EC48-0C81-426F-A8DA-6AF3E9B1BFFE}"/>
    <dgm:cxn modelId="{B80072E6-BE3D-484D-956F-49568D7E0F05}" type="presOf" srcId="{AA8FE3BC-9CA6-4CF5-94B6-14E884F99EBC}" destId="{F9E92E57-A149-4CA4-836D-ACDE5C2F2F9D}" srcOrd="0" destOrd="0" presId="urn:microsoft.com/office/officeart/2005/8/layout/chevron2"/>
    <dgm:cxn modelId="{A48CFDF5-8EDC-4889-A746-4A10288001CF}" type="presOf" srcId="{05B644FE-C5CC-48B9-8800-6A38B5D16E32}" destId="{0FDE7519-9BB9-46D6-90CC-9B4DE0E820A1}" srcOrd="0" destOrd="3" presId="urn:microsoft.com/office/officeart/2005/8/layout/chevron2"/>
    <dgm:cxn modelId="{DEF267F6-E5C7-4982-A607-9337CD335AD5}" type="presOf" srcId="{ED07FC60-09E0-4122-B048-784C583667F1}" destId="{8F79046B-F51A-4EDE-BDD7-9CED3306E246}" srcOrd="0" destOrd="1" presId="urn:microsoft.com/office/officeart/2005/8/layout/chevron2"/>
    <dgm:cxn modelId="{4DC5CFF8-B1E5-4ACF-9923-2ADA0AE1A011}" type="presOf" srcId="{692EFCA0-8A0F-468F-8961-CD7A5C7D3E97}" destId="{E644D3CA-79A1-40FA-A11B-43B647600FD8}" srcOrd="0" destOrd="0" presId="urn:microsoft.com/office/officeart/2005/8/layout/chevron2"/>
    <dgm:cxn modelId="{5D3316FE-D724-4E02-8924-C3A071222659}" type="presParOf" srcId="{E644D3CA-79A1-40FA-A11B-43B647600FD8}" destId="{988AF25D-4E63-4879-A4AD-D99630BD8DDC}" srcOrd="0" destOrd="0" presId="urn:microsoft.com/office/officeart/2005/8/layout/chevron2"/>
    <dgm:cxn modelId="{E3366CB5-38C7-4813-8A21-99672E9ED0E5}" type="presParOf" srcId="{988AF25D-4E63-4879-A4AD-D99630BD8DDC}" destId="{F9E92E57-A149-4CA4-836D-ACDE5C2F2F9D}" srcOrd="0" destOrd="0" presId="urn:microsoft.com/office/officeart/2005/8/layout/chevron2"/>
    <dgm:cxn modelId="{A6FBF87D-411C-425C-87E9-7FB5E76B17C4}" type="presParOf" srcId="{988AF25D-4E63-4879-A4AD-D99630BD8DDC}" destId="{A822843C-A8FA-4280-9CE5-FBADE7122D69}" srcOrd="1" destOrd="0" presId="urn:microsoft.com/office/officeart/2005/8/layout/chevron2"/>
    <dgm:cxn modelId="{66A19896-52DF-4CD6-A84B-014EDBF6A89A}" type="presParOf" srcId="{E644D3CA-79A1-40FA-A11B-43B647600FD8}" destId="{805232FA-CDDC-41F7-898C-4C6C2DA4593F}" srcOrd="1" destOrd="0" presId="urn:microsoft.com/office/officeart/2005/8/layout/chevron2"/>
    <dgm:cxn modelId="{5551FED4-D10D-4DA9-93E2-B1EC328687EE}" type="presParOf" srcId="{E644D3CA-79A1-40FA-A11B-43B647600FD8}" destId="{C5EB13BA-13B8-4853-8D7A-6A02CCAD416E}" srcOrd="2" destOrd="0" presId="urn:microsoft.com/office/officeart/2005/8/layout/chevron2"/>
    <dgm:cxn modelId="{4F081269-8F9C-46EA-93BB-5ACE882F2C4D}" type="presParOf" srcId="{C5EB13BA-13B8-4853-8D7A-6A02CCAD416E}" destId="{9F8625C0-1B50-4DB2-B9CB-416A42E1605A}" srcOrd="0" destOrd="0" presId="urn:microsoft.com/office/officeart/2005/8/layout/chevron2"/>
    <dgm:cxn modelId="{1353B864-F1C4-44DB-8158-439ED41443F9}" type="presParOf" srcId="{C5EB13BA-13B8-4853-8D7A-6A02CCAD416E}" destId="{8F79046B-F51A-4EDE-BDD7-9CED3306E246}" srcOrd="1" destOrd="0" presId="urn:microsoft.com/office/officeart/2005/8/layout/chevron2"/>
    <dgm:cxn modelId="{7E4FB9F3-7D8D-4E50-92D0-004247B6724E}" type="presParOf" srcId="{E644D3CA-79A1-40FA-A11B-43B647600FD8}" destId="{F85E8406-1376-4FCB-8782-55BFE8EA0C4F}" srcOrd="3" destOrd="0" presId="urn:microsoft.com/office/officeart/2005/8/layout/chevron2"/>
    <dgm:cxn modelId="{B8AB4637-3A6A-4383-B44B-FA0029B1927B}" type="presParOf" srcId="{E644D3CA-79A1-40FA-A11B-43B647600FD8}" destId="{746A56CC-6E68-4868-88C3-557A136797BA}" srcOrd="4" destOrd="0" presId="urn:microsoft.com/office/officeart/2005/8/layout/chevron2"/>
    <dgm:cxn modelId="{2DE71C26-917A-4A44-AAC6-7B031DC94E7B}" type="presParOf" srcId="{746A56CC-6E68-4868-88C3-557A136797BA}" destId="{A2397E6D-33F5-44A0-BB28-32AFA25C61CB}" srcOrd="0" destOrd="0" presId="urn:microsoft.com/office/officeart/2005/8/layout/chevron2"/>
    <dgm:cxn modelId="{A28F2F46-CE7E-4DEF-BBE3-7F3C438F6186}" type="presParOf" srcId="{746A56CC-6E68-4868-88C3-557A136797BA}" destId="{0FDE7519-9BB9-46D6-90CC-9B4DE0E820A1}"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F100DC-D1C0-4FF9-AEA6-15D6BB1215D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0BEB0D1A-FEC6-45EA-9596-D26B53F33A55}">
      <dgm:prSet phldrT="[Text]" custT="1"/>
      <dgm:spPr>
        <a:solidFill>
          <a:srgbClr val="411817"/>
        </a:solidFill>
      </dgm:spPr>
      <dgm:t>
        <a:bodyPr/>
        <a:lstStyle/>
        <a:p>
          <a:r>
            <a:rPr lang="en-US" sz="1400" dirty="0">
              <a:latin typeface="+mj-lt"/>
            </a:rPr>
            <a:t>In depth discussion/ resolution</a:t>
          </a:r>
          <a:endParaRPr lang="en-GB" sz="1400" dirty="0">
            <a:latin typeface="+mj-lt"/>
          </a:endParaRPr>
        </a:p>
      </dgm:t>
    </dgm:pt>
    <dgm:pt modelId="{35E103B2-EFC8-4DAC-885C-CD4744A41C54}" type="parTrans" cxnId="{27CD386C-D673-418A-BBD7-4CD68879CA88}">
      <dgm:prSet/>
      <dgm:spPr/>
      <dgm:t>
        <a:bodyPr/>
        <a:lstStyle/>
        <a:p>
          <a:endParaRPr lang="en-GB" sz="1400">
            <a:latin typeface="+mj-lt"/>
          </a:endParaRPr>
        </a:p>
      </dgm:t>
    </dgm:pt>
    <dgm:pt modelId="{7B9DACA2-6FCB-4C70-804C-F3FD1D2FF983}" type="sibTrans" cxnId="{27CD386C-D673-418A-BBD7-4CD68879CA88}">
      <dgm:prSet/>
      <dgm:spPr/>
      <dgm:t>
        <a:bodyPr/>
        <a:lstStyle/>
        <a:p>
          <a:endParaRPr lang="en-GB" sz="1400">
            <a:latin typeface="+mj-lt"/>
          </a:endParaRPr>
        </a:p>
      </dgm:t>
    </dgm:pt>
    <dgm:pt modelId="{5A7C167F-19B4-4B56-910D-9B053BB556E9}">
      <dgm:prSet phldrT="[Text]" custT="1"/>
      <dgm:spPr>
        <a:solidFill>
          <a:srgbClr val="FF9006"/>
        </a:solidFill>
      </dgm:spPr>
      <dgm:t>
        <a:bodyPr/>
        <a:lstStyle/>
        <a:p>
          <a:r>
            <a:rPr lang="en-US" sz="1400" dirty="0">
              <a:solidFill>
                <a:schemeClr val="tx1"/>
              </a:solidFill>
              <a:latin typeface="+mj-lt"/>
            </a:rPr>
            <a:t>Risk tolerance</a:t>
          </a:r>
          <a:endParaRPr lang="en-GB" sz="1400" dirty="0">
            <a:solidFill>
              <a:schemeClr val="tx1"/>
            </a:solidFill>
            <a:latin typeface="+mj-lt"/>
          </a:endParaRPr>
        </a:p>
      </dgm:t>
    </dgm:pt>
    <dgm:pt modelId="{BF2DDDED-5E6E-44E2-B746-DC8F01F2422E}" type="parTrans" cxnId="{47DFA0F1-C702-4004-B16F-98C22CD52B4B}">
      <dgm:prSet/>
      <dgm:spPr>
        <a:ln w="38100">
          <a:solidFill>
            <a:srgbClr val="504434"/>
          </a:solidFill>
          <a:headEnd type="triangle"/>
        </a:ln>
      </dgm:spPr>
      <dgm:t>
        <a:bodyPr/>
        <a:lstStyle/>
        <a:p>
          <a:endParaRPr lang="en-GB" sz="1400">
            <a:latin typeface="+mj-lt"/>
          </a:endParaRPr>
        </a:p>
      </dgm:t>
    </dgm:pt>
    <dgm:pt modelId="{D37D30D9-1E5E-47F4-8732-B8BB694F7396}" type="sibTrans" cxnId="{47DFA0F1-C702-4004-B16F-98C22CD52B4B}">
      <dgm:prSet/>
      <dgm:spPr/>
      <dgm:t>
        <a:bodyPr/>
        <a:lstStyle/>
        <a:p>
          <a:endParaRPr lang="en-GB" sz="1400">
            <a:latin typeface="+mj-lt"/>
          </a:endParaRPr>
        </a:p>
      </dgm:t>
    </dgm:pt>
    <dgm:pt modelId="{58BB9732-0E4B-47DD-831E-880169B81968}">
      <dgm:prSet phldrT="[Text]" custT="1"/>
      <dgm:spPr>
        <a:solidFill>
          <a:srgbClr val="F14F11"/>
        </a:solidFill>
      </dgm:spPr>
      <dgm:t>
        <a:bodyPr/>
        <a:lstStyle/>
        <a:p>
          <a:r>
            <a:rPr lang="en-US" sz="1400" dirty="0">
              <a:latin typeface="+mj-lt"/>
            </a:rPr>
            <a:t>Risk capacity</a:t>
          </a:r>
          <a:endParaRPr lang="en-GB" sz="1400" dirty="0">
            <a:latin typeface="+mj-lt"/>
          </a:endParaRPr>
        </a:p>
      </dgm:t>
    </dgm:pt>
    <dgm:pt modelId="{A7C426DB-478D-40B1-B6C9-CA6A25571981}" type="parTrans" cxnId="{39FE5C0C-5829-4DC3-BFD4-B5B7E62C62D9}">
      <dgm:prSet/>
      <dgm:spPr>
        <a:ln w="38100">
          <a:solidFill>
            <a:srgbClr val="504434"/>
          </a:solidFill>
          <a:headEnd type="triangle"/>
        </a:ln>
      </dgm:spPr>
      <dgm:t>
        <a:bodyPr/>
        <a:lstStyle/>
        <a:p>
          <a:endParaRPr lang="en-GB" sz="1400">
            <a:latin typeface="+mj-lt"/>
          </a:endParaRPr>
        </a:p>
      </dgm:t>
    </dgm:pt>
    <dgm:pt modelId="{E51E423F-5721-40D5-9FB4-4B15A212A1E5}" type="sibTrans" cxnId="{39FE5C0C-5829-4DC3-BFD4-B5B7E62C62D9}">
      <dgm:prSet/>
      <dgm:spPr/>
      <dgm:t>
        <a:bodyPr/>
        <a:lstStyle/>
        <a:p>
          <a:endParaRPr lang="en-GB" sz="1400">
            <a:latin typeface="+mj-lt"/>
          </a:endParaRPr>
        </a:p>
      </dgm:t>
    </dgm:pt>
    <dgm:pt modelId="{2DA98B27-DD34-42A5-8313-930E3D05A768}">
      <dgm:prSet phldrT="[Text]" custT="1"/>
      <dgm:spPr>
        <a:solidFill>
          <a:srgbClr val="504434"/>
        </a:solidFill>
      </dgm:spPr>
      <dgm:t>
        <a:bodyPr/>
        <a:lstStyle/>
        <a:p>
          <a:r>
            <a:rPr lang="en-US" sz="1400" dirty="0">
              <a:latin typeface="+mj-lt"/>
            </a:rPr>
            <a:t>Risk need</a:t>
          </a:r>
          <a:endParaRPr lang="en-GB" sz="1400" dirty="0">
            <a:latin typeface="+mj-lt"/>
          </a:endParaRPr>
        </a:p>
      </dgm:t>
    </dgm:pt>
    <dgm:pt modelId="{E0C9916B-C53C-43DB-A7F9-972516D6C6A1}" type="parTrans" cxnId="{65F3E31E-A39C-4007-967D-8BE17768A5F0}">
      <dgm:prSet/>
      <dgm:spPr>
        <a:ln w="38100">
          <a:solidFill>
            <a:srgbClr val="504434"/>
          </a:solidFill>
          <a:headEnd type="triangle"/>
          <a:tailEnd type="none"/>
        </a:ln>
      </dgm:spPr>
      <dgm:t>
        <a:bodyPr/>
        <a:lstStyle/>
        <a:p>
          <a:endParaRPr lang="en-GB" sz="1400">
            <a:latin typeface="+mj-lt"/>
          </a:endParaRPr>
        </a:p>
      </dgm:t>
    </dgm:pt>
    <dgm:pt modelId="{B1294B47-6A76-4148-B0C0-32014487C98F}" type="sibTrans" cxnId="{65F3E31E-A39C-4007-967D-8BE17768A5F0}">
      <dgm:prSet/>
      <dgm:spPr/>
      <dgm:t>
        <a:bodyPr/>
        <a:lstStyle/>
        <a:p>
          <a:endParaRPr lang="en-GB" sz="1400">
            <a:latin typeface="+mj-lt"/>
          </a:endParaRPr>
        </a:p>
      </dgm:t>
    </dgm:pt>
    <dgm:pt modelId="{64E8265C-E9C3-43B5-BC68-06E18AF59AD0}" type="pres">
      <dgm:prSet presAssocID="{06F100DC-D1C0-4FF9-AEA6-15D6BB1215DD}" presName="Name0" presStyleCnt="0">
        <dgm:presLayoutVars>
          <dgm:chMax val="1"/>
          <dgm:chPref val="1"/>
          <dgm:dir/>
          <dgm:animOne val="branch"/>
          <dgm:animLvl val="lvl"/>
        </dgm:presLayoutVars>
      </dgm:prSet>
      <dgm:spPr/>
    </dgm:pt>
    <dgm:pt modelId="{2A5F6CBD-B9F5-4AFB-BB6E-A19D750A1ED1}" type="pres">
      <dgm:prSet presAssocID="{0BEB0D1A-FEC6-45EA-9596-D26B53F33A55}" presName="singleCycle" presStyleCnt="0"/>
      <dgm:spPr/>
    </dgm:pt>
    <dgm:pt modelId="{CD631876-EF7C-4620-A695-45CE869F4CD3}" type="pres">
      <dgm:prSet presAssocID="{0BEB0D1A-FEC6-45EA-9596-D26B53F33A55}" presName="singleCenter" presStyleLbl="node1" presStyleIdx="0" presStyleCnt="4">
        <dgm:presLayoutVars>
          <dgm:chMax val="7"/>
          <dgm:chPref val="7"/>
        </dgm:presLayoutVars>
      </dgm:prSet>
      <dgm:spPr/>
    </dgm:pt>
    <dgm:pt modelId="{A4E09B49-BF66-48B4-989A-0A56C1F8A32A}" type="pres">
      <dgm:prSet presAssocID="{BF2DDDED-5E6E-44E2-B746-DC8F01F2422E}" presName="Name56" presStyleLbl="parChTrans1D2" presStyleIdx="0" presStyleCnt="3"/>
      <dgm:spPr/>
    </dgm:pt>
    <dgm:pt modelId="{F99222E4-7788-4333-A0F6-6A192229CFE4}" type="pres">
      <dgm:prSet presAssocID="{5A7C167F-19B4-4B56-910D-9B053BB556E9}" presName="text0" presStyleLbl="node1" presStyleIdx="1" presStyleCnt="4" custScaleX="115670" custScaleY="115670">
        <dgm:presLayoutVars>
          <dgm:bulletEnabled val="1"/>
        </dgm:presLayoutVars>
      </dgm:prSet>
      <dgm:spPr/>
    </dgm:pt>
    <dgm:pt modelId="{99A4AE2D-C9B2-4883-BD75-53B76CF8FB03}" type="pres">
      <dgm:prSet presAssocID="{A7C426DB-478D-40B1-B6C9-CA6A25571981}" presName="Name56" presStyleLbl="parChTrans1D2" presStyleIdx="1" presStyleCnt="3"/>
      <dgm:spPr/>
    </dgm:pt>
    <dgm:pt modelId="{C2A29CC5-0999-463C-B79D-8CBF82A37EA7}" type="pres">
      <dgm:prSet presAssocID="{58BB9732-0E4B-47DD-831E-880169B81968}" presName="text0" presStyleLbl="node1" presStyleIdx="2" presStyleCnt="4" custScaleX="115670" custScaleY="115670">
        <dgm:presLayoutVars>
          <dgm:bulletEnabled val="1"/>
        </dgm:presLayoutVars>
      </dgm:prSet>
      <dgm:spPr/>
    </dgm:pt>
    <dgm:pt modelId="{13C9C036-C8DC-4CDA-8BBC-AF818B54D7D1}" type="pres">
      <dgm:prSet presAssocID="{E0C9916B-C53C-43DB-A7F9-972516D6C6A1}" presName="Name56" presStyleLbl="parChTrans1D2" presStyleIdx="2" presStyleCnt="3"/>
      <dgm:spPr/>
    </dgm:pt>
    <dgm:pt modelId="{7B1C4255-5DCC-4874-B1F7-E223C89E7425}" type="pres">
      <dgm:prSet presAssocID="{2DA98B27-DD34-42A5-8313-930E3D05A768}" presName="text0" presStyleLbl="node1" presStyleIdx="3" presStyleCnt="4" custScaleX="115670" custScaleY="115670">
        <dgm:presLayoutVars>
          <dgm:bulletEnabled val="1"/>
        </dgm:presLayoutVars>
      </dgm:prSet>
      <dgm:spPr/>
    </dgm:pt>
  </dgm:ptLst>
  <dgm:cxnLst>
    <dgm:cxn modelId="{39FE5C0C-5829-4DC3-BFD4-B5B7E62C62D9}" srcId="{0BEB0D1A-FEC6-45EA-9596-D26B53F33A55}" destId="{58BB9732-0E4B-47DD-831E-880169B81968}" srcOrd="1" destOrd="0" parTransId="{A7C426DB-478D-40B1-B6C9-CA6A25571981}" sibTransId="{E51E423F-5721-40D5-9FB4-4B15A212A1E5}"/>
    <dgm:cxn modelId="{29E4EF15-8DAB-4862-BBF5-6DE351AD6179}" type="presOf" srcId="{0BEB0D1A-FEC6-45EA-9596-D26B53F33A55}" destId="{CD631876-EF7C-4620-A695-45CE869F4CD3}" srcOrd="0" destOrd="0" presId="urn:microsoft.com/office/officeart/2008/layout/RadialCluster"/>
    <dgm:cxn modelId="{65F3E31E-A39C-4007-967D-8BE17768A5F0}" srcId="{0BEB0D1A-FEC6-45EA-9596-D26B53F33A55}" destId="{2DA98B27-DD34-42A5-8313-930E3D05A768}" srcOrd="2" destOrd="0" parTransId="{E0C9916B-C53C-43DB-A7F9-972516D6C6A1}" sibTransId="{B1294B47-6A76-4148-B0C0-32014487C98F}"/>
    <dgm:cxn modelId="{A5126529-2EFB-458F-BD31-82D8FFEE45B8}" type="presOf" srcId="{A7C426DB-478D-40B1-B6C9-CA6A25571981}" destId="{99A4AE2D-C9B2-4883-BD75-53B76CF8FB03}" srcOrd="0" destOrd="0" presId="urn:microsoft.com/office/officeart/2008/layout/RadialCluster"/>
    <dgm:cxn modelId="{934C542C-FFFB-41F5-BB64-557666FE26AD}" type="presOf" srcId="{E0C9916B-C53C-43DB-A7F9-972516D6C6A1}" destId="{13C9C036-C8DC-4CDA-8BBC-AF818B54D7D1}" srcOrd="0" destOrd="0" presId="urn:microsoft.com/office/officeart/2008/layout/RadialCluster"/>
    <dgm:cxn modelId="{A189F237-FF7F-4517-BF7E-77E9EEEA6D0C}" type="presOf" srcId="{58BB9732-0E4B-47DD-831E-880169B81968}" destId="{C2A29CC5-0999-463C-B79D-8CBF82A37EA7}" srcOrd="0" destOrd="0" presId="urn:microsoft.com/office/officeart/2008/layout/RadialCluster"/>
    <dgm:cxn modelId="{8F2B0B45-7D49-472A-B9B1-58BC165426BA}" type="presOf" srcId="{BF2DDDED-5E6E-44E2-B746-DC8F01F2422E}" destId="{A4E09B49-BF66-48B4-989A-0A56C1F8A32A}" srcOrd="0" destOrd="0" presId="urn:microsoft.com/office/officeart/2008/layout/RadialCluster"/>
    <dgm:cxn modelId="{27CD386C-D673-418A-BBD7-4CD68879CA88}" srcId="{06F100DC-D1C0-4FF9-AEA6-15D6BB1215DD}" destId="{0BEB0D1A-FEC6-45EA-9596-D26B53F33A55}" srcOrd="0" destOrd="0" parTransId="{35E103B2-EFC8-4DAC-885C-CD4744A41C54}" sibTransId="{7B9DACA2-6FCB-4C70-804C-F3FD1D2FF983}"/>
    <dgm:cxn modelId="{E3D3206E-F018-4254-AE31-3FD9E0EE7287}" type="presOf" srcId="{5A7C167F-19B4-4B56-910D-9B053BB556E9}" destId="{F99222E4-7788-4333-A0F6-6A192229CFE4}" srcOrd="0" destOrd="0" presId="urn:microsoft.com/office/officeart/2008/layout/RadialCluster"/>
    <dgm:cxn modelId="{4EEF4176-112C-4F2B-B616-D7C2D5057967}" type="presOf" srcId="{2DA98B27-DD34-42A5-8313-930E3D05A768}" destId="{7B1C4255-5DCC-4874-B1F7-E223C89E7425}" srcOrd="0" destOrd="0" presId="urn:microsoft.com/office/officeart/2008/layout/RadialCluster"/>
    <dgm:cxn modelId="{31E404E5-6614-41F6-9579-5A69D2F3E4FD}" type="presOf" srcId="{06F100DC-D1C0-4FF9-AEA6-15D6BB1215DD}" destId="{64E8265C-E9C3-43B5-BC68-06E18AF59AD0}" srcOrd="0" destOrd="0" presId="urn:microsoft.com/office/officeart/2008/layout/RadialCluster"/>
    <dgm:cxn modelId="{47DFA0F1-C702-4004-B16F-98C22CD52B4B}" srcId="{0BEB0D1A-FEC6-45EA-9596-D26B53F33A55}" destId="{5A7C167F-19B4-4B56-910D-9B053BB556E9}" srcOrd="0" destOrd="0" parTransId="{BF2DDDED-5E6E-44E2-B746-DC8F01F2422E}" sibTransId="{D37D30D9-1E5E-47F4-8732-B8BB694F7396}"/>
    <dgm:cxn modelId="{AB544EAB-9AB3-4AE7-9FB0-224B5F6C872E}" type="presParOf" srcId="{64E8265C-E9C3-43B5-BC68-06E18AF59AD0}" destId="{2A5F6CBD-B9F5-4AFB-BB6E-A19D750A1ED1}" srcOrd="0" destOrd="0" presId="urn:microsoft.com/office/officeart/2008/layout/RadialCluster"/>
    <dgm:cxn modelId="{B89AA597-F4D5-4156-A9D0-0C306316E1D7}" type="presParOf" srcId="{2A5F6CBD-B9F5-4AFB-BB6E-A19D750A1ED1}" destId="{CD631876-EF7C-4620-A695-45CE869F4CD3}" srcOrd="0" destOrd="0" presId="urn:microsoft.com/office/officeart/2008/layout/RadialCluster"/>
    <dgm:cxn modelId="{C17D1D17-3276-4771-97C0-55D7EB188619}" type="presParOf" srcId="{2A5F6CBD-B9F5-4AFB-BB6E-A19D750A1ED1}" destId="{A4E09B49-BF66-48B4-989A-0A56C1F8A32A}" srcOrd="1" destOrd="0" presId="urn:microsoft.com/office/officeart/2008/layout/RadialCluster"/>
    <dgm:cxn modelId="{B989526B-2BDE-49EA-8526-A8FD4D7CA632}" type="presParOf" srcId="{2A5F6CBD-B9F5-4AFB-BB6E-A19D750A1ED1}" destId="{F99222E4-7788-4333-A0F6-6A192229CFE4}" srcOrd="2" destOrd="0" presId="urn:microsoft.com/office/officeart/2008/layout/RadialCluster"/>
    <dgm:cxn modelId="{F1E2ECD5-BEE1-4B69-93B4-983AB5863296}" type="presParOf" srcId="{2A5F6CBD-B9F5-4AFB-BB6E-A19D750A1ED1}" destId="{99A4AE2D-C9B2-4883-BD75-53B76CF8FB03}" srcOrd="3" destOrd="0" presId="urn:microsoft.com/office/officeart/2008/layout/RadialCluster"/>
    <dgm:cxn modelId="{8FE40C34-D6AF-4F80-9354-EBA02442EF86}" type="presParOf" srcId="{2A5F6CBD-B9F5-4AFB-BB6E-A19D750A1ED1}" destId="{C2A29CC5-0999-463C-B79D-8CBF82A37EA7}" srcOrd="4" destOrd="0" presId="urn:microsoft.com/office/officeart/2008/layout/RadialCluster"/>
    <dgm:cxn modelId="{7D6FD451-7179-41F4-9787-3A1F8545F486}" type="presParOf" srcId="{2A5F6CBD-B9F5-4AFB-BB6E-A19D750A1ED1}" destId="{13C9C036-C8DC-4CDA-8BBC-AF818B54D7D1}" srcOrd="5" destOrd="0" presId="urn:microsoft.com/office/officeart/2008/layout/RadialCluster"/>
    <dgm:cxn modelId="{16A6A0B7-8359-44B5-AE5C-EDEA84D055F6}" type="presParOf" srcId="{2A5F6CBD-B9F5-4AFB-BB6E-A19D750A1ED1}" destId="{7B1C4255-5DCC-4874-B1F7-E223C89E742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C5569-201F-469A-ADB1-37CC465C3089}">
      <dsp:nvSpPr>
        <dsp:cNvPr id="0" name=""/>
        <dsp:cNvSpPr/>
      </dsp:nvSpPr>
      <dsp:spPr>
        <a:xfrm>
          <a:off x="3783" y="119613"/>
          <a:ext cx="1172911" cy="703747"/>
        </a:xfrm>
        <a:prstGeom prst="roundRect">
          <a:avLst>
            <a:gd name="adj" fmla="val 10000"/>
          </a:avLst>
        </a:prstGeom>
        <a:solidFill>
          <a:srgbClr val="FF90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lumMod val="75000"/>
                  <a:lumOff val="25000"/>
                </a:schemeClr>
              </a:solidFill>
            </a:rPr>
            <a:t>Evidence</a:t>
          </a:r>
        </a:p>
      </dsp:txBody>
      <dsp:txXfrm>
        <a:off x="24395" y="140225"/>
        <a:ext cx="1131687" cy="662523"/>
      </dsp:txXfrm>
    </dsp:sp>
    <dsp:sp modelId="{FF7082CF-8954-4613-8288-77B791AA7E52}">
      <dsp:nvSpPr>
        <dsp:cNvPr id="0" name=""/>
        <dsp:cNvSpPr/>
      </dsp:nvSpPr>
      <dsp:spPr>
        <a:xfrm>
          <a:off x="1293986" y="326046"/>
          <a:ext cx="248657" cy="290882"/>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293986" y="384222"/>
        <a:ext cx="174060" cy="174530"/>
      </dsp:txXfrm>
    </dsp:sp>
    <dsp:sp modelId="{346AECC1-BC13-4EE2-B60F-F2CEB795CC3F}">
      <dsp:nvSpPr>
        <dsp:cNvPr id="0" name=""/>
        <dsp:cNvSpPr/>
      </dsp:nvSpPr>
      <dsp:spPr>
        <a:xfrm>
          <a:off x="1645860" y="119613"/>
          <a:ext cx="1172911" cy="703747"/>
        </a:xfrm>
        <a:prstGeom prst="roundRect">
          <a:avLst>
            <a:gd name="adj" fmla="val 10000"/>
          </a:avLst>
        </a:prstGeom>
        <a:solidFill>
          <a:srgbClr val="FF90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lumMod val="75000"/>
                  <a:lumOff val="25000"/>
                </a:schemeClr>
              </a:solidFill>
            </a:rPr>
            <a:t>Balance</a:t>
          </a:r>
        </a:p>
      </dsp:txBody>
      <dsp:txXfrm>
        <a:off x="1666472" y="140225"/>
        <a:ext cx="1131687" cy="662523"/>
      </dsp:txXfrm>
    </dsp:sp>
    <dsp:sp modelId="{8290E87B-93AA-4C3F-9F70-FA28EB7531F8}">
      <dsp:nvSpPr>
        <dsp:cNvPr id="0" name=""/>
        <dsp:cNvSpPr/>
      </dsp:nvSpPr>
      <dsp:spPr>
        <a:xfrm>
          <a:off x="2936063" y="326046"/>
          <a:ext cx="248657" cy="290882"/>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936063" y="384222"/>
        <a:ext cx="174060" cy="174530"/>
      </dsp:txXfrm>
    </dsp:sp>
    <dsp:sp modelId="{88ADFB28-56A4-4533-9DE5-6A9535A27764}">
      <dsp:nvSpPr>
        <dsp:cNvPr id="0" name=""/>
        <dsp:cNvSpPr/>
      </dsp:nvSpPr>
      <dsp:spPr>
        <a:xfrm>
          <a:off x="3287936" y="119613"/>
          <a:ext cx="1172911" cy="703747"/>
        </a:xfrm>
        <a:prstGeom prst="roundRect">
          <a:avLst>
            <a:gd name="adj" fmla="val 10000"/>
          </a:avLst>
        </a:prstGeom>
        <a:solidFill>
          <a:srgbClr val="FF90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lumMod val="75000"/>
                  <a:lumOff val="25000"/>
                </a:schemeClr>
              </a:solidFill>
            </a:rPr>
            <a:t>Confidence</a:t>
          </a:r>
        </a:p>
      </dsp:txBody>
      <dsp:txXfrm>
        <a:off x="3308548" y="140225"/>
        <a:ext cx="1131687" cy="662523"/>
      </dsp:txXfrm>
    </dsp:sp>
    <dsp:sp modelId="{136E29DC-1D73-401C-9400-51FB8F50B9CC}">
      <dsp:nvSpPr>
        <dsp:cNvPr id="0" name=""/>
        <dsp:cNvSpPr/>
      </dsp:nvSpPr>
      <dsp:spPr>
        <a:xfrm>
          <a:off x="4578139" y="326046"/>
          <a:ext cx="248657" cy="290882"/>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578139" y="384222"/>
        <a:ext cx="174060" cy="174530"/>
      </dsp:txXfrm>
    </dsp:sp>
    <dsp:sp modelId="{5E60D889-5AFD-466C-A6CC-656B387E3345}">
      <dsp:nvSpPr>
        <dsp:cNvPr id="0" name=""/>
        <dsp:cNvSpPr/>
      </dsp:nvSpPr>
      <dsp:spPr>
        <a:xfrm>
          <a:off x="4930013" y="119613"/>
          <a:ext cx="1172911" cy="703747"/>
        </a:xfrm>
        <a:prstGeom prst="roundRect">
          <a:avLst>
            <a:gd name="adj" fmla="val 10000"/>
          </a:avLst>
        </a:prstGeom>
        <a:solidFill>
          <a:srgbClr val="FF90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lumMod val="75000"/>
                  <a:lumOff val="25000"/>
                </a:schemeClr>
              </a:solidFill>
            </a:rPr>
            <a:t>Impact</a:t>
          </a:r>
        </a:p>
      </dsp:txBody>
      <dsp:txXfrm>
        <a:off x="4950625" y="140225"/>
        <a:ext cx="1131687" cy="662523"/>
      </dsp:txXfrm>
    </dsp:sp>
    <dsp:sp modelId="{EDD9E2F7-B2B6-4626-A780-F0CC4D41F794}">
      <dsp:nvSpPr>
        <dsp:cNvPr id="0" name=""/>
        <dsp:cNvSpPr/>
      </dsp:nvSpPr>
      <dsp:spPr>
        <a:xfrm>
          <a:off x="6220216" y="326046"/>
          <a:ext cx="248657" cy="290882"/>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220216" y="384222"/>
        <a:ext cx="174060" cy="174530"/>
      </dsp:txXfrm>
    </dsp:sp>
    <dsp:sp modelId="{560087B7-6195-4B61-8802-7465175DFCDC}">
      <dsp:nvSpPr>
        <dsp:cNvPr id="0" name=""/>
        <dsp:cNvSpPr/>
      </dsp:nvSpPr>
      <dsp:spPr>
        <a:xfrm>
          <a:off x="6572089" y="119613"/>
          <a:ext cx="1172911" cy="703747"/>
        </a:xfrm>
        <a:prstGeom prst="roundRect">
          <a:avLst>
            <a:gd name="adj" fmla="val 10000"/>
          </a:avLst>
        </a:prstGeom>
        <a:solidFill>
          <a:srgbClr val="F14F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Decision</a:t>
          </a:r>
        </a:p>
      </dsp:txBody>
      <dsp:txXfrm>
        <a:off x="6592701" y="140225"/>
        <a:ext cx="1131687" cy="662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0AA5-B8EB-4492-9397-15F563933F18}">
      <dsp:nvSpPr>
        <dsp:cNvPr id="0" name=""/>
        <dsp:cNvSpPr/>
      </dsp:nvSpPr>
      <dsp:spPr>
        <a:xfrm>
          <a:off x="359631" y="266601"/>
          <a:ext cx="1314234" cy="4564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47A71-E2D0-4C97-A47A-451BBB46C547}">
      <dsp:nvSpPr>
        <dsp:cNvPr id="0" name=""/>
        <dsp:cNvSpPr/>
      </dsp:nvSpPr>
      <dsp:spPr>
        <a:xfrm>
          <a:off x="891438" y="1384210"/>
          <a:ext cx="254696" cy="16300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38262-B547-4B3D-B3A3-27F87FBCE897}">
      <dsp:nvSpPr>
        <dsp:cNvPr id="0" name=""/>
        <dsp:cNvSpPr/>
      </dsp:nvSpPr>
      <dsp:spPr>
        <a:xfrm>
          <a:off x="53172" y="1514614"/>
          <a:ext cx="1931227" cy="30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YOUR APPROACH</a:t>
          </a:r>
        </a:p>
      </dsp:txBody>
      <dsp:txXfrm>
        <a:off x="53172" y="1514614"/>
        <a:ext cx="1931227" cy="305635"/>
      </dsp:txXfrm>
    </dsp:sp>
    <dsp:sp modelId="{8EE3B67E-9960-4C0D-A07C-0F9B52EB011A}">
      <dsp:nvSpPr>
        <dsp:cNvPr id="0" name=""/>
        <dsp:cNvSpPr/>
      </dsp:nvSpPr>
      <dsp:spPr>
        <a:xfrm>
          <a:off x="837442" y="758267"/>
          <a:ext cx="458453" cy="4584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Skills</a:t>
          </a:r>
        </a:p>
      </dsp:txBody>
      <dsp:txXfrm>
        <a:off x="904581" y="825406"/>
        <a:ext cx="324175" cy="324175"/>
      </dsp:txXfrm>
    </dsp:sp>
    <dsp:sp modelId="{A6CF4F20-D01B-4D26-A096-AFDF53B63132}">
      <dsp:nvSpPr>
        <dsp:cNvPr id="0" name=""/>
        <dsp:cNvSpPr/>
      </dsp:nvSpPr>
      <dsp:spPr>
        <a:xfrm>
          <a:off x="509393" y="414325"/>
          <a:ext cx="458453" cy="458453"/>
        </a:xfrm>
        <a:prstGeom prst="ellipse">
          <a:avLst/>
        </a:prstGeom>
        <a:solidFill>
          <a:srgbClr val="504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Clients</a:t>
          </a:r>
        </a:p>
      </dsp:txBody>
      <dsp:txXfrm>
        <a:off x="576532" y="481464"/>
        <a:ext cx="324175" cy="324175"/>
      </dsp:txXfrm>
    </dsp:sp>
    <dsp:sp modelId="{88D7A508-0B3A-434F-BC59-2719D44AA22D}">
      <dsp:nvSpPr>
        <dsp:cNvPr id="0" name=""/>
        <dsp:cNvSpPr/>
      </dsp:nvSpPr>
      <dsp:spPr>
        <a:xfrm>
          <a:off x="978035" y="303481"/>
          <a:ext cx="458453" cy="458453"/>
        </a:xfrm>
        <a:prstGeom prst="ellipse">
          <a:avLst/>
        </a:prstGeom>
        <a:solidFill>
          <a:srgbClr val="F1A6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Values</a:t>
          </a:r>
        </a:p>
      </dsp:txBody>
      <dsp:txXfrm>
        <a:off x="1045174" y="370620"/>
        <a:ext cx="324175" cy="324175"/>
      </dsp:txXfrm>
    </dsp:sp>
    <dsp:sp modelId="{44D5BA63-9E04-4CFC-B84A-4EDE2FE0307C}">
      <dsp:nvSpPr>
        <dsp:cNvPr id="0" name=""/>
        <dsp:cNvSpPr/>
      </dsp:nvSpPr>
      <dsp:spPr>
        <a:xfrm>
          <a:off x="296564" y="191569"/>
          <a:ext cx="1426301" cy="1141040"/>
        </a:xfrm>
        <a:prstGeom prst="funnel">
          <a:avLst/>
        </a:prstGeom>
        <a:solidFill>
          <a:srgbClr val="504434">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0AA5-B8EB-4492-9397-15F563933F18}">
      <dsp:nvSpPr>
        <dsp:cNvPr id="0" name=""/>
        <dsp:cNvSpPr/>
      </dsp:nvSpPr>
      <dsp:spPr>
        <a:xfrm>
          <a:off x="359631" y="173716"/>
          <a:ext cx="1314234" cy="4564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47A71-E2D0-4C97-A47A-451BBB46C547}">
      <dsp:nvSpPr>
        <dsp:cNvPr id="0" name=""/>
        <dsp:cNvSpPr/>
      </dsp:nvSpPr>
      <dsp:spPr>
        <a:xfrm>
          <a:off x="891438" y="1291325"/>
          <a:ext cx="254696" cy="16300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38262-B547-4B3D-B3A3-27F87FBCE897}">
      <dsp:nvSpPr>
        <dsp:cNvPr id="0" name=""/>
        <dsp:cNvSpPr/>
      </dsp:nvSpPr>
      <dsp:spPr>
        <a:xfrm>
          <a:off x="17730" y="1353642"/>
          <a:ext cx="2002111" cy="67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RISK ALLOCATION</a:t>
          </a:r>
        </a:p>
      </dsp:txBody>
      <dsp:txXfrm>
        <a:off x="17730" y="1353642"/>
        <a:ext cx="2002111" cy="677176"/>
      </dsp:txXfrm>
    </dsp:sp>
    <dsp:sp modelId="{8EE3B67E-9960-4C0D-A07C-0F9B52EB011A}">
      <dsp:nvSpPr>
        <dsp:cNvPr id="0" name=""/>
        <dsp:cNvSpPr/>
      </dsp:nvSpPr>
      <dsp:spPr>
        <a:xfrm>
          <a:off x="837442" y="665382"/>
          <a:ext cx="458453" cy="4584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Suitability</a:t>
          </a:r>
        </a:p>
      </dsp:txBody>
      <dsp:txXfrm>
        <a:off x="904581" y="732521"/>
        <a:ext cx="324175" cy="324175"/>
      </dsp:txXfrm>
    </dsp:sp>
    <dsp:sp modelId="{A6CF4F20-D01B-4D26-A096-AFDF53B63132}">
      <dsp:nvSpPr>
        <dsp:cNvPr id="0" name=""/>
        <dsp:cNvSpPr/>
      </dsp:nvSpPr>
      <dsp:spPr>
        <a:xfrm>
          <a:off x="509393" y="321440"/>
          <a:ext cx="458453" cy="458453"/>
        </a:xfrm>
        <a:prstGeom prst="ellipse">
          <a:avLst/>
        </a:prstGeom>
        <a:solidFill>
          <a:srgbClr val="504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Model portfolios</a:t>
          </a:r>
        </a:p>
      </dsp:txBody>
      <dsp:txXfrm>
        <a:off x="576532" y="388579"/>
        <a:ext cx="324175" cy="324175"/>
      </dsp:txXfrm>
    </dsp:sp>
    <dsp:sp modelId="{88D7A508-0B3A-434F-BC59-2719D44AA22D}">
      <dsp:nvSpPr>
        <dsp:cNvPr id="0" name=""/>
        <dsp:cNvSpPr/>
      </dsp:nvSpPr>
      <dsp:spPr>
        <a:xfrm>
          <a:off x="978035" y="210596"/>
          <a:ext cx="458453" cy="458453"/>
        </a:xfrm>
        <a:prstGeom prst="ellipse">
          <a:avLst/>
        </a:prstGeom>
        <a:solidFill>
          <a:srgbClr val="F1A6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solidFill>
                <a:schemeClr val="tx1"/>
              </a:solidFill>
            </a:rPr>
            <a:t>Approach</a:t>
          </a:r>
        </a:p>
      </dsp:txBody>
      <dsp:txXfrm>
        <a:off x="1045174" y="277735"/>
        <a:ext cx="324175" cy="324175"/>
      </dsp:txXfrm>
    </dsp:sp>
    <dsp:sp modelId="{44D5BA63-9E04-4CFC-B84A-4EDE2FE0307C}">
      <dsp:nvSpPr>
        <dsp:cNvPr id="0" name=""/>
        <dsp:cNvSpPr/>
      </dsp:nvSpPr>
      <dsp:spPr>
        <a:xfrm>
          <a:off x="305635" y="117683"/>
          <a:ext cx="1426301" cy="1141040"/>
        </a:xfrm>
        <a:prstGeom prst="funnel">
          <a:avLst/>
        </a:prstGeom>
        <a:solidFill>
          <a:schemeClr val="bg1">
            <a:lumMod val="6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0AA5-B8EB-4492-9397-15F563933F18}">
      <dsp:nvSpPr>
        <dsp:cNvPr id="0" name=""/>
        <dsp:cNvSpPr/>
      </dsp:nvSpPr>
      <dsp:spPr>
        <a:xfrm>
          <a:off x="359631" y="266601"/>
          <a:ext cx="1314234" cy="4564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47A71-E2D0-4C97-A47A-451BBB46C547}">
      <dsp:nvSpPr>
        <dsp:cNvPr id="0" name=""/>
        <dsp:cNvSpPr/>
      </dsp:nvSpPr>
      <dsp:spPr>
        <a:xfrm>
          <a:off x="891438" y="1384210"/>
          <a:ext cx="254696" cy="16300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38262-B547-4B3D-B3A3-27F87FBCE897}">
      <dsp:nvSpPr>
        <dsp:cNvPr id="0" name=""/>
        <dsp:cNvSpPr/>
      </dsp:nvSpPr>
      <dsp:spPr>
        <a:xfrm>
          <a:off x="-2" y="1514614"/>
          <a:ext cx="2037577" cy="30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ASSET CLASS MENU</a:t>
          </a:r>
        </a:p>
      </dsp:txBody>
      <dsp:txXfrm>
        <a:off x="-2" y="1514614"/>
        <a:ext cx="2037577" cy="305635"/>
      </dsp:txXfrm>
    </dsp:sp>
    <dsp:sp modelId="{8EE3B67E-9960-4C0D-A07C-0F9B52EB011A}">
      <dsp:nvSpPr>
        <dsp:cNvPr id="0" name=""/>
        <dsp:cNvSpPr/>
      </dsp:nvSpPr>
      <dsp:spPr>
        <a:xfrm>
          <a:off x="837442" y="758267"/>
          <a:ext cx="458453" cy="4584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Analysis</a:t>
          </a:r>
        </a:p>
      </dsp:txBody>
      <dsp:txXfrm>
        <a:off x="904581" y="825406"/>
        <a:ext cx="324175" cy="324175"/>
      </dsp:txXfrm>
    </dsp:sp>
    <dsp:sp modelId="{A6CF4F20-D01B-4D26-A096-AFDF53B63132}">
      <dsp:nvSpPr>
        <dsp:cNvPr id="0" name=""/>
        <dsp:cNvSpPr/>
      </dsp:nvSpPr>
      <dsp:spPr>
        <a:xfrm>
          <a:off x="509393" y="414325"/>
          <a:ext cx="458453" cy="458453"/>
        </a:xfrm>
        <a:prstGeom prst="ellipse">
          <a:avLst/>
        </a:prstGeom>
        <a:solidFill>
          <a:srgbClr val="504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Breadth</a:t>
          </a:r>
        </a:p>
      </dsp:txBody>
      <dsp:txXfrm>
        <a:off x="576532" y="481464"/>
        <a:ext cx="324175" cy="324175"/>
      </dsp:txXfrm>
    </dsp:sp>
    <dsp:sp modelId="{88D7A508-0B3A-434F-BC59-2719D44AA22D}">
      <dsp:nvSpPr>
        <dsp:cNvPr id="0" name=""/>
        <dsp:cNvSpPr/>
      </dsp:nvSpPr>
      <dsp:spPr>
        <a:xfrm>
          <a:off x="978035" y="303481"/>
          <a:ext cx="458453" cy="458453"/>
        </a:xfrm>
        <a:prstGeom prst="ellipse">
          <a:avLst/>
        </a:prstGeom>
        <a:solidFill>
          <a:srgbClr val="F1A6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solidFill>
                <a:schemeClr val="tx1"/>
              </a:solidFill>
            </a:rPr>
            <a:t>Criteria</a:t>
          </a:r>
        </a:p>
      </dsp:txBody>
      <dsp:txXfrm>
        <a:off x="1045174" y="370620"/>
        <a:ext cx="324175" cy="324175"/>
      </dsp:txXfrm>
    </dsp:sp>
    <dsp:sp modelId="{44D5BA63-9E04-4CFC-B84A-4EDE2FE0307C}">
      <dsp:nvSpPr>
        <dsp:cNvPr id="0" name=""/>
        <dsp:cNvSpPr/>
      </dsp:nvSpPr>
      <dsp:spPr>
        <a:xfrm>
          <a:off x="305635" y="210568"/>
          <a:ext cx="1426301" cy="1141040"/>
        </a:xfrm>
        <a:prstGeom prst="funnel">
          <a:avLst/>
        </a:prstGeom>
        <a:solidFill>
          <a:srgbClr val="504434">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0AA5-B8EB-4492-9397-15F563933F18}">
      <dsp:nvSpPr>
        <dsp:cNvPr id="0" name=""/>
        <dsp:cNvSpPr/>
      </dsp:nvSpPr>
      <dsp:spPr>
        <a:xfrm>
          <a:off x="359631" y="266601"/>
          <a:ext cx="1314234" cy="4564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47A71-E2D0-4C97-A47A-451BBB46C547}">
      <dsp:nvSpPr>
        <dsp:cNvPr id="0" name=""/>
        <dsp:cNvSpPr/>
      </dsp:nvSpPr>
      <dsp:spPr>
        <a:xfrm>
          <a:off x="891438" y="1384210"/>
          <a:ext cx="254696" cy="16300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38262-B547-4B3D-B3A3-27F87FBCE897}">
      <dsp:nvSpPr>
        <dsp:cNvPr id="0" name=""/>
        <dsp:cNvSpPr/>
      </dsp:nvSpPr>
      <dsp:spPr>
        <a:xfrm>
          <a:off x="105784" y="1514614"/>
          <a:ext cx="1826003" cy="30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PRODUCT SELECTION</a:t>
          </a:r>
        </a:p>
      </dsp:txBody>
      <dsp:txXfrm>
        <a:off x="105784" y="1514614"/>
        <a:ext cx="1826003" cy="305635"/>
      </dsp:txXfrm>
    </dsp:sp>
    <dsp:sp modelId="{8EE3B67E-9960-4C0D-A07C-0F9B52EB011A}">
      <dsp:nvSpPr>
        <dsp:cNvPr id="0" name=""/>
        <dsp:cNvSpPr/>
      </dsp:nvSpPr>
      <dsp:spPr>
        <a:xfrm>
          <a:off x="837442" y="758267"/>
          <a:ext cx="458453" cy="4584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Due diligence</a:t>
          </a:r>
        </a:p>
      </dsp:txBody>
      <dsp:txXfrm>
        <a:off x="904581" y="825406"/>
        <a:ext cx="324175" cy="324175"/>
      </dsp:txXfrm>
    </dsp:sp>
    <dsp:sp modelId="{A6CF4F20-D01B-4D26-A096-AFDF53B63132}">
      <dsp:nvSpPr>
        <dsp:cNvPr id="0" name=""/>
        <dsp:cNvSpPr/>
      </dsp:nvSpPr>
      <dsp:spPr>
        <a:xfrm>
          <a:off x="509393" y="414325"/>
          <a:ext cx="458453" cy="458453"/>
        </a:xfrm>
        <a:prstGeom prst="ellipse">
          <a:avLst/>
        </a:prstGeom>
        <a:solidFill>
          <a:srgbClr val="504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t>Criteria</a:t>
          </a:r>
        </a:p>
      </dsp:txBody>
      <dsp:txXfrm>
        <a:off x="576532" y="481464"/>
        <a:ext cx="324175" cy="324175"/>
      </dsp:txXfrm>
    </dsp:sp>
    <dsp:sp modelId="{88D7A508-0B3A-434F-BC59-2719D44AA22D}">
      <dsp:nvSpPr>
        <dsp:cNvPr id="0" name=""/>
        <dsp:cNvSpPr/>
      </dsp:nvSpPr>
      <dsp:spPr>
        <a:xfrm>
          <a:off x="978035" y="303481"/>
          <a:ext cx="458453" cy="4584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kern="1200" dirty="0">
              <a:solidFill>
                <a:schemeClr val="tx1"/>
              </a:solidFill>
            </a:rPr>
            <a:t>Short-lists</a:t>
          </a:r>
        </a:p>
      </dsp:txBody>
      <dsp:txXfrm>
        <a:off x="1045174" y="370620"/>
        <a:ext cx="324175" cy="324175"/>
      </dsp:txXfrm>
    </dsp:sp>
    <dsp:sp modelId="{44D5BA63-9E04-4CFC-B84A-4EDE2FE0307C}">
      <dsp:nvSpPr>
        <dsp:cNvPr id="0" name=""/>
        <dsp:cNvSpPr/>
      </dsp:nvSpPr>
      <dsp:spPr>
        <a:xfrm>
          <a:off x="305635" y="210568"/>
          <a:ext cx="1426301" cy="1141040"/>
        </a:xfrm>
        <a:prstGeom prst="funnel">
          <a:avLst/>
        </a:prstGeom>
        <a:solidFill>
          <a:schemeClr val="bg1">
            <a:lumMod val="6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0AA5-B8EB-4492-9397-15F563933F18}">
      <dsp:nvSpPr>
        <dsp:cNvPr id="0" name=""/>
        <dsp:cNvSpPr/>
      </dsp:nvSpPr>
      <dsp:spPr>
        <a:xfrm>
          <a:off x="359631" y="266601"/>
          <a:ext cx="1314234" cy="4564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47A71-E2D0-4C97-A47A-451BBB46C547}">
      <dsp:nvSpPr>
        <dsp:cNvPr id="0" name=""/>
        <dsp:cNvSpPr/>
      </dsp:nvSpPr>
      <dsp:spPr>
        <a:xfrm>
          <a:off x="891438" y="1384210"/>
          <a:ext cx="254696" cy="16300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38262-B547-4B3D-B3A3-27F87FBCE897}">
      <dsp:nvSpPr>
        <dsp:cNvPr id="0" name=""/>
        <dsp:cNvSpPr/>
      </dsp:nvSpPr>
      <dsp:spPr>
        <a:xfrm>
          <a:off x="-2" y="1514614"/>
          <a:ext cx="2037577" cy="30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RETURN CAPTURE</a:t>
          </a:r>
        </a:p>
      </dsp:txBody>
      <dsp:txXfrm>
        <a:off x="-2" y="1514614"/>
        <a:ext cx="2037577" cy="305635"/>
      </dsp:txXfrm>
    </dsp:sp>
    <dsp:sp modelId="{8EE3B67E-9960-4C0D-A07C-0F9B52EB011A}">
      <dsp:nvSpPr>
        <dsp:cNvPr id="0" name=""/>
        <dsp:cNvSpPr/>
      </dsp:nvSpPr>
      <dsp:spPr>
        <a:xfrm>
          <a:off x="837442" y="758267"/>
          <a:ext cx="458453" cy="4584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Hybrid</a:t>
          </a:r>
        </a:p>
      </dsp:txBody>
      <dsp:txXfrm>
        <a:off x="904581" y="825406"/>
        <a:ext cx="324175" cy="324175"/>
      </dsp:txXfrm>
    </dsp:sp>
    <dsp:sp modelId="{A6CF4F20-D01B-4D26-A096-AFDF53B63132}">
      <dsp:nvSpPr>
        <dsp:cNvPr id="0" name=""/>
        <dsp:cNvSpPr/>
      </dsp:nvSpPr>
      <dsp:spPr>
        <a:xfrm>
          <a:off x="509393" y="414325"/>
          <a:ext cx="458453" cy="458453"/>
        </a:xfrm>
        <a:prstGeom prst="ellipse">
          <a:avLst/>
        </a:prstGeom>
        <a:solidFill>
          <a:srgbClr val="504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bg1"/>
              </a:solidFill>
            </a:rPr>
            <a:t>Judge-mental</a:t>
          </a:r>
        </a:p>
      </dsp:txBody>
      <dsp:txXfrm>
        <a:off x="576532" y="481464"/>
        <a:ext cx="324175" cy="324175"/>
      </dsp:txXfrm>
    </dsp:sp>
    <dsp:sp modelId="{88D7A508-0B3A-434F-BC59-2719D44AA22D}">
      <dsp:nvSpPr>
        <dsp:cNvPr id="0" name=""/>
        <dsp:cNvSpPr/>
      </dsp:nvSpPr>
      <dsp:spPr>
        <a:xfrm>
          <a:off x="978035" y="303481"/>
          <a:ext cx="458453" cy="458453"/>
        </a:xfrm>
        <a:prstGeom prst="ellipse">
          <a:avLst/>
        </a:prstGeom>
        <a:solidFill>
          <a:srgbClr val="F1A6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err="1">
              <a:solidFill>
                <a:schemeClr val="tx1"/>
              </a:solidFill>
            </a:rPr>
            <a:t>Syst-ematic</a:t>
          </a:r>
          <a:endParaRPr lang="en-GB" sz="800" kern="1200" dirty="0">
            <a:solidFill>
              <a:schemeClr val="tx1"/>
            </a:solidFill>
          </a:endParaRPr>
        </a:p>
      </dsp:txBody>
      <dsp:txXfrm>
        <a:off x="1045174" y="370620"/>
        <a:ext cx="324175" cy="324175"/>
      </dsp:txXfrm>
    </dsp:sp>
    <dsp:sp modelId="{44D5BA63-9E04-4CFC-B84A-4EDE2FE0307C}">
      <dsp:nvSpPr>
        <dsp:cNvPr id="0" name=""/>
        <dsp:cNvSpPr/>
      </dsp:nvSpPr>
      <dsp:spPr>
        <a:xfrm>
          <a:off x="305635" y="210568"/>
          <a:ext cx="1426301" cy="1141040"/>
        </a:xfrm>
        <a:prstGeom prst="funnel">
          <a:avLst/>
        </a:prstGeom>
        <a:solidFill>
          <a:schemeClr val="bg1">
            <a:lumMod val="6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8618E-B561-4039-9AAE-7AF0C4188EC6}">
      <dsp:nvSpPr>
        <dsp:cNvPr id="0" name=""/>
        <dsp:cNvSpPr/>
      </dsp:nvSpPr>
      <dsp:spPr>
        <a:xfrm>
          <a:off x="599466" y="0"/>
          <a:ext cx="6793953" cy="2664295"/>
        </a:xfrm>
        <a:prstGeom prst="rightArrow">
          <a:avLst/>
        </a:prstGeom>
        <a:solidFill>
          <a:srgbClr val="F14F11"/>
        </a:solidFill>
        <a:ln>
          <a:noFill/>
        </a:ln>
        <a:effectLst/>
      </dsp:spPr>
      <dsp:style>
        <a:lnRef idx="0">
          <a:scrgbClr r="0" g="0" b="0"/>
        </a:lnRef>
        <a:fillRef idx="1">
          <a:scrgbClr r="0" g="0" b="0"/>
        </a:fillRef>
        <a:effectRef idx="0">
          <a:scrgbClr r="0" g="0" b="0"/>
        </a:effectRef>
        <a:fontRef idx="minor"/>
      </dsp:style>
    </dsp:sp>
    <dsp:sp modelId="{95733315-A78D-416A-94D3-3F94E1F2CF08}">
      <dsp:nvSpPr>
        <dsp:cNvPr id="0" name=""/>
        <dsp:cNvSpPr/>
      </dsp:nvSpPr>
      <dsp:spPr>
        <a:xfrm>
          <a:off x="2341" y="799288"/>
          <a:ext cx="1409683" cy="1065718"/>
        </a:xfrm>
        <a:prstGeom prst="roundRect">
          <a:avLst/>
        </a:prstGeom>
        <a:solidFill>
          <a:schemeClr val="bg1"/>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mn-lt"/>
              <a:cs typeface="Calibri"/>
            </a:rPr>
            <a:t>Historical data</a:t>
          </a:r>
        </a:p>
      </dsp:txBody>
      <dsp:txXfrm>
        <a:off x="54365" y="851312"/>
        <a:ext cx="1305635" cy="961670"/>
      </dsp:txXfrm>
    </dsp:sp>
    <dsp:sp modelId="{13894304-3B49-49BA-BF71-C352B388D630}">
      <dsp:nvSpPr>
        <dsp:cNvPr id="0" name=""/>
        <dsp:cNvSpPr/>
      </dsp:nvSpPr>
      <dsp:spPr>
        <a:xfrm>
          <a:off x="1646971" y="799288"/>
          <a:ext cx="1409683" cy="1065718"/>
        </a:xfrm>
        <a:prstGeom prst="roundRect">
          <a:avLst/>
        </a:prstGeom>
        <a:solidFill>
          <a:schemeClr val="bg1"/>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mn-lt"/>
              <a:cs typeface="Calibri"/>
            </a:rPr>
            <a:t>Economic rationale</a:t>
          </a:r>
        </a:p>
      </dsp:txBody>
      <dsp:txXfrm>
        <a:off x="1698995" y="851312"/>
        <a:ext cx="1305635" cy="961670"/>
      </dsp:txXfrm>
    </dsp:sp>
    <dsp:sp modelId="{033CC25F-DB45-4348-B638-19E93A20876B}">
      <dsp:nvSpPr>
        <dsp:cNvPr id="0" name=""/>
        <dsp:cNvSpPr/>
      </dsp:nvSpPr>
      <dsp:spPr>
        <a:xfrm>
          <a:off x="3291601" y="799288"/>
          <a:ext cx="1409683" cy="1065718"/>
        </a:xfrm>
        <a:prstGeom prst="roundRect">
          <a:avLst/>
        </a:prstGeom>
        <a:solidFill>
          <a:schemeClr val="bg1"/>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mn-lt"/>
              <a:cs typeface="Calibri"/>
            </a:rPr>
            <a:t>Rules of thumb</a:t>
          </a:r>
        </a:p>
      </dsp:txBody>
      <dsp:txXfrm>
        <a:off x="3343625" y="851312"/>
        <a:ext cx="1305635" cy="961670"/>
      </dsp:txXfrm>
    </dsp:sp>
    <dsp:sp modelId="{73849212-FFC5-4070-ACC0-C8ECADABA706}">
      <dsp:nvSpPr>
        <dsp:cNvPr id="0" name=""/>
        <dsp:cNvSpPr/>
      </dsp:nvSpPr>
      <dsp:spPr>
        <a:xfrm>
          <a:off x="4936232" y="799288"/>
          <a:ext cx="1409683" cy="1065718"/>
        </a:xfrm>
        <a:prstGeom prst="roundRect">
          <a:avLst/>
        </a:prstGeom>
        <a:solidFill>
          <a:schemeClr val="bg1"/>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mn-lt"/>
              <a:cs typeface="Calibri"/>
            </a:rPr>
            <a:t>Academic and investor  insights</a:t>
          </a:r>
        </a:p>
      </dsp:txBody>
      <dsp:txXfrm>
        <a:off x="4988256" y="851312"/>
        <a:ext cx="1305635" cy="961670"/>
      </dsp:txXfrm>
    </dsp:sp>
    <dsp:sp modelId="{C5DF4FEF-1CCF-40A1-8DC9-B1AB9D035B91}">
      <dsp:nvSpPr>
        <dsp:cNvPr id="0" name=""/>
        <dsp:cNvSpPr/>
      </dsp:nvSpPr>
      <dsp:spPr>
        <a:xfrm>
          <a:off x="6580862" y="799288"/>
          <a:ext cx="1409683" cy="1065718"/>
        </a:xfrm>
        <a:prstGeom prst="roundRect">
          <a:avLst/>
        </a:prstGeom>
        <a:solidFill>
          <a:schemeClr val="bg1"/>
        </a:solidFill>
        <a:ln w="25400"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latin typeface="+mn-lt"/>
              <a:cs typeface="Calibri"/>
            </a:rPr>
            <a:t>Common sense assumptions</a:t>
          </a:r>
        </a:p>
      </dsp:txBody>
      <dsp:txXfrm>
        <a:off x="6632886" y="851312"/>
        <a:ext cx="1305635" cy="961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92E57-A149-4CA4-836D-ACDE5C2F2F9D}">
      <dsp:nvSpPr>
        <dsp:cNvPr id="0" name=""/>
        <dsp:cNvSpPr/>
      </dsp:nvSpPr>
      <dsp:spPr>
        <a:xfrm rot="5400000">
          <a:off x="-238807" y="241186"/>
          <a:ext cx="1592053" cy="11144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latin typeface="Calibri Light" panose="020F0302020204030204" pitchFamily="34" charset="0"/>
              <a:cs typeface="Calibri Light" panose="020F0302020204030204" pitchFamily="34" charset="0"/>
            </a:rPr>
            <a:t>Whole of </a:t>
          </a:r>
        </a:p>
        <a:p>
          <a:pPr marL="0" lvl="0" indent="0" algn="ctr" defTabSz="533400">
            <a:lnSpc>
              <a:spcPct val="90000"/>
            </a:lnSpc>
            <a:spcBef>
              <a:spcPct val="0"/>
            </a:spcBef>
            <a:spcAft>
              <a:spcPct val="35000"/>
            </a:spcAft>
            <a:buNone/>
          </a:pPr>
          <a:r>
            <a:rPr lang="en-GB" sz="1200" kern="1200">
              <a:latin typeface="Calibri Light" panose="020F0302020204030204" pitchFamily="34" charset="0"/>
              <a:cs typeface="Calibri Light" panose="020F0302020204030204" pitchFamily="34" charset="0"/>
            </a:rPr>
            <a:t>market</a:t>
          </a:r>
        </a:p>
      </dsp:txBody>
      <dsp:txXfrm rot="-5400000">
        <a:off x="2" y="559597"/>
        <a:ext cx="1114437" cy="477616"/>
      </dsp:txXfrm>
    </dsp:sp>
    <dsp:sp modelId="{A822843C-A8FA-4280-9CE5-FBADE7122D69}">
      <dsp:nvSpPr>
        <dsp:cNvPr id="0" name=""/>
        <dsp:cNvSpPr/>
      </dsp:nvSpPr>
      <dsp:spPr>
        <a:xfrm rot="5400000">
          <a:off x="3926001" y="-2810324"/>
          <a:ext cx="1034834" cy="66579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Establish selection criteria for each asset class component</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Run whole-of-market universe screen (OEICs, ETFs, investment trusts)</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Includes both judgemental and systematic products</a:t>
          </a:r>
        </a:p>
      </dsp:txBody>
      <dsp:txXfrm rot="-5400000">
        <a:off x="1114437" y="51756"/>
        <a:ext cx="6607446" cy="933802"/>
      </dsp:txXfrm>
    </dsp:sp>
    <dsp:sp modelId="{9F8625C0-1B50-4DB2-B9CB-416A42E1605A}">
      <dsp:nvSpPr>
        <dsp:cNvPr id="0" name=""/>
        <dsp:cNvSpPr/>
      </dsp:nvSpPr>
      <dsp:spPr>
        <a:xfrm rot="5400000">
          <a:off x="-238807" y="1639088"/>
          <a:ext cx="1592053" cy="1114437"/>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latin typeface="Calibri Light" panose="020F0302020204030204" pitchFamily="34" charset="0"/>
              <a:cs typeface="Calibri Light" panose="020F0302020204030204" pitchFamily="34" charset="0"/>
            </a:rPr>
            <a:t>Short list</a:t>
          </a:r>
        </a:p>
      </dsp:txBody>
      <dsp:txXfrm rot="-5400000">
        <a:off x="2" y="1957499"/>
        <a:ext cx="1114437" cy="477616"/>
      </dsp:txXfrm>
    </dsp:sp>
    <dsp:sp modelId="{8F79046B-F51A-4EDE-BDD7-9CED3306E246}">
      <dsp:nvSpPr>
        <dsp:cNvPr id="0" name=""/>
        <dsp:cNvSpPr/>
      </dsp:nvSpPr>
      <dsp:spPr>
        <a:xfrm rot="5400000">
          <a:off x="3926001" y="-1411283"/>
          <a:ext cx="1034834" cy="6657962"/>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Identify short-list based on screens</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Eliminate funds using qualitative and quantiative assessment</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Establish target list of funds for deeper analysis</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Reject funds that are not best-in-class, primary choice options</a:t>
          </a:r>
        </a:p>
      </dsp:txBody>
      <dsp:txXfrm rot="-5400000">
        <a:off x="1114437" y="1450797"/>
        <a:ext cx="6607446" cy="933802"/>
      </dsp:txXfrm>
    </dsp:sp>
    <dsp:sp modelId="{A2397E6D-33F5-44A0-BB28-32AFA25C61CB}">
      <dsp:nvSpPr>
        <dsp:cNvPr id="0" name=""/>
        <dsp:cNvSpPr/>
      </dsp:nvSpPr>
      <dsp:spPr>
        <a:xfrm rot="5400000">
          <a:off x="-238807" y="3036990"/>
          <a:ext cx="1592053" cy="1114437"/>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GB" sz="1200" kern="1200">
            <a:latin typeface="Calibri Light" panose="020F0302020204030204" pitchFamily="34" charset="0"/>
            <a:cs typeface="Calibri Light" panose="020F0302020204030204" pitchFamily="34" charset="0"/>
          </a:endParaRPr>
        </a:p>
        <a:p>
          <a:pPr marL="0" lvl="0" indent="0" algn="ctr" defTabSz="533400">
            <a:lnSpc>
              <a:spcPct val="90000"/>
            </a:lnSpc>
            <a:spcBef>
              <a:spcPct val="0"/>
            </a:spcBef>
            <a:spcAft>
              <a:spcPct val="35000"/>
            </a:spcAft>
            <a:buNone/>
          </a:pPr>
          <a:r>
            <a:rPr lang="en-GB" sz="1200" kern="1200">
              <a:latin typeface="Calibri Light" panose="020F0302020204030204" pitchFamily="34" charset="0"/>
              <a:cs typeface="Calibri Light" panose="020F0302020204030204" pitchFamily="34" charset="0"/>
            </a:rPr>
            <a:t>Due diligence</a:t>
          </a:r>
        </a:p>
        <a:p>
          <a:pPr marL="0" lvl="0" indent="0" algn="ctr" defTabSz="533400">
            <a:lnSpc>
              <a:spcPct val="90000"/>
            </a:lnSpc>
            <a:spcBef>
              <a:spcPct val="0"/>
            </a:spcBef>
            <a:spcAft>
              <a:spcPct val="35000"/>
            </a:spcAft>
            <a:buNone/>
          </a:pPr>
          <a:r>
            <a:rPr lang="en-GB" sz="1200" kern="1200">
              <a:latin typeface="Calibri Light" panose="020F0302020204030204" pitchFamily="34" charset="0"/>
              <a:cs typeface="Calibri Light" panose="020F0302020204030204" pitchFamily="34" charset="0"/>
            </a:rPr>
            <a:t>&amp; approval</a:t>
          </a:r>
        </a:p>
      </dsp:txBody>
      <dsp:txXfrm rot="-5400000">
        <a:off x="2" y="3355401"/>
        <a:ext cx="1114437" cy="477616"/>
      </dsp:txXfrm>
    </dsp:sp>
    <dsp:sp modelId="{0FDE7519-9BB9-46D6-90CC-9B4DE0E820A1}">
      <dsp:nvSpPr>
        <dsp:cNvPr id="0" name=""/>
        <dsp:cNvSpPr/>
      </dsp:nvSpPr>
      <dsp:spPr>
        <a:xfrm rot="5400000">
          <a:off x="3925729" y="-13109"/>
          <a:ext cx="1035378" cy="6657962"/>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Undertake detailed due diligence using Due Diligence questionnaire</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Select 'best-in-class' funds - approved by the Investment Committee</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Monitor best-in-class status across time and replace where necessary</a:t>
          </a:r>
        </a:p>
        <a:p>
          <a:pPr marL="114300" lvl="1" indent="-114300" algn="l" defTabSz="622300">
            <a:lnSpc>
              <a:spcPct val="90000"/>
            </a:lnSpc>
            <a:spcBef>
              <a:spcPct val="0"/>
            </a:spcBef>
            <a:spcAft>
              <a:spcPct val="15000"/>
            </a:spcAft>
            <a:buChar char="•"/>
          </a:pPr>
          <a:r>
            <a:rPr lang="en-GB" sz="1400" kern="1200">
              <a:latin typeface="Calibri Light" panose="020F0302020204030204" pitchFamily="34" charset="0"/>
              <a:cs typeface="Calibri Light" panose="020F0302020204030204" pitchFamily="34" charset="0"/>
            </a:rPr>
            <a:t> Rerun screening on an annual basis</a:t>
          </a:r>
        </a:p>
      </dsp:txBody>
      <dsp:txXfrm rot="-5400000">
        <a:off x="1114438" y="2848726"/>
        <a:ext cx="6607419" cy="934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31876-EF7C-4620-A695-45CE869F4CD3}">
      <dsp:nvSpPr>
        <dsp:cNvPr id="0" name=""/>
        <dsp:cNvSpPr/>
      </dsp:nvSpPr>
      <dsp:spPr>
        <a:xfrm>
          <a:off x="2721345" y="1800936"/>
          <a:ext cx="1161309" cy="1161309"/>
        </a:xfrm>
        <a:prstGeom prst="roundRect">
          <a:avLst/>
        </a:prstGeom>
        <a:solidFill>
          <a:srgbClr val="411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In depth discussion/ resolution</a:t>
          </a:r>
          <a:endParaRPr lang="en-GB" sz="1400" kern="1200" dirty="0">
            <a:latin typeface="+mj-lt"/>
          </a:endParaRPr>
        </a:p>
      </dsp:txBody>
      <dsp:txXfrm>
        <a:off x="2778035" y="1857626"/>
        <a:ext cx="1047929" cy="1047929"/>
      </dsp:txXfrm>
    </dsp:sp>
    <dsp:sp modelId="{A4E09B49-BF66-48B4-989A-0A56C1F8A32A}">
      <dsp:nvSpPr>
        <dsp:cNvPr id="0" name=""/>
        <dsp:cNvSpPr/>
      </dsp:nvSpPr>
      <dsp:spPr>
        <a:xfrm rot="16200000">
          <a:off x="2925176" y="1424112"/>
          <a:ext cx="753647" cy="0"/>
        </a:xfrm>
        <a:custGeom>
          <a:avLst/>
          <a:gdLst/>
          <a:ahLst/>
          <a:cxnLst/>
          <a:rect l="0" t="0" r="0" b="0"/>
          <a:pathLst>
            <a:path>
              <a:moveTo>
                <a:pt x="0" y="0"/>
              </a:moveTo>
              <a:lnTo>
                <a:pt x="753647" y="0"/>
              </a:lnTo>
            </a:path>
          </a:pathLst>
        </a:custGeom>
        <a:noFill/>
        <a:ln w="38100" cap="flat" cmpd="sng" algn="ctr">
          <a:solidFill>
            <a:srgbClr val="504434"/>
          </a:solidFill>
          <a:prstDash val="solid"/>
          <a:headEnd type="triangle"/>
        </a:ln>
        <a:effectLst/>
      </dsp:spPr>
      <dsp:style>
        <a:lnRef idx="2">
          <a:scrgbClr r="0" g="0" b="0"/>
        </a:lnRef>
        <a:fillRef idx="0">
          <a:scrgbClr r="0" g="0" b="0"/>
        </a:fillRef>
        <a:effectRef idx="0">
          <a:scrgbClr r="0" g="0" b="0"/>
        </a:effectRef>
        <a:fontRef idx="minor"/>
      </dsp:style>
    </dsp:sp>
    <dsp:sp modelId="{F99222E4-7788-4333-A0F6-6A192229CFE4}">
      <dsp:nvSpPr>
        <dsp:cNvPr id="0" name=""/>
        <dsp:cNvSpPr/>
      </dsp:nvSpPr>
      <dsp:spPr>
        <a:xfrm>
          <a:off x="2851999" y="147287"/>
          <a:ext cx="900001" cy="900001"/>
        </a:xfrm>
        <a:prstGeom prst="roundRect">
          <a:avLst/>
        </a:prstGeom>
        <a:solidFill>
          <a:srgbClr val="FF90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j-lt"/>
            </a:rPr>
            <a:t>Risk tolerance</a:t>
          </a:r>
          <a:endParaRPr lang="en-GB" sz="1400" kern="1200" dirty="0">
            <a:solidFill>
              <a:schemeClr val="tx1"/>
            </a:solidFill>
            <a:latin typeface="+mj-lt"/>
          </a:endParaRPr>
        </a:p>
      </dsp:txBody>
      <dsp:txXfrm>
        <a:off x="2895933" y="191221"/>
        <a:ext cx="812133" cy="812133"/>
      </dsp:txXfrm>
    </dsp:sp>
    <dsp:sp modelId="{99A4AE2D-C9B2-4883-BD75-53B76CF8FB03}">
      <dsp:nvSpPr>
        <dsp:cNvPr id="0" name=""/>
        <dsp:cNvSpPr/>
      </dsp:nvSpPr>
      <dsp:spPr>
        <a:xfrm rot="1800000">
          <a:off x="3842850" y="2865383"/>
          <a:ext cx="594204" cy="0"/>
        </a:xfrm>
        <a:custGeom>
          <a:avLst/>
          <a:gdLst/>
          <a:ahLst/>
          <a:cxnLst/>
          <a:rect l="0" t="0" r="0" b="0"/>
          <a:pathLst>
            <a:path>
              <a:moveTo>
                <a:pt x="0" y="0"/>
              </a:moveTo>
              <a:lnTo>
                <a:pt x="594204" y="0"/>
              </a:lnTo>
            </a:path>
          </a:pathLst>
        </a:custGeom>
        <a:noFill/>
        <a:ln w="38100" cap="flat" cmpd="sng" algn="ctr">
          <a:solidFill>
            <a:srgbClr val="504434"/>
          </a:solidFill>
          <a:prstDash val="solid"/>
          <a:headEnd type="triangle"/>
        </a:ln>
        <a:effectLst/>
      </dsp:spPr>
      <dsp:style>
        <a:lnRef idx="2">
          <a:scrgbClr r="0" g="0" b="0"/>
        </a:lnRef>
        <a:fillRef idx="0">
          <a:scrgbClr r="0" g="0" b="0"/>
        </a:fillRef>
        <a:effectRef idx="0">
          <a:scrgbClr r="0" g="0" b="0"/>
        </a:effectRef>
        <a:fontRef idx="minor"/>
      </dsp:style>
    </dsp:sp>
    <dsp:sp modelId="{C2A29CC5-0999-463C-B79D-8CBF82A37EA7}">
      <dsp:nvSpPr>
        <dsp:cNvPr id="0" name=""/>
        <dsp:cNvSpPr/>
      </dsp:nvSpPr>
      <dsp:spPr>
        <a:xfrm>
          <a:off x="4397251" y="2823742"/>
          <a:ext cx="900001" cy="900001"/>
        </a:xfrm>
        <a:prstGeom prst="roundRect">
          <a:avLst/>
        </a:prstGeom>
        <a:solidFill>
          <a:srgbClr val="F14F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Risk capacity</a:t>
          </a:r>
          <a:endParaRPr lang="en-GB" sz="1400" kern="1200" dirty="0">
            <a:latin typeface="+mj-lt"/>
          </a:endParaRPr>
        </a:p>
      </dsp:txBody>
      <dsp:txXfrm>
        <a:off x="4441185" y="2867676"/>
        <a:ext cx="812133" cy="812133"/>
      </dsp:txXfrm>
    </dsp:sp>
    <dsp:sp modelId="{13C9C036-C8DC-4CDA-8BBC-AF818B54D7D1}">
      <dsp:nvSpPr>
        <dsp:cNvPr id="0" name=""/>
        <dsp:cNvSpPr/>
      </dsp:nvSpPr>
      <dsp:spPr>
        <a:xfrm rot="9000000">
          <a:off x="2166944" y="2865383"/>
          <a:ext cx="594204" cy="0"/>
        </a:xfrm>
        <a:custGeom>
          <a:avLst/>
          <a:gdLst/>
          <a:ahLst/>
          <a:cxnLst/>
          <a:rect l="0" t="0" r="0" b="0"/>
          <a:pathLst>
            <a:path>
              <a:moveTo>
                <a:pt x="0" y="0"/>
              </a:moveTo>
              <a:lnTo>
                <a:pt x="594204" y="0"/>
              </a:lnTo>
            </a:path>
          </a:pathLst>
        </a:custGeom>
        <a:noFill/>
        <a:ln w="38100" cap="flat" cmpd="sng" algn="ctr">
          <a:solidFill>
            <a:srgbClr val="504434"/>
          </a:solidFill>
          <a:prstDash val="solid"/>
          <a:headEnd type="triangle"/>
          <a:tailEnd type="none"/>
        </a:ln>
        <a:effectLst/>
      </dsp:spPr>
      <dsp:style>
        <a:lnRef idx="2">
          <a:scrgbClr r="0" g="0" b="0"/>
        </a:lnRef>
        <a:fillRef idx="0">
          <a:scrgbClr r="0" g="0" b="0"/>
        </a:fillRef>
        <a:effectRef idx="0">
          <a:scrgbClr r="0" g="0" b="0"/>
        </a:effectRef>
        <a:fontRef idx="minor"/>
      </dsp:style>
    </dsp:sp>
    <dsp:sp modelId="{7B1C4255-5DCC-4874-B1F7-E223C89E7425}">
      <dsp:nvSpPr>
        <dsp:cNvPr id="0" name=""/>
        <dsp:cNvSpPr/>
      </dsp:nvSpPr>
      <dsp:spPr>
        <a:xfrm>
          <a:off x="1306747" y="2823742"/>
          <a:ext cx="900001" cy="900001"/>
        </a:xfrm>
        <a:prstGeom prst="roundRect">
          <a:avLst/>
        </a:prstGeom>
        <a:solidFill>
          <a:srgbClr val="504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Risk need</a:t>
          </a:r>
          <a:endParaRPr lang="en-GB" sz="1400" kern="1200" dirty="0">
            <a:latin typeface="+mj-lt"/>
          </a:endParaRPr>
        </a:p>
      </dsp:txBody>
      <dsp:txXfrm>
        <a:off x="1350681" y="2867676"/>
        <a:ext cx="812133" cy="8121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0.11755</cdr:x>
      <cdr:y>0.31735</cdr:y>
    </cdr:from>
    <cdr:to>
      <cdr:x>0.21457</cdr:x>
      <cdr:y>0.48258</cdr:y>
    </cdr:to>
    <cdr:sp macro="" textlink="">
      <cdr:nvSpPr>
        <cdr:cNvPr id="2" name="TextBox 1">
          <a:extLst xmlns:a="http://schemas.openxmlformats.org/drawingml/2006/main">
            <a:ext uri="{FF2B5EF4-FFF2-40B4-BE49-F238E27FC236}">
              <a16:creationId xmlns:a16="http://schemas.microsoft.com/office/drawing/2014/main" id="{A70C01D9-791F-4B61-97B2-0CB09B185ED2}"/>
            </a:ext>
          </a:extLst>
        </cdr:cNvPr>
        <cdr:cNvSpPr txBox="1"/>
      </cdr:nvSpPr>
      <cdr:spPr>
        <a:xfrm xmlns:a="http://schemas.openxmlformats.org/drawingml/2006/main">
          <a:off x="1068555" y="1537482"/>
          <a:ext cx="881932" cy="8004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a:latin typeface="Calibri Light" panose="020F0302020204030204" pitchFamily="34" charset="0"/>
              <a:cs typeface="Calibri Light" panose="020F0302020204030204" pitchFamily="34" charset="0"/>
            </a:rPr>
            <a:t>MSCI</a:t>
          </a:r>
          <a:r>
            <a:rPr lang="en-GB" sz="1400" baseline="0" dirty="0">
              <a:latin typeface="Calibri Light" panose="020F0302020204030204" pitchFamily="34" charset="0"/>
              <a:cs typeface="Calibri Light" panose="020F0302020204030204" pitchFamily="34" charset="0"/>
            </a:rPr>
            <a:t> EM Index</a:t>
          </a:r>
          <a:endParaRPr lang="en-GB" sz="1400" dirty="0">
            <a:latin typeface="Calibri Light" panose="020F0302020204030204" pitchFamily="34" charset="0"/>
            <a:cs typeface="Calibri Light" panose="020F03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0.37736</cdr:x>
      <cdr:y>0.3894</cdr:y>
    </cdr:from>
    <cdr:to>
      <cdr:x>0.38005</cdr:x>
      <cdr:y>0.70507</cdr:y>
    </cdr:to>
    <cdr:cxnSp macro="">
      <cdr:nvCxnSpPr>
        <cdr:cNvPr id="4" name="Straight Arrow Connector 3">
          <a:extLst xmlns:a="http://schemas.openxmlformats.org/drawingml/2006/main">
            <a:ext uri="{FF2B5EF4-FFF2-40B4-BE49-F238E27FC236}">
              <a16:creationId xmlns:a16="http://schemas.microsoft.com/office/drawing/2014/main" id="{E374E72D-7E9D-4410-B7CA-3E0C6B985531}"/>
            </a:ext>
          </a:extLst>
        </cdr:cNvPr>
        <cdr:cNvCxnSpPr/>
      </cdr:nvCxnSpPr>
      <cdr:spPr>
        <a:xfrm xmlns:a="http://schemas.openxmlformats.org/drawingml/2006/main">
          <a:off x="2977117" y="1796902"/>
          <a:ext cx="21264" cy="1456661"/>
        </a:xfrm>
        <a:prstGeom xmlns:a="http://schemas.openxmlformats.org/drawingml/2006/main" prst="straightConnector1">
          <a:avLst/>
        </a:prstGeom>
        <a:ln xmlns:a="http://schemas.openxmlformats.org/drawingml/2006/main" w="19050">
          <a:solidFill>
            <a:srgbClr val="383425"/>
          </a:solidFill>
          <a:prstDash val="sysDash"/>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1787" cy="493707"/>
          </a:xfrm>
          <a:prstGeom prst="rect">
            <a:avLst/>
          </a:prstGeom>
        </p:spPr>
        <p:txBody>
          <a:bodyPr vert="horz" lIns="90643" tIns="45322" rIns="90643" bIns="45322" rtlCol="0"/>
          <a:lstStyle>
            <a:lvl1pPr algn="l">
              <a:defRPr sz="1200"/>
            </a:lvl1pPr>
          </a:lstStyle>
          <a:p>
            <a:endParaRPr lang="en-GB"/>
          </a:p>
        </p:txBody>
      </p:sp>
      <p:sp>
        <p:nvSpPr>
          <p:cNvPr id="3" name="Date Placeholder 2"/>
          <p:cNvSpPr>
            <a:spLocks noGrp="1"/>
          </p:cNvSpPr>
          <p:nvPr>
            <p:ph type="dt" sz="quarter" idx="1"/>
          </p:nvPr>
        </p:nvSpPr>
        <p:spPr>
          <a:xfrm>
            <a:off x="3804946" y="1"/>
            <a:ext cx="2911787" cy="493707"/>
          </a:xfrm>
          <a:prstGeom prst="rect">
            <a:avLst/>
          </a:prstGeom>
        </p:spPr>
        <p:txBody>
          <a:bodyPr vert="horz" lIns="90643" tIns="45322" rIns="90643" bIns="45322" rtlCol="0"/>
          <a:lstStyle>
            <a:lvl1pPr algn="r">
              <a:defRPr sz="1200"/>
            </a:lvl1pPr>
          </a:lstStyle>
          <a:p>
            <a:fld id="{3EF45C41-3366-4952-A0CB-FCAA803DB7FA}" type="datetimeFigureOut">
              <a:rPr lang="en-GB" smtClean="0"/>
              <a:t>06/09/2018</a:t>
            </a:fld>
            <a:endParaRPr lang="en-GB"/>
          </a:p>
        </p:txBody>
      </p:sp>
      <p:sp>
        <p:nvSpPr>
          <p:cNvPr id="4" name="Footer Placeholder 3"/>
          <p:cNvSpPr>
            <a:spLocks noGrp="1"/>
          </p:cNvSpPr>
          <p:nvPr>
            <p:ph type="ftr" sz="quarter" idx="2"/>
          </p:nvPr>
        </p:nvSpPr>
        <p:spPr>
          <a:xfrm>
            <a:off x="3" y="9361497"/>
            <a:ext cx="2911787" cy="493706"/>
          </a:xfrm>
          <a:prstGeom prst="rect">
            <a:avLst/>
          </a:prstGeom>
        </p:spPr>
        <p:txBody>
          <a:bodyPr vert="horz" lIns="90643" tIns="45322" rIns="90643" bIns="45322" rtlCol="0" anchor="b"/>
          <a:lstStyle>
            <a:lvl1pPr algn="l">
              <a:defRPr sz="1200"/>
            </a:lvl1pPr>
          </a:lstStyle>
          <a:p>
            <a:endParaRPr lang="en-GB"/>
          </a:p>
        </p:txBody>
      </p:sp>
      <p:sp>
        <p:nvSpPr>
          <p:cNvPr id="5" name="Slide Number Placeholder 4"/>
          <p:cNvSpPr>
            <a:spLocks noGrp="1"/>
          </p:cNvSpPr>
          <p:nvPr>
            <p:ph type="sldNum" sz="quarter" idx="3"/>
          </p:nvPr>
        </p:nvSpPr>
        <p:spPr>
          <a:xfrm>
            <a:off x="3804946" y="9361497"/>
            <a:ext cx="2911787" cy="493706"/>
          </a:xfrm>
          <a:prstGeom prst="rect">
            <a:avLst/>
          </a:prstGeom>
        </p:spPr>
        <p:txBody>
          <a:bodyPr vert="horz" lIns="90643" tIns="45322" rIns="90643" bIns="45322" rtlCol="0" anchor="b"/>
          <a:lstStyle>
            <a:lvl1pPr algn="r">
              <a:defRPr sz="1200"/>
            </a:lvl1pPr>
          </a:lstStyle>
          <a:p>
            <a:fld id="{D7B59F30-4730-4949-9AE9-A17A68E4C033}" type="slidenum">
              <a:rPr lang="en-GB" smtClean="0"/>
              <a:t>‹#›</a:t>
            </a:fld>
            <a:endParaRPr lang="en-GB"/>
          </a:p>
        </p:txBody>
      </p:sp>
    </p:spTree>
    <p:extLst>
      <p:ext uri="{BB962C8B-B14F-4D97-AF65-F5344CB8AC3E}">
        <p14:creationId xmlns:p14="http://schemas.microsoft.com/office/powerpoint/2010/main" val="366019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2911262" cy="492759"/>
          </a:xfrm>
          <a:prstGeom prst="rect">
            <a:avLst/>
          </a:prstGeom>
        </p:spPr>
        <p:txBody>
          <a:bodyPr vert="horz" lIns="94646" tIns="47325" rIns="94646" bIns="47325" rtlCol="0"/>
          <a:lstStyle>
            <a:lvl1pPr algn="l">
              <a:defRPr sz="1300"/>
            </a:lvl1pPr>
          </a:lstStyle>
          <a:p>
            <a:endParaRPr lang="en-GB" dirty="0"/>
          </a:p>
        </p:txBody>
      </p:sp>
      <p:sp>
        <p:nvSpPr>
          <p:cNvPr id="3" name="Date Placeholder 2"/>
          <p:cNvSpPr>
            <a:spLocks noGrp="1"/>
          </p:cNvSpPr>
          <p:nvPr>
            <p:ph type="dt" idx="1"/>
          </p:nvPr>
        </p:nvSpPr>
        <p:spPr>
          <a:xfrm>
            <a:off x="3805484" y="5"/>
            <a:ext cx="2911262" cy="492759"/>
          </a:xfrm>
          <a:prstGeom prst="rect">
            <a:avLst/>
          </a:prstGeom>
        </p:spPr>
        <p:txBody>
          <a:bodyPr vert="horz" lIns="94646" tIns="47325" rIns="94646" bIns="47325" rtlCol="0"/>
          <a:lstStyle>
            <a:lvl1pPr algn="r">
              <a:defRPr sz="1300"/>
            </a:lvl1pPr>
          </a:lstStyle>
          <a:p>
            <a:fld id="{4C3A0D9D-12A6-4F0E-A9E3-34241BD7504E}" type="datetimeFigureOut">
              <a:rPr lang="en-US" smtClean="0"/>
              <a:pPr/>
              <a:t>9/6/2018</a:t>
            </a:fld>
            <a:endParaRPr lang="en-GB" dirty="0"/>
          </a:p>
        </p:txBody>
      </p:sp>
      <p:sp>
        <p:nvSpPr>
          <p:cNvPr id="4" name="Slide Image Placeholder 3"/>
          <p:cNvSpPr>
            <a:spLocks noGrp="1" noRot="1" noChangeAspect="1"/>
          </p:cNvSpPr>
          <p:nvPr>
            <p:ph type="sldImg" idx="2"/>
          </p:nvPr>
        </p:nvSpPr>
        <p:spPr>
          <a:xfrm>
            <a:off x="692150" y="739775"/>
            <a:ext cx="5334000" cy="3694113"/>
          </a:xfrm>
          <a:prstGeom prst="rect">
            <a:avLst/>
          </a:prstGeom>
          <a:noFill/>
          <a:ln w="12700">
            <a:solidFill>
              <a:prstClr val="black"/>
            </a:solidFill>
          </a:ln>
        </p:spPr>
        <p:txBody>
          <a:bodyPr vert="horz" lIns="94646" tIns="47325" rIns="94646" bIns="47325" rtlCol="0" anchor="ctr"/>
          <a:lstStyle/>
          <a:p>
            <a:endParaRPr lang="en-GB" dirty="0"/>
          </a:p>
        </p:txBody>
      </p:sp>
      <p:sp>
        <p:nvSpPr>
          <p:cNvPr id="5" name="Notes Placeholder 4"/>
          <p:cNvSpPr>
            <a:spLocks noGrp="1"/>
          </p:cNvSpPr>
          <p:nvPr>
            <p:ph type="body" sz="quarter" idx="3"/>
          </p:nvPr>
        </p:nvSpPr>
        <p:spPr>
          <a:xfrm>
            <a:off x="671830" y="4681221"/>
            <a:ext cx="5374640" cy="4434840"/>
          </a:xfrm>
          <a:prstGeom prst="rect">
            <a:avLst/>
          </a:prstGeom>
        </p:spPr>
        <p:txBody>
          <a:bodyPr vert="horz" lIns="94646" tIns="47325" rIns="94646" bIns="473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60735"/>
            <a:ext cx="2911262" cy="492759"/>
          </a:xfrm>
          <a:prstGeom prst="rect">
            <a:avLst/>
          </a:prstGeom>
        </p:spPr>
        <p:txBody>
          <a:bodyPr vert="horz" lIns="94646" tIns="47325" rIns="94646" bIns="4732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05484" y="9360735"/>
            <a:ext cx="2911262" cy="492759"/>
          </a:xfrm>
          <a:prstGeom prst="rect">
            <a:avLst/>
          </a:prstGeom>
        </p:spPr>
        <p:txBody>
          <a:bodyPr vert="horz" lIns="94646" tIns="47325" rIns="94646" bIns="47325" rtlCol="0" anchor="b"/>
          <a:lstStyle>
            <a:lvl1pPr algn="r">
              <a:defRPr sz="1300"/>
            </a:lvl1pPr>
          </a:lstStyle>
          <a:p>
            <a:fld id="{33F21057-B3F2-417B-A164-EEE81C4905B9}" type="slidenum">
              <a:rPr lang="en-GB" smtClean="0"/>
              <a:pPr/>
              <a:t>‹#›</a:t>
            </a:fld>
            <a:endParaRPr lang="en-GB" dirty="0"/>
          </a:p>
        </p:txBody>
      </p:sp>
    </p:spTree>
    <p:extLst>
      <p:ext uri="{BB962C8B-B14F-4D97-AF65-F5344CB8AC3E}">
        <p14:creationId xmlns:p14="http://schemas.microsoft.com/office/powerpoint/2010/main" val="371713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C1D50-6DE5-4C3D-AFB2-82315D751A85}" type="slidenum">
              <a:rPr lang="de-DE"/>
              <a:pPr/>
              <a:t>1</a:t>
            </a:fld>
            <a:endParaRPr lang="de-DE"/>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GB" noProof="1"/>
              <a:t>The SmarterSuccess</a:t>
            </a:r>
            <a:r>
              <a:rPr lang="en-GB" baseline="30000" noProof="1"/>
              <a:t>TM</a:t>
            </a:r>
            <a:r>
              <a:rPr lang="en-GB" noProof="1"/>
              <a:t> program from Albion</a:t>
            </a:r>
          </a:p>
          <a:p>
            <a:endParaRPr lang="en-GB" noProof="1"/>
          </a:p>
          <a:p>
            <a:r>
              <a:rPr lang="en-GB" noProof="1"/>
              <a:t>It consists of three key components:</a:t>
            </a:r>
          </a:p>
          <a:p>
            <a:r>
              <a:rPr lang="en-GB" noProof="1"/>
              <a:t>  </a:t>
            </a:r>
          </a:p>
          <a:p>
            <a:pPr marL="188965" indent="-188965">
              <a:buFont typeface="Arial" pitchFamily="34" charset="0"/>
              <a:buChar char="•"/>
            </a:pPr>
            <a:r>
              <a:rPr lang="en-GB" noProof="1"/>
              <a:t>The first, SmarterInvesting</a:t>
            </a:r>
            <a:r>
              <a:rPr lang="en-GB" baseline="30000" noProof="1"/>
              <a:t>TM</a:t>
            </a:r>
            <a:r>
              <a:rPr lang="en-GB" noProof="1"/>
              <a:t> provides a robust, evidence-based and thoroughly documented investment process that fully covers the ‘whole-of-market’ obligations of an adviser wishing to be considered to be ‘independent’ as set out in the RDR.  It provides the decision-making pathway, and ongoing governenance process, to the portfolio structures suggested and provides the selection criteria, product matrix and in-depth due diligence on products that can be used to inplement the portfolio strategies.</a:t>
            </a:r>
          </a:p>
          <a:p>
            <a:pPr marL="188965" indent="-188965">
              <a:buFont typeface="Arial" pitchFamily="34" charset="0"/>
              <a:buChar char="•"/>
            </a:pPr>
            <a:r>
              <a:rPr lang="en-GB" noProof="1"/>
              <a:t>The second, SmarterAdvice</a:t>
            </a:r>
            <a:r>
              <a:rPr lang="en-GB" baseline="30000" noProof="1"/>
              <a:t>TM</a:t>
            </a:r>
            <a:r>
              <a:rPr lang="en-GB" noProof="1"/>
              <a:t> provides the innovative process and advice storyboard templates that allow advice to be developed and revealed to clients in a very clear, understandable and visual manner, as required as part of the Treating Customers Fairly obligations of advisers.  Ongoing goal-progress review templates are also provided.</a:t>
            </a:r>
          </a:p>
          <a:p>
            <a:pPr marL="188965" indent="-188965">
              <a:buFont typeface="Arial" pitchFamily="34" charset="0"/>
              <a:buChar char="•"/>
            </a:pPr>
            <a:r>
              <a:rPr lang="en-GB" noProof="1"/>
              <a:t>The third, SmarterInsight</a:t>
            </a:r>
            <a:r>
              <a:rPr lang="en-GB" baseline="30000" noProof="1"/>
              <a:t>TM</a:t>
            </a:r>
            <a:r>
              <a:rPr lang="en-GB" noProof="1"/>
              <a:t> provides ongoing process governance, updated product due diligence, regular client communication, client education presentations and consultancy support.  This ensures that the advisers time is focused on clients and not based on keeping the process and documenst up to date.</a:t>
            </a:r>
          </a:p>
        </p:txBody>
      </p:sp>
    </p:spTree>
    <p:extLst>
      <p:ext uri="{BB962C8B-B14F-4D97-AF65-F5344CB8AC3E}">
        <p14:creationId xmlns:p14="http://schemas.microsoft.com/office/powerpoint/2010/main" val="345251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F21057-B3F2-417B-A164-EEE81C4905B9}" type="slidenum">
              <a:rPr lang="en-GB" smtClean="0"/>
              <a:pPr/>
              <a:t>29</a:t>
            </a:fld>
            <a:endParaRPr lang="en-GB" dirty="0"/>
          </a:p>
        </p:txBody>
      </p:sp>
    </p:spTree>
    <p:extLst>
      <p:ext uri="{BB962C8B-B14F-4D97-AF65-F5344CB8AC3E}">
        <p14:creationId xmlns:p14="http://schemas.microsoft.com/office/powerpoint/2010/main" val="401096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2E51BF-D7CD-4EE3-8688-96340B20D3E2}" type="slidenum">
              <a:rPr lang="en-US" smtClean="0"/>
              <a:pPr/>
              <a:t>37</a:t>
            </a:fld>
            <a:endParaRPr lang="en-US" dirty="0"/>
          </a:p>
        </p:txBody>
      </p:sp>
    </p:spTree>
    <p:extLst>
      <p:ext uri="{BB962C8B-B14F-4D97-AF65-F5344CB8AC3E}">
        <p14:creationId xmlns:p14="http://schemas.microsoft.com/office/powerpoint/2010/main" val="243175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3F21057-B3F2-417B-A164-EEE81C4905B9}" type="slidenum">
              <a:rPr lang="en-GB" smtClean="0"/>
              <a:pPr/>
              <a:t>49</a:t>
            </a:fld>
            <a:endParaRPr lang="en-GB"/>
          </a:p>
        </p:txBody>
      </p:sp>
    </p:spTree>
    <p:extLst>
      <p:ext uri="{BB962C8B-B14F-4D97-AF65-F5344CB8AC3E}">
        <p14:creationId xmlns:p14="http://schemas.microsoft.com/office/powerpoint/2010/main" val="297083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F21057-B3F2-417B-A164-EEE81C4905B9}" type="slidenum">
              <a:rPr lang="en-GB" smtClean="0"/>
              <a:pPr/>
              <a:t>57</a:t>
            </a:fld>
            <a:endParaRPr lang="en-GB"/>
          </a:p>
        </p:txBody>
      </p:sp>
    </p:spTree>
    <p:extLst>
      <p:ext uri="{BB962C8B-B14F-4D97-AF65-F5344CB8AC3E}">
        <p14:creationId xmlns:p14="http://schemas.microsoft.com/office/powerpoint/2010/main" val="204311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F7EDCB9-9FE4-41C8-8BAE-8B678245BEF6}" type="slidenum">
              <a:rPr lang="en-GB" smtClean="0"/>
              <a:pPr/>
              <a:t>59</a:t>
            </a:fld>
            <a:endParaRPr lang="en-GB"/>
          </a:p>
        </p:txBody>
      </p:sp>
    </p:spTree>
    <p:extLst>
      <p:ext uri="{BB962C8B-B14F-4D97-AF65-F5344CB8AC3E}">
        <p14:creationId xmlns:p14="http://schemas.microsoft.com/office/powerpoint/2010/main" val="201270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2E724-8205-4902-B08F-DB25F0936226}" type="slidenum">
              <a:rPr lang="en-GB"/>
              <a:pPr/>
              <a:t>63</a:t>
            </a:fld>
            <a:endParaRPr lang="en-GB"/>
          </a:p>
        </p:txBody>
      </p:sp>
      <p:sp>
        <p:nvSpPr>
          <p:cNvPr id="2263042" name="Rectangle 2"/>
          <p:cNvSpPr>
            <a:spLocks noGrp="1" noRot="1" noChangeAspect="1" noChangeArrowheads="1" noTextEdit="1"/>
          </p:cNvSpPr>
          <p:nvPr>
            <p:ph type="sldImg"/>
          </p:nvPr>
        </p:nvSpPr>
        <p:spPr>
          <a:xfrm>
            <a:off x="692150" y="739775"/>
            <a:ext cx="5335588" cy="3694113"/>
          </a:xfrm>
          <a:ln/>
        </p:spPr>
      </p:sp>
      <p:sp>
        <p:nvSpPr>
          <p:cNvPr id="226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173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9CAED-EDB7-4EAD-ADFC-5A8C3347E614}" type="slidenum">
              <a:rPr lang="en-GB"/>
              <a:pPr/>
              <a:t>64</a:t>
            </a:fld>
            <a:endParaRPr lang="en-GB"/>
          </a:p>
        </p:txBody>
      </p:sp>
      <p:sp>
        <p:nvSpPr>
          <p:cNvPr id="2228226" name="Rectangle 2"/>
          <p:cNvSpPr>
            <a:spLocks noGrp="1" noRot="1" noChangeAspect="1" noChangeArrowheads="1" noTextEdit="1"/>
          </p:cNvSpPr>
          <p:nvPr>
            <p:ph type="sldImg"/>
          </p:nvPr>
        </p:nvSpPr>
        <p:spPr>
          <a:xfrm>
            <a:off x="692150" y="739775"/>
            <a:ext cx="5335588" cy="3694113"/>
          </a:xfrm>
          <a:ln/>
        </p:spPr>
      </p:sp>
      <p:sp>
        <p:nvSpPr>
          <p:cNvPr id="222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245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95F10F-3C09-43FF-A7E7-DC3631242254}" type="slidenum">
              <a:rPr lang="en-GB" smtClean="0"/>
              <a:t>77</a:t>
            </a:fld>
            <a:endParaRPr lang="en-GB"/>
          </a:p>
        </p:txBody>
      </p:sp>
    </p:spTree>
    <p:extLst>
      <p:ext uri="{BB962C8B-B14F-4D97-AF65-F5344CB8AC3E}">
        <p14:creationId xmlns:p14="http://schemas.microsoft.com/office/powerpoint/2010/main" val="360159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F21057-B3F2-417B-A164-EEE81C4905B9}" type="slidenum">
              <a:rPr lang="en-GB" smtClean="0"/>
              <a:pPr/>
              <a:t>79</a:t>
            </a:fld>
            <a:endParaRPr lang="en-GB" dirty="0"/>
          </a:p>
        </p:txBody>
      </p:sp>
    </p:spTree>
    <p:extLst>
      <p:ext uri="{BB962C8B-B14F-4D97-AF65-F5344CB8AC3E}">
        <p14:creationId xmlns:p14="http://schemas.microsoft.com/office/powerpoint/2010/main" val="1849462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3338F-4017-42B9-A84F-2144173D99C1}" type="slidenum">
              <a:rPr lang="en-GB" smtClean="0"/>
              <a:t>80</a:t>
            </a:fld>
            <a:endParaRPr lang="en-GB"/>
          </a:p>
        </p:txBody>
      </p:sp>
    </p:spTree>
    <p:extLst>
      <p:ext uri="{BB962C8B-B14F-4D97-AF65-F5344CB8AC3E}">
        <p14:creationId xmlns:p14="http://schemas.microsoft.com/office/powerpoint/2010/main" val="282309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F21057-B3F2-417B-A164-EEE81C4905B9}" type="slidenum">
              <a:rPr lang="en-GB" smtClean="0"/>
              <a:pPr/>
              <a:t>3</a:t>
            </a:fld>
            <a:endParaRPr lang="en-GB" dirty="0"/>
          </a:p>
        </p:txBody>
      </p:sp>
    </p:spTree>
    <p:extLst>
      <p:ext uri="{BB962C8B-B14F-4D97-AF65-F5344CB8AC3E}">
        <p14:creationId xmlns:p14="http://schemas.microsoft.com/office/powerpoint/2010/main" val="52974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3F21057-B3F2-417B-A164-EEE81C4905B9}" type="slidenum">
              <a:rPr lang="en-GB" smtClean="0"/>
              <a:pPr/>
              <a:t>83</a:t>
            </a:fld>
            <a:endParaRPr lang="en-GB"/>
          </a:p>
        </p:txBody>
      </p:sp>
    </p:spTree>
    <p:extLst>
      <p:ext uri="{BB962C8B-B14F-4D97-AF65-F5344CB8AC3E}">
        <p14:creationId xmlns:p14="http://schemas.microsoft.com/office/powerpoint/2010/main" val="229833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3F21057-B3F2-417B-A164-EEE81C4905B9}" type="slidenum">
              <a:rPr lang="en-GB" smtClean="0"/>
              <a:pPr/>
              <a:t>86</a:t>
            </a:fld>
            <a:endParaRPr lang="en-GB" dirty="0"/>
          </a:p>
        </p:txBody>
      </p:sp>
    </p:spTree>
    <p:extLst>
      <p:ext uri="{BB962C8B-B14F-4D97-AF65-F5344CB8AC3E}">
        <p14:creationId xmlns:p14="http://schemas.microsoft.com/office/powerpoint/2010/main" val="78541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Evolution has dealt human beings a bad hand when it comes to investing.  Our emotions get in the way of our logical brains when it comes to making decisions.  </a:t>
            </a:r>
          </a:p>
          <a:p>
            <a:endParaRPr lang="en-GB" dirty="0"/>
          </a:p>
          <a:p>
            <a:r>
              <a:rPr lang="en-GB" dirty="0"/>
              <a:t>We suffer from greed and fear, overconfidence in ourselves, tend to be poor at maths, follow the herd and love a good story – just to name a few of our failings.</a:t>
            </a:r>
          </a:p>
          <a:p>
            <a:endParaRPr lang="en-GB" dirty="0"/>
          </a:p>
          <a:p>
            <a:r>
              <a:rPr lang="en-GB" dirty="0"/>
              <a:t>In the cold light of day, we all know that to make a profit we need to buy things at a low price and sell them at a higher price.  We all love to snap up a bargain…except when it comes to equities! </a:t>
            </a:r>
          </a:p>
          <a:p>
            <a:endParaRPr lang="en-GB" dirty="0"/>
          </a:p>
          <a:p>
            <a:r>
              <a:rPr lang="en-GB" dirty="0"/>
              <a:t>Often, investors dither around not sure when to invest and only gain the confidence to do so when markets are rising strongly.  When markets crash, many get gripped with fear and sell out at the bottom, unable to take the pain.</a:t>
            </a:r>
          </a:p>
          <a:p>
            <a:endParaRPr lang="en-GB" dirty="0"/>
          </a:p>
          <a:p>
            <a:r>
              <a:rPr lang="en-GB" dirty="0"/>
              <a:t>This results in a strategy of ‘buying high and selling low’, the exact opposite of what we know we should be doing!</a:t>
            </a:r>
          </a:p>
          <a:p>
            <a:endParaRPr lang="en-GB" dirty="0"/>
          </a:p>
          <a:p>
            <a:r>
              <a:rPr lang="en-GB" dirty="0"/>
              <a:t>If you don’t believe me, look at the slide on the next page…</a:t>
            </a:r>
          </a:p>
          <a:p>
            <a:endParaRPr lang="en-GB" dirty="0"/>
          </a:p>
        </p:txBody>
      </p:sp>
      <p:sp>
        <p:nvSpPr>
          <p:cNvPr id="4" name="Slide Number Placeholder 3"/>
          <p:cNvSpPr>
            <a:spLocks noGrp="1"/>
          </p:cNvSpPr>
          <p:nvPr>
            <p:ph type="sldNum" sz="quarter" idx="10"/>
          </p:nvPr>
        </p:nvSpPr>
        <p:spPr/>
        <p:txBody>
          <a:bodyPr/>
          <a:lstStyle/>
          <a:p>
            <a:fld id="{33F21057-B3F2-417B-A164-EEE81C4905B9}" type="slidenum">
              <a:rPr lang="en-GB" smtClean="0"/>
              <a:pPr/>
              <a:t>4</a:t>
            </a:fld>
            <a:endParaRPr lang="en-GB"/>
          </a:p>
        </p:txBody>
      </p:sp>
    </p:spTree>
    <p:extLst>
      <p:ext uri="{BB962C8B-B14F-4D97-AF65-F5344CB8AC3E}">
        <p14:creationId xmlns:p14="http://schemas.microsoft.com/office/powerpoint/2010/main" val="76841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F21057-B3F2-417B-A164-EEE81C4905B9}" type="slidenum">
              <a:rPr lang="en-GB" smtClean="0"/>
              <a:pPr/>
              <a:t>5</a:t>
            </a:fld>
            <a:endParaRPr lang="en-GB" dirty="0"/>
          </a:p>
        </p:txBody>
      </p:sp>
    </p:spTree>
    <p:extLst>
      <p:ext uri="{BB962C8B-B14F-4D97-AF65-F5344CB8AC3E}">
        <p14:creationId xmlns:p14="http://schemas.microsoft.com/office/powerpoint/2010/main" val="151129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F21057-B3F2-417B-A164-EEE81C4905B9}" type="slidenum">
              <a:rPr lang="en-GB" smtClean="0"/>
              <a:pPr/>
              <a:t>6</a:t>
            </a:fld>
            <a:endParaRPr lang="en-GB" dirty="0"/>
          </a:p>
        </p:txBody>
      </p:sp>
    </p:spTree>
    <p:extLst>
      <p:ext uri="{BB962C8B-B14F-4D97-AF65-F5344CB8AC3E}">
        <p14:creationId xmlns:p14="http://schemas.microsoft.com/office/powerpoint/2010/main" val="408787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83338F-4017-42B9-A84F-2144173D99C1}" type="slidenum">
              <a:rPr lang="en-GB" smtClean="0"/>
              <a:t>11</a:t>
            </a:fld>
            <a:endParaRPr lang="en-GB"/>
          </a:p>
        </p:txBody>
      </p:sp>
    </p:spTree>
    <p:extLst>
      <p:ext uri="{BB962C8B-B14F-4D97-AF65-F5344CB8AC3E}">
        <p14:creationId xmlns:p14="http://schemas.microsoft.com/office/powerpoint/2010/main" val="12466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Forecasting what the near-term future holds is a very difficult task and few have proved that they can consistently make money from doing so.</a:t>
            </a:r>
          </a:p>
          <a:p>
            <a:endParaRPr lang="en-GB" dirty="0"/>
          </a:p>
          <a:p>
            <a:r>
              <a:rPr lang="en-GB" dirty="0"/>
              <a:t>Take a look at the chart above that shows where each different asset class – from emerging market bonds to cash – has ranked every year for the past 15 years.  There is no discernible pattern, yet many investment professionals spend their lives trying to pick the next colour sequence.</a:t>
            </a:r>
          </a:p>
          <a:p>
            <a:endParaRPr lang="en-GB" dirty="0"/>
          </a:p>
          <a:p>
            <a:r>
              <a:rPr lang="en-GB" dirty="0"/>
              <a:t>Looking at the longer-term picture, we have a greater chance that the relationship between risk and return will become evident and we have a much better chance of being able to rank outcomes.</a:t>
            </a:r>
          </a:p>
          <a:p>
            <a:endParaRPr lang="en-GB" dirty="0"/>
          </a:p>
          <a:p>
            <a:r>
              <a:rPr lang="en-GB" dirty="0"/>
              <a:t>Long-term portfolio structure is the key to success.</a:t>
            </a:r>
          </a:p>
        </p:txBody>
      </p:sp>
      <p:sp>
        <p:nvSpPr>
          <p:cNvPr id="4" name="Slide Number Placeholder 3"/>
          <p:cNvSpPr>
            <a:spLocks noGrp="1"/>
          </p:cNvSpPr>
          <p:nvPr>
            <p:ph type="sldNum" sz="quarter" idx="10"/>
          </p:nvPr>
        </p:nvSpPr>
        <p:spPr/>
        <p:txBody>
          <a:bodyPr/>
          <a:lstStyle/>
          <a:p>
            <a:pPr defTabSz="453277">
              <a:defRPr/>
            </a:pPr>
            <a:fld id="{33F21057-B3F2-417B-A164-EEE81C4905B9}" type="slidenum">
              <a:rPr lang="en-GB">
                <a:solidFill>
                  <a:prstClr val="black"/>
                </a:solidFill>
                <a:latin typeface="Calibri"/>
              </a:rPr>
              <a:pPr defTabSz="453277">
                <a:defRPr/>
              </a:pPr>
              <a:t>14</a:t>
            </a:fld>
            <a:endParaRPr lang="en-GB">
              <a:solidFill>
                <a:prstClr val="black"/>
              </a:solidFill>
              <a:latin typeface="Calibri"/>
            </a:endParaRPr>
          </a:p>
        </p:txBody>
      </p:sp>
    </p:spTree>
    <p:extLst>
      <p:ext uri="{BB962C8B-B14F-4D97-AF65-F5344CB8AC3E}">
        <p14:creationId xmlns:p14="http://schemas.microsoft.com/office/powerpoint/2010/main" val="329128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Forecasting what the near-term future holds is a very difficult task and few have proved that they can consistently make money from doing so.</a:t>
            </a:r>
          </a:p>
          <a:p>
            <a:endParaRPr lang="en-GB" dirty="0"/>
          </a:p>
          <a:p>
            <a:r>
              <a:rPr lang="en-GB" dirty="0"/>
              <a:t>Take a look at the chart above that shows where each different asset class – from emerging market bonds to cash – has ranked every year for the past 15 years.  There is no discernible pattern, yet many investment professionals spend their lives trying to pick the next colour sequence.</a:t>
            </a:r>
          </a:p>
          <a:p>
            <a:endParaRPr lang="en-GB" dirty="0"/>
          </a:p>
          <a:p>
            <a:r>
              <a:rPr lang="en-GB" dirty="0"/>
              <a:t>Looking at the longer-term picture, we have a greater chance that the relationship between risk and return will become evident and we have a much better chance of being able to rank outcomes.</a:t>
            </a:r>
          </a:p>
          <a:p>
            <a:endParaRPr lang="en-GB" dirty="0"/>
          </a:p>
          <a:p>
            <a:r>
              <a:rPr lang="en-GB" dirty="0"/>
              <a:t>Long-term portfolio structure is the key to success.</a:t>
            </a:r>
          </a:p>
        </p:txBody>
      </p:sp>
      <p:sp>
        <p:nvSpPr>
          <p:cNvPr id="4" name="Slide Number Placeholder 3"/>
          <p:cNvSpPr>
            <a:spLocks noGrp="1"/>
          </p:cNvSpPr>
          <p:nvPr>
            <p:ph type="sldNum" sz="quarter" idx="10"/>
          </p:nvPr>
        </p:nvSpPr>
        <p:spPr/>
        <p:txBody>
          <a:bodyPr/>
          <a:lstStyle/>
          <a:p>
            <a:pPr defTabSz="453277">
              <a:defRPr/>
            </a:pPr>
            <a:fld id="{33F21057-B3F2-417B-A164-EEE81C4905B9}" type="slidenum">
              <a:rPr lang="en-GB">
                <a:solidFill>
                  <a:prstClr val="black"/>
                </a:solidFill>
                <a:latin typeface="Calibri"/>
              </a:rPr>
              <a:pPr defTabSz="453277">
                <a:defRPr/>
              </a:pPr>
              <a:t>18</a:t>
            </a:fld>
            <a:endParaRPr lang="en-GB">
              <a:solidFill>
                <a:prstClr val="black"/>
              </a:solidFill>
              <a:latin typeface="Calibri"/>
            </a:endParaRPr>
          </a:p>
        </p:txBody>
      </p:sp>
    </p:spTree>
    <p:extLst>
      <p:ext uri="{BB962C8B-B14F-4D97-AF65-F5344CB8AC3E}">
        <p14:creationId xmlns:p14="http://schemas.microsoft.com/office/powerpoint/2010/main" val="198438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This graph provides evidence of just how appalling we humans are at investing.</a:t>
            </a:r>
          </a:p>
          <a:p>
            <a:endParaRPr lang="en-GB" dirty="0"/>
          </a:p>
          <a:p>
            <a:r>
              <a:rPr lang="en-GB" dirty="0"/>
              <a:t>The dark line represents the year-on-year performance of global equities (above the 0% line means that equities are going up and vice versa).  </a:t>
            </a:r>
          </a:p>
          <a:p>
            <a:endParaRPr lang="en-GB" dirty="0"/>
          </a:p>
          <a:p>
            <a:r>
              <a:rPr lang="en-GB" dirty="0"/>
              <a:t>The bars represent the monthly fund flows into equity funds available in the US.</a:t>
            </a:r>
          </a:p>
          <a:p>
            <a:endParaRPr lang="en-GB" dirty="0"/>
          </a:p>
          <a:p>
            <a:r>
              <a:rPr lang="en-GB" dirty="0"/>
              <a:t>The strong positive returns in the late 1990s, during the tech stock boom, resulted in massive inflows into equity funds.  The markets peaked at the start of 2000, the point at which there were record inflows!   Investors started selling equities and reached maximum outflows at almost exactly the bottom point of the market, at the start of 2003!</a:t>
            </a:r>
          </a:p>
          <a:p>
            <a:endParaRPr lang="en-GB" dirty="0"/>
          </a:p>
          <a:p>
            <a:r>
              <a:rPr lang="en-GB" dirty="0"/>
              <a:t>Markets then rose steadily to mid-2007 with very strong inflows.  The credit crisis hit with markets falling dramatically from late 2007 to early 2009.</a:t>
            </a:r>
          </a:p>
          <a:p>
            <a:endParaRPr lang="en-GB" dirty="0"/>
          </a:p>
          <a:p>
            <a:r>
              <a:rPr lang="en-GB" dirty="0"/>
              <a:t>When were there greatest outflows?  Yes, you’ve guessed it around March 2009.</a:t>
            </a:r>
          </a:p>
          <a:p>
            <a:endParaRPr lang="en-GB" dirty="0"/>
          </a:p>
          <a:p>
            <a:r>
              <a:rPr lang="en-GB" dirty="0"/>
              <a:t>Recent research (Morningstar) reveals that investors destroy between 1% to 3% per year by making poor market timing decisions.  That’s our fees paid for, right there.  In fact, providing  discipline and hand holding at tough times is an important part of the value that we bring.</a:t>
            </a:r>
          </a:p>
          <a:p>
            <a:endParaRPr lang="en-GB" dirty="0"/>
          </a:p>
          <a:p>
            <a:r>
              <a:rPr lang="en-GB" dirty="0"/>
              <a:t>Chasing fund managers is as dangerous as chasing markets.</a:t>
            </a:r>
          </a:p>
          <a:p>
            <a:endParaRPr lang="en-GB" dirty="0"/>
          </a:p>
        </p:txBody>
      </p:sp>
      <p:sp>
        <p:nvSpPr>
          <p:cNvPr id="4" name="Slide Number Placeholder 3"/>
          <p:cNvSpPr>
            <a:spLocks noGrp="1"/>
          </p:cNvSpPr>
          <p:nvPr>
            <p:ph type="sldNum" sz="quarter" idx="10"/>
          </p:nvPr>
        </p:nvSpPr>
        <p:spPr/>
        <p:txBody>
          <a:bodyPr/>
          <a:lstStyle/>
          <a:p>
            <a:fld id="{33F21057-B3F2-417B-A164-EEE81C4905B9}" type="slidenum">
              <a:rPr lang="en-GB" smtClean="0"/>
              <a:pPr/>
              <a:t>21</a:t>
            </a:fld>
            <a:endParaRPr lang="en-GB"/>
          </a:p>
        </p:txBody>
      </p:sp>
    </p:spTree>
    <p:extLst>
      <p:ext uri="{BB962C8B-B14F-4D97-AF65-F5344CB8AC3E}">
        <p14:creationId xmlns:p14="http://schemas.microsoft.com/office/powerpoint/2010/main" val="172913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Copyright 2010.  All rights reserved.</a:t>
            </a:r>
            <a:endParaRPr lang="en-GB" dirty="0"/>
          </a:p>
        </p:txBody>
      </p:sp>
      <p:sp>
        <p:nvSpPr>
          <p:cNvPr id="6" name="Slide Number Placeholder 5"/>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Copyright 2010.  All rights reserved.</a:t>
            </a:r>
            <a:endParaRPr lang="en-GB" dirty="0"/>
          </a:p>
        </p:txBody>
      </p:sp>
      <p:sp>
        <p:nvSpPr>
          <p:cNvPr id="6" name="Slide Number Placeholder 5"/>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Copyright 2010.  All rights reserved.</a:t>
            </a:r>
            <a:endParaRPr lang="en-GB" dirty="0"/>
          </a:p>
        </p:txBody>
      </p:sp>
      <p:sp>
        <p:nvSpPr>
          <p:cNvPr id="6" name="Slide Number Placeholder 5"/>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0388" y="443612"/>
            <a:ext cx="8915400" cy="566611"/>
          </a:xfrm>
        </p:spPr>
        <p:txBody>
          <a:bodyPr/>
          <a:lstStyle>
            <a:lvl1pPr algn="l" defTabSz="914296" rtl="0" eaLnBrk="1" latinLnBrk="0" hangingPunct="1">
              <a:spcBef>
                <a:spcPct val="0"/>
              </a:spcBef>
              <a:buNone/>
              <a:defRPr lang="en-GB" sz="2000" kern="1200" dirty="0">
                <a:solidFill>
                  <a:schemeClr val="tx2">
                    <a:lumMod val="75000"/>
                  </a:schemeClr>
                </a:solidFill>
                <a:latin typeface="+mj-lt"/>
                <a:ea typeface="+mj-ea"/>
                <a:cs typeface="+mj-cs"/>
              </a:defRPr>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77CD2FCA-6797-41A7-9B1F-211167F7C803}" type="slidenum">
              <a:rPr lang="en-US" smtClean="0"/>
              <a:pPr/>
              <a:t>‹#›</a:t>
            </a:fld>
            <a:endParaRPr lang="en-US" dirty="0"/>
          </a:p>
        </p:txBody>
      </p:sp>
      <p:sp>
        <p:nvSpPr>
          <p:cNvPr id="7" name="Text Placeholder 6"/>
          <p:cNvSpPr>
            <a:spLocks noGrp="1"/>
          </p:cNvSpPr>
          <p:nvPr>
            <p:ph type="body" sz="quarter" idx="11"/>
          </p:nvPr>
        </p:nvSpPr>
        <p:spPr>
          <a:xfrm>
            <a:off x="560388" y="1025485"/>
            <a:ext cx="8793149" cy="4880956"/>
          </a:xfrm>
        </p:spPr>
        <p:txBody>
          <a:bodyPr/>
          <a:lstStyle>
            <a:lvl1pPr>
              <a:buFont typeface="Wingdings" pitchFamily="2" charset="2"/>
              <a:buChar char="§"/>
              <a:defRPr lang="en-US" sz="1800" kern="1200" dirty="0" smtClean="0">
                <a:solidFill>
                  <a:schemeClr val="tx1"/>
                </a:solidFill>
                <a:latin typeface="+mj-lt"/>
                <a:ea typeface="+mn-ea"/>
                <a:cs typeface="Times New Roman" pitchFamily="18" charset="0"/>
              </a:defRPr>
            </a:lvl1pPr>
            <a:lvl2pPr>
              <a:defRPr lang="en-US" sz="1600" kern="1200" dirty="0" smtClean="0">
                <a:solidFill>
                  <a:schemeClr val="tx1">
                    <a:lumMod val="75000"/>
                    <a:lumOff val="25000"/>
                  </a:schemeClr>
                </a:solidFill>
                <a:latin typeface="+mn-lt"/>
                <a:ea typeface="+mn-ea"/>
                <a:cs typeface="Times New Roman" pitchFamily="18" charset="0"/>
              </a:defRPr>
            </a:lvl2pPr>
            <a:lvl3pPr>
              <a:defRPr lang="en-US" sz="1600" kern="1200" dirty="0" smtClean="0">
                <a:solidFill>
                  <a:schemeClr val="tx1">
                    <a:lumMod val="65000"/>
                    <a:lumOff val="35000"/>
                  </a:schemeClr>
                </a:solidFill>
                <a:latin typeface="+mn-lt"/>
                <a:ea typeface="+mn-ea"/>
                <a:cs typeface="Times New Roman" pitchFamily="18" charset="0"/>
              </a:defRPr>
            </a:lvl3pPr>
            <a:lvl4pPr>
              <a:defRPr lang="en-US" sz="1400" kern="1200" dirty="0" smtClean="0">
                <a:solidFill>
                  <a:schemeClr val="tx1"/>
                </a:solidFill>
                <a:latin typeface="+mn-lt"/>
                <a:ea typeface="+mn-ea"/>
                <a:cs typeface="Times New Roman" pitchFamily="18" charset="0"/>
              </a:defRPr>
            </a:lvl4pPr>
            <a:lvl5pPr>
              <a:defRPr lang="en-GB" sz="1200" kern="1200" dirty="0">
                <a:solidFill>
                  <a:schemeClr val="tx1"/>
                </a:solidFill>
                <a:latin typeface="+mn-lt"/>
                <a:ea typeface="+mn-ea"/>
                <a:cs typeface="Times New Roman" pitchFamily="18" charset="0"/>
              </a:defRPr>
            </a:lvl5pPr>
          </a:lstStyle>
          <a:p>
            <a:pPr marL="342861" lvl="0" indent="-342861" algn="l" defTabSz="914296" rtl="0" eaLnBrk="1" latinLnBrk="0" hangingPunct="1">
              <a:spcBef>
                <a:spcPct val="20000"/>
              </a:spcBef>
              <a:buFont typeface="Arial" pitchFamily="34" charset="0"/>
              <a:buNone/>
            </a:pPr>
            <a:r>
              <a:rPr lang="en-US" dirty="0"/>
              <a:t>Click to edit Master text styles</a:t>
            </a:r>
          </a:p>
          <a:p>
            <a:pPr marL="742866" lvl="1" indent="-285717" algn="l" defTabSz="914296" rtl="0" eaLnBrk="1" latinLnBrk="0" hangingPunct="1">
              <a:spcBef>
                <a:spcPct val="20000"/>
              </a:spcBef>
              <a:buFont typeface="Arial" pitchFamily="34" charset="0"/>
              <a:buChar char="–"/>
            </a:pPr>
            <a:r>
              <a:rPr lang="en-US" dirty="0"/>
              <a:t>Second level</a:t>
            </a:r>
          </a:p>
          <a:p>
            <a:pPr marL="1142870" lvl="2" indent="-228574" algn="l" defTabSz="914296" rtl="0" eaLnBrk="1" latinLnBrk="0" hangingPunct="1">
              <a:spcBef>
                <a:spcPct val="20000"/>
              </a:spcBef>
              <a:buFont typeface="Arial" pitchFamily="34" charset="0"/>
              <a:buChar char="•"/>
            </a:pPr>
            <a:r>
              <a:rPr lang="en-US" dirty="0"/>
              <a:t>Third level</a:t>
            </a:r>
          </a:p>
          <a:p>
            <a:pPr marL="1600017" lvl="3" indent="-228574" algn="l" defTabSz="914296" rtl="0" eaLnBrk="1" latinLnBrk="0" hangingPunct="1">
              <a:spcBef>
                <a:spcPct val="20000"/>
              </a:spcBef>
              <a:buFont typeface="Arial" pitchFamily="34" charset="0"/>
              <a:buChar char="–"/>
            </a:pPr>
            <a:r>
              <a:rPr lang="en-US" dirty="0"/>
              <a:t>Fourth level</a:t>
            </a:r>
          </a:p>
          <a:p>
            <a:pPr marL="2057166" lvl="4" indent="-228574" algn="l" defTabSz="914296" rtl="0" eaLnBrk="1" latinLnBrk="0" hangingPunct="1">
              <a:spcBef>
                <a:spcPct val="20000"/>
              </a:spcBef>
              <a:buFont typeface="Arial" pitchFamily="34" charset="0"/>
              <a:buChar char="»"/>
            </a:pPr>
            <a:r>
              <a:rPr lang="en-US" dirty="0"/>
              <a:t>Fifth level</a:t>
            </a:r>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740123"/>
          </a:xfrm>
          <a:prstGeom prst="rect">
            <a:avLst/>
          </a:prstGeom>
        </p:spPr>
        <p:txBody>
          <a:bodyPr/>
          <a:lstStyle>
            <a:lvl1pPr>
              <a:defRPr>
                <a:solidFill>
                  <a:srgbClr val="F14F11"/>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sp>
        <p:nvSpPr>
          <p:cNvPr id="4" name="Content Placeholder 3"/>
          <p:cNvSpPr>
            <a:spLocks noGrp="1"/>
          </p:cNvSpPr>
          <p:nvPr>
            <p:ph sz="quarter" idx="10"/>
          </p:nvPr>
        </p:nvSpPr>
        <p:spPr>
          <a:xfrm>
            <a:off x="495300" y="1014414"/>
            <a:ext cx="8915400" cy="5006975"/>
          </a:xfrm>
        </p:spPr>
        <p:txBody>
          <a:bodyPr/>
          <a:lstStyle>
            <a:lvl1pPr>
              <a:defRPr>
                <a:solidFill>
                  <a:schemeClr val="tx1">
                    <a:lumMod val="75000"/>
                    <a:lumOff val="25000"/>
                  </a:schemeClr>
                </a:solidFill>
                <a:latin typeface="Calibri Light" panose="020F0302020204030204" pitchFamily="34" charset="0"/>
                <a:cs typeface="Calibri Light" panose="020F0302020204030204" pitchFamily="34" charset="0"/>
              </a:defRPr>
            </a:lvl1pPr>
            <a:lvl2pPr>
              <a:defRPr sz="1600">
                <a:solidFill>
                  <a:schemeClr val="tx1">
                    <a:lumMod val="75000"/>
                    <a:lumOff val="25000"/>
                  </a:schemeClr>
                </a:solidFill>
                <a:latin typeface="Calibri Light" panose="020F0302020204030204" pitchFamily="34" charset="0"/>
                <a:cs typeface="Calibri Light" panose="020F0302020204030204" pitchFamily="34" charset="0"/>
              </a:defRPr>
            </a:lvl2pPr>
            <a:lvl3pPr>
              <a:defRPr sz="14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11"/>
          </p:nvPr>
        </p:nvSpPr>
        <p:spPr/>
        <p:txBody>
          <a:bodyPr/>
          <a:lstStyle/>
          <a:p>
            <a:r>
              <a:rPr lang="en-GB"/>
              <a:t>© Copyright 2010.  All rights reserved.</a:t>
            </a:r>
            <a:endParaRPr lang="en-GB" dirty="0"/>
          </a:p>
        </p:txBody>
      </p:sp>
      <p:sp>
        <p:nvSpPr>
          <p:cNvPr id="6" name="Slide Number Placeholder 5"/>
          <p:cNvSpPr>
            <a:spLocks noGrp="1"/>
          </p:cNvSpPr>
          <p:nvPr>
            <p:ph type="sldNum" sz="quarter" idx="4"/>
          </p:nvPr>
        </p:nvSpPr>
        <p:spPr>
          <a:xfrm>
            <a:off x="495300" y="6356351"/>
            <a:ext cx="1726946" cy="365125"/>
          </a:xfrm>
          <a:prstGeom prst="rect">
            <a:avLst/>
          </a:prstGeom>
        </p:spPr>
        <p:txBody>
          <a:bodyPr vert="horz" lIns="91440" tIns="45720" rIns="91440" bIns="45720" rtlCol="0" anchor="ctr"/>
          <a:lstStyle>
            <a:lvl1pPr algn="l">
              <a:defRPr sz="1200">
                <a:solidFill>
                  <a:schemeClr val="tx1">
                    <a:tint val="75000"/>
                  </a:schemeClr>
                </a:solidFill>
                <a:latin typeface="VAG Rounded Std Thin" pitchFamily="34" charset="0"/>
              </a:defRPr>
            </a:lvl1pPr>
          </a:lstStyle>
          <a:p>
            <a:fld id="{869FCD29-EE0B-41F2-B7C5-BEB7EBEF40ED}" type="slidenum">
              <a:rPr lang="en-GB" smtClean="0"/>
              <a:pPr/>
              <a:t>‹#›</a:t>
            </a:fld>
            <a:endParaRPr lang="en-GB" dirty="0"/>
          </a:p>
        </p:txBody>
      </p:sp>
    </p:spTree>
    <p:extLst>
      <p:ext uri="{BB962C8B-B14F-4D97-AF65-F5344CB8AC3E}">
        <p14:creationId xmlns:p14="http://schemas.microsoft.com/office/powerpoint/2010/main" val="13165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140232" y="1497431"/>
            <a:ext cx="7270468" cy="721276"/>
          </a:xfrm>
          <a:prstGeom prst="rect">
            <a:avLst/>
          </a:prstGeom>
        </p:spPr>
        <p:txBody>
          <a:bodyPr vert="horz" lIns="0" tIns="0" rIns="0" bIns="0" rtlCol="0" anchor="t" anchorCtr="0">
            <a:normAutofit/>
          </a:bodyPr>
          <a:lstStyle>
            <a:lvl1pPr>
              <a:defRPr>
                <a:latin typeface="Arial"/>
                <a:cs typeface="Arial"/>
              </a:defRPr>
            </a:lvl1pPr>
          </a:lstStyle>
          <a:p>
            <a:r>
              <a:rPr lang="en-GB" dirty="0"/>
              <a:t>Click to edit Master title style</a:t>
            </a:r>
            <a:endParaRPr lang="en-US" dirty="0"/>
          </a:p>
        </p:txBody>
      </p:sp>
      <p:sp>
        <p:nvSpPr>
          <p:cNvPr id="12" name="Text Placeholder 11"/>
          <p:cNvSpPr>
            <a:spLocks noGrp="1"/>
          </p:cNvSpPr>
          <p:nvPr>
            <p:ph type="body" sz="quarter" idx="10"/>
          </p:nvPr>
        </p:nvSpPr>
        <p:spPr>
          <a:xfrm>
            <a:off x="2139421" y="2516188"/>
            <a:ext cx="7271279" cy="3371850"/>
          </a:xfrm>
          <a:prstGeom prst="rect">
            <a:avLst/>
          </a:prstGeom>
        </p:spPr>
        <p:txBody>
          <a:bodyPr vert="horz" lIns="0" tIns="0" rIns="0" bIns="0"/>
          <a:lstStyle>
            <a:lvl1pPr>
              <a:spcBef>
                <a:spcPts val="500"/>
              </a:spcBef>
              <a:spcAft>
                <a:spcPts val="500"/>
              </a:spcAft>
              <a:buClr>
                <a:srgbClr val="FF6600"/>
              </a:buClr>
              <a:buFont typeface="Arial"/>
              <a:buChar char="•"/>
              <a:defRPr sz="3000">
                <a:latin typeface="Arial"/>
                <a:cs typeface="Arial"/>
              </a:defRPr>
            </a:lvl1pPr>
            <a:lvl2pPr>
              <a:spcBef>
                <a:spcPts val="500"/>
              </a:spcBef>
              <a:spcAft>
                <a:spcPts val="500"/>
              </a:spcAft>
              <a:buClr>
                <a:srgbClr val="FF6600"/>
              </a:buClr>
              <a:buFont typeface="Arial"/>
              <a:buChar char="•"/>
              <a:defRPr sz="2500">
                <a:latin typeface="Arial"/>
                <a:cs typeface="Arial"/>
              </a:defRPr>
            </a:lvl2pPr>
            <a:lvl3pPr>
              <a:spcBef>
                <a:spcPts val="500"/>
              </a:spcBef>
              <a:spcAft>
                <a:spcPts val="500"/>
              </a:spcAft>
              <a:buClr>
                <a:srgbClr val="FF6600"/>
              </a:buClr>
              <a:buFont typeface="Arial"/>
              <a:buChar char="•"/>
              <a:defRPr sz="2000">
                <a:latin typeface="Arial"/>
                <a:cs typeface="Arial"/>
              </a:defRPr>
            </a:lvl3pPr>
            <a:lvl4pPr>
              <a:spcBef>
                <a:spcPts val="500"/>
              </a:spcBef>
              <a:spcAft>
                <a:spcPts val="500"/>
              </a:spcAft>
              <a:buClr>
                <a:srgbClr val="FF6600"/>
              </a:buClr>
              <a:buFont typeface="Arial"/>
              <a:buChar char="•"/>
              <a:defRPr sz="1500">
                <a:latin typeface="Arial"/>
                <a:cs typeface="Arial"/>
              </a:defRPr>
            </a:lvl4pPr>
            <a:lvl5pPr>
              <a:spcBef>
                <a:spcPts val="500"/>
              </a:spcBef>
              <a:spcAft>
                <a:spcPts val="500"/>
              </a:spcAft>
              <a:buClr>
                <a:srgbClr val="FF6600"/>
              </a:buClr>
              <a:buFont typeface="Arial"/>
              <a:buChar char="•"/>
              <a:defRPr sz="1000">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80591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41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740123"/>
          </a:xfrm>
          <a:prstGeom prst="rect">
            <a:avLst/>
          </a:prstGeom>
        </p:spPr>
        <p:txBody>
          <a:bodyPr/>
          <a:lstStyle>
            <a:lvl1pPr>
              <a:defRPr>
                <a:solidFill>
                  <a:srgbClr val="F14F11"/>
                </a:solidFill>
              </a:defRPr>
            </a:lvl1pPr>
          </a:lstStyle>
          <a:p>
            <a:r>
              <a:rPr lang="en-US" dirty="0"/>
              <a:t>Click to edit Master title style</a:t>
            </a:r>
            <a:endParaRPr lang="en-GB" dirty="0"/>
          </a:p>
        </p:txBody>
      </p:sp>
      <p:sp>
        <p:nvSpPr>
          <p:cNvPr id="4" name="Content Placeholder 3"/>
          <p:cNvSpPr>
            <a:spLocks noGrp="1"/>
          </p:cNvSpPr>
          <p:nvPr>
            <p:ph sz="quarter" idx="10"/>
          </p:nvPr>
        </p:nvSpPr>
        <p:spPr>
          <a:xfrm>
            <a:off x="495300" y="1014414"/>
            <a:ext cx="8915400" cy="5006975"/>
          </a:xfrm>
        </p:spPr>
        <p:txBody>
          <a:bodyPr/>
          <a:lstStyle>
            <a:lvl1pPr>
              <a:defRPr>
                <a:solidFill>
                  <a:schemeClr val="tx1">
                    <a:lumMod val="75000"/>
                    <a:lumOff val="25000"/>
                  </a:schemeClr>
                </a:solidFill>
              </a:defRPr>
            </a:lvl1pPr>
            <a:lvl2pPr>
              <a:defRPr sz="16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11"/>
          </p:nvPr>
        </p:nvSpPr>
        <p:spPr/>
        <p:txBody>
          <a:bodyPr/>
          <a:lstStyle/>
          <a:p>
            <a:r>
              <a:rPr lang="en-GB"/>
              <a:t>© Copyright 2010.  All rights reserved.</a:t>
            </a:r>
            <a:endParaRPr lang="en-GB" dirty="0"/>
          </a:p>
        </p:txBody>
      </p:sp>
      <p:sp>
        <p:nvSpPr>
          <p:cNvPr id="6" name="Slide Number Placeholder 5"/>
          <p:cNvSpPr>
            <a:spLocks noGrp="1"/>
          </p:cNvSpPr>
          <p:nvPr>
            <p:ph type="sldNum" sz="quarter" idx="4"/>
          </p:nvPr>
        </p:nvSpPr>
        <p:spPr>
          <a:xfrm>
            <a:off x="495300" y="6356351"/>
            <a:ext cx="1726946" cy="365125"/>
          </a:xfrm>
          <a:prstGeom prst="rect">
            <a:avLst/>
          </a:prstGeom>
        </p:spPr>
        <p:txBody>
          <a:bodyPr vert="horz" lIns="91440" tIns="45720" rIns="91440" bIns="45720" rtlCol="0" anchor="ctr"/>
          <a:lstStyle>
            <a:lvl1pPr algn="l">
              <a:defRPr sz="1200">
                <a:solidFill>
                  <a:schemeClr val="tx1">
                    <a:tint val="75000"/>
                  </a:schemeClr>
                </a:solidFill>
                <a:latin typeface="VAG Rounded Std Thin" pitchFamily="34" charset="0"/>
              </a:defRPr>
            </a:lvl1pPr>
          </a:lstStyle>
          <a:p>
            <a:fld id="{869FCD29-EE0B-41F2-B7C5-BEB7EBEF40ED}" type="slidenum">
              <a:rPr lang="en-GB" smtClean="0"/>
              <a:pPr/>
              <a:t>‹#›</a:t>
            </a:fld>
            <a:endParaRPr lang="en-GB" dirty="0"/>
          </a:p>
        </p:txBody>
      </p:sp>
    </p:spTree>
    <p:extLst>
      <p:ext uri="{BB962C8B-B14F-4D97-AF65-F5344CB8AC3E}">
        <p14:creationId xmlns:p14="http://schemas.microsoft.com/office/powerpoint/2010/main" val="14974693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EC504D-BC82-470B-BC7C-FABA295D1DEF}"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2492327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EC504D-BC82-470B-BC7C-FABA295D1DEF}"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100055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C504D-BC82-470B-BC7C-FABA295D1DEF}"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389954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Copyright 2010.  All rights reserved.</a:t>
            </a:r>
            <a:endParaRPr lang="en-GB" dirty="0"/>
          </a:p>
        </p:txBody>
      </p:sp>
      <p:sp>
        <p:nvSpPr>
          <p:cNvPr id="6" name="Slide Number Placeholder 5"/>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EC504D-BC82-470B-BC7C-FABA295D1DEF}" type="datetimeFigureOut">
              <a:rPr lang="en-GB" smtClean="0"/>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403444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EC504D-BC82-470B-BC7C-FABA295D1DEF}" type="datetimeFigureOut">
              <a:rPr lang="en-GB" smtClean="0"/>
              <a:t>06/09/2018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98024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EC504D-BC82-470B-BC7C-FABA295D1DEF}" type="datetimeFigureOut">
              <a:rPr lang="en-GB" smtClean="0"/>
              <a:t>06/09/2018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2239675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C504D-BC82-470B-BC7C-FABA295D1DEF}" type="datetimeFigureOut">
              <a:rPr lang="en-GB" smtClean="0"/>
              <a:t>06/09/2018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181273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EC504D-BC82-470B-BC7C-FABA295D1DEF}" type="datetimeFigureOut">
              <a:rPr lang="en-GB" smtClean="0"/>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425117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EC504D-BC82-470B-BC7C-FABA295D1DEF}" type="datetimeFigureOut">
              <a:rPr lang="en-GB" smtClean="0"/>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3440197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EC504D-BC82-470B-BC7C-FABA295D1DEF}"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2808943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EC504D-BC82-470B-BC7C-FABA295D1DEF}"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7EE92-4202-43D9-B212-0E412335621F}" type="slidenum">
              <a:rPr lang="en-GB" smtClean="0"/>
              <a:t>‹#›</a:t>
            </a:fld>
            <a:endParaRPr lang="en-GB"/>
          </a:p>
        </p:txBody>
      </p:sp>
    </p:spTree>
    <p:extLst>
      <p:ext uri="{BB962C8B-B14F-4D97-AF65-F5344CB8AC3E}">
        <p14:creationId xmlns:p14="http://schemas.microsoft.com/office/powerpoint/2010/main" val="77218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normAutofit/>
          </a:bodyPr>
          <a:lstStyle>
            <a:lvl1pPr algn="l">
              <a:defRPr sz="2400" b="0" cap="none" baseline="0">
                <a:solidFill>
                  <a:srgbClr val="F14F11"/>
                </a:solidFi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lumMod val="75000"/>
                    <a:lumOff val="2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Copyright 2010.  All rights reserved.</a:t>
            </a:r>
            <a:endParaRPr lang="en-GB" dirty="0"/>
          </a:p>
        </p:txBody>
      </p:sp>
      <p:sp>
        <p:nvSpPr>
          <p:cNvPr id="6" name="Slide Number Placeholder 5"/>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1"/>
            <a:ext cx="2311400" cy="365125"/>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 Copyright 2010.  All rights reserved.</a:t>
            </a:r>
            <a:endParaRPr lang="en-GB" dirty="0"/>
          </a:p>
        </p:txBody>
      </p:sp>
      <p:sp>
        <p:nvSpPr>
          <p:cNvPr id="7" name="Slide Number Placeholder 6"/>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1"/>
            <a:ext cx="2311400" cy="365125"/>
          </a:xfrm>
          <a:prstGeom prst="rect">
            <a:avLst/>
          </a:prstGeom>
        </p:spPr>
        <p:txBody>
          <a:bodyPr/>
          <a:lstStyle/>
          <a:p>
            <a:endParaRPr lang="en-GB" dirty="0"/>
          </a:p>
        </p:txBody>
      </p:sp>
      <p:sp>
        <p:nvSpPr>
          <p:cNvPr id="8" name="Footer Placeholder 7"/>
          <p:cNvSpPr>
            <a:spLocks noGrp="1"/>
          </p:cNvSpPr>
          <p:nvPr>
            <p:ph type="ftr" sz="quarter" idx="11"/>
          </p:nvPr>
        </p:nvSpPr>
        <p:spPr/>
        <p:txBody>
          <a:bodyPr/>
          <a:lstStyle/>
          <a:p>
            <a:r>
              <a:rPr lang="en-GB"/>
              <a:t>© Copyright 2010.  All rights reserved.</a:t>
            </a:r>
            <a:endParaRPr lang="en-GB" dirty="0"/>
          </a:p>
        </p:txBody>
      </p:sp>
      <p:sp>
        <p:nvSpPr>
          <p:cNvPr id="9" name="Slide Number Placeholder 8"/>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95300" y="6356351"/>
            <a:ext cx="2311400" cy="365125"/>
          </a:xfrm>
          <a:prstGeom prst="rect">
            <a:avLst/>
          </a:prstGeom>
        </p:spPr>
        <p:txBody>
          <a:bodyPr/>
          <a:lstStyle/>
          <a:p>
            <a:endParaRPr lang="en-GB" dirty="0"/>
          </a:p>
        </p:txBody>
      </p:sp>
      <p:sp>
        <p:nvSpPr>
          <p:cNvPr id="4" name="Footer Placeholder 3"/>
          <p:cNvSpPr>
            <a:spLocks noGrp="1"/>
          </p:cNvSpPr>
          <p:nvPr>
            <p:ph type="ftr" sz="quarter" idx="11"/>
          </p:nvPr>
        </p:nvSpPr>
        <p:spPr/>
        <p:txBody>
          <a:bodyPr/>
          <a:lstStyle/>
          <a:p>
            <a:r>
              <a:rPr lang="en-GB"/>
              <a:t>© Copyright 2010.  All rights reserved.</a:t>
            </a:r>
            <a:endParaRPr lang="en-GB" dirty="0"/>
          </a:p>
        </p:txBody>
      </p:sp>
      <p:sp>
        <p:nvSpPr>
          <p:cNvPr id="5" name="Slide Number Placeholder 4"/>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endParaRPr lang="en-GB" dirty="0"/>
          </a:p>
        </p:txBody>
      </p:sp>
      <p:sp>
        <p:nvSpPr>
          <p:cNvPr id="3" name="Footer Placeholder 2"/>
          <p:cNvSpPr>
            <a:spLocks noGrp="1"/>
          </p:cNvSpPr>
          <p:nvPr>
            <p:ph type="ftr" sz="quarter" idx="11"/>
          </p:nvPr>
        </p:nvSpPr>
        <p:spPr/>
        <p:txBody>
          <a:bodyPr/>
          <a:lstStyle/>
          <a:p>
            <a:r>
              <a:rPr lang="en-GB"/>
              <a:t>© Copyright 2010.  All rights reserved.</a:t>
            </a:r>
            <a:endParaRPr lang="en-GB" dirty="0"/>
          </a:p>
        </p:txBody>
      </p:sp>
      <p:sp>
        <p:nvSpPr>
          <p:cNvPr id="4" name="Slide Number Placeholder 3"/>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 Copyright 2010.  All rights reserved.</a:t>
            </a:r>
            <a:endParaRPr lang="en-GB" dirty="0"/>
          </a:p>
        </p:txBody>
      </p:sp>
      <p:sp>
        <p:nvSpPr>
          <p:cNvPr id="7" name="Slide Number Placeholder 6"/>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 Copyright 2010.  All rights reserved.</a:t>
            </a:r>
            <a:endParaRPr lang="en-GB" dirty="0"/>
          </a:p>
        </p:txBody>
      </p:sp>
      <p:sp>
        <p:nvSpPr>
          <p:cNvPr id="7" name="Slide Number Placeholder 6"/>
          <p:cNvSpPr>
            <a:spLocks noGrp="1"/>
          </p:cNvSpPr>
          <p:nvPr>
            <p:ph type="sldNum" sz="quarter" idx="12"/>
          </p:nvPr>
        </p:nvSpPr>
        <p:spPr/>
        <p:txBody>
          <a:bodyPr/>
          <a:lstStyle/>
          <a:p>
            <a:fld id="{18958B07-68B5-4AC7-B678-32ABF64A996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6572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95300" y="931864"/>
            <a:ext cx="8915400" cy="5194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Copyright 2010.  All rights reserved.</a:t>
            </a:r>
            <a:endParaRPr lang="en-GB" dirty="0"/>
          </a:p>
        </p:txBody>
      </p:sp>
      <p:sp>
        <p:nvSpPr>
          <p:cNvPr id="6" name="Slide Number Placeholder 5"/>
          <p:cNvSpPr>
            <a:spLocks noGrp="1"/>
          </p:cNvSpPr>
          <p:nvPr>
            <p:ph type="sldNum" sz="quarter" idx="4"/>
          </p:nvPr>
        </p:nvSpPr>
        <p:spPr>
          <a:xfrm>
            <a:off x="495300" y="6356351"/>
            <a:ext cx="1726946" cy="365125"/>
          </a:xfrm>
          <a:prstGeom prst="rect">
            <a:avLst/>
          </a:prstGeom>
        </p:spPr>
        <p:txBody>
          <a:bodyPr vert="horz" lIns="91440" tIns="45720" rIns="91440" bIns="45720" rtlCol="0" anchor="ctr"/>
          <a:lstStyle>
            <a:lvl1pPr algn="l">
              <a:defRPr sz="1200">
                <a:solidFill>
                  <a:schemeClr val="tx1">
                    <a:tint val="75000"/>
                  </a:schemeClr>
                </a:solidFill>
                <a:latin typeface="VAG Rounded Std Thin" pitchFamily="34" charset="0"/>
              </a:defRPr>
            </a:lvl1pPr>
          </a:lstStyle>
          <a:p>
            <a:fld id="{869FCD29-EE0B-41F2-B7C5-BEB7EBEF40ED}" type="slidenum">
              <a:rPr lang="en-GB" smtClean="0"/>
              <a:pPr/>
              <a:t>‹#›</a:t>
            </a:fld>
            <a:endParaRPr lang="en-GB" dirty="0"/>
          </a:p>
        </p:txBody>
      </p:sp>
      <p:sp>
        <p:nvSpPr>
          <p:cNvPr id="9" name="TextBox 8"/>
          <p:cNvSpPr txBox="1"/>
          <p:nvPr/>
        </p:nvSpPr>
        <p:spPr>
          <a:xfrm>
            <a:off x="7782199" y="6356350"/>
            <a:ext cx="1840568" cy="369332"/>
          </a:xfrm>
          <a:prstGeom prst="rect">
            <a:avLst/>
          </a:prstGeom>
          <a:noFill/>
        </p:spPr>
        <p:txBody>
          <a:bodyPr wrap="none" rtlCol="0">
            <a:spAutoFit/>
          </a:bodyPr>
          <a:lstStyle/>
          <a:p>
            <a:r>
              <a:rPr lang="en-GB" b="0" dirty="0">
                <a:solidFill>
                  <a:srgbClr val="383425"/>
                </a:solidFill>
                <a:latin typeface="VAG Rounded Std Light" pitchFamily="34" charset="0"/>
              </a:rPr>
              <a:t>smarter</a:t>
            </a:r>
            <a:r>
              <a:rPr lang="en-GB" b="0" dirty="0">
                <a:solidFill>
                  <a:srgbClr val="F14F11"/>
                </a:solidFill>
                <a:latin typeface="VAG Rounded Std Light" pitchFamily="34" charset="0"/>
              </a:rPr>
              <a:t>success</a:t>
            </a:r>
            <a:r>
              <a:rPr lang="en-GB" sz="1400" b="0" baseline="30000" dirty="0">
                <a:latin typeface="VAG Rounded Std Light" pitchFamily="34" charset="0"/>
              </a:rPr>
              <a:t>TM</a:t>
            </a:r>
            <a:endParaRPr lang="en-GB" b="0" baseline="30000" dirty="0">
              <a:latin typeface="VAG Rounded Std Light" pitchFamily="34" charset="0"/>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defTabSz="457200" rtl="0" eaLnBrk="1" latinLnBrk="0" hangingPunct="1">
        <a:spcBef>
          <a:spcPct val="0"/>
        </a:spcBef>
        <a:buNone/>
        <a:defRPr lang="en-GB" sz="2800" kern="1200" dirty="0" smtClean="0">
          <a:solidFill>
            <a:srgbClr val="383425"/>
          </a:solidFill>
          <a:latin typeface="VAG Rounded Std Light" pitchFamily="34" charset="0"/>
          <a:ea typeface="+mj-ea"/>
          <a:cs typeface="Arial"/>
        </a:defRPr>
      </a:lvl1pPr>
    </p:titleStyle>
    <p:bodyStyle>
      <a:lvl1pPr marL="342900" indent="-342900" algn="l" defTabSz="914400" rtl="0" eaLnBrk="1" latinLnBrk="0" hangingPunct="1">
        <a:spcBef>
          <a:spcPct val="20000"/>
        </a:spcBef>
        <a:buFont typeface="Arial" pitchFamily="34" charset="0"/>
        <a:buChar char="•"/>
        <a:defRPr sz="2000" kern="1200">
          <a:solidFill>
            <a:srgbClr val="F14F11"/>
          </a:solidFill>
          <a:latin typeface="VAG Rounded Std Light"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AG Rounded Std Thin"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VAG Rounded Std Thin"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VAG Rounded Std Thin"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VAG Rounded Std Thi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C504D-BC82-470B-BC7C-FABA295D1DEF}" type="datetimeFigureOut">
              <a:rPr lang="en-GB" smtClean="0"/>
              <a:t>06/09/2018</a:t>
            </a:fld>
            <a:endParaRPr lang="en-GB"/>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7EE92-4202-43D9-B212-0E412335621F}" type="slidenum">
              <a:rPr lang="en-GB" smtClean="0"/>
              <a:t>‹#›</a:t>
            </a:fld>
            <a:endParaRPr lang="en-GB"/>
          </a:p>
        </p:txBody>
      </p:sp>
    </p:spTree>
    <p:extLst>
      <p:ext uri="{BB962C8B-B14F-4D97-AF65-F5344CB8AC3E}">
        <p14:creationId xmlns:p14="http://schemas.microsoft.com/office/powerpoint/2010/main" val="4141537638"/>
      </p:ext>
    </p:extLst>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hyperlink" Target="http://ssrn.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us.spindices.com/resource-center/thought-leadership/spiva/"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us.spindices.com/resource-center/thought-leadership/spiva/" TargetMode="External"/><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chart" Target="../charts/chart16.xml"/><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748204" y="3128865"/>
            <a:ext cx="6934200" cy="1752600"/>
          </a:xfrm>
        </p:spPr>
        <p:txBody>
          <a:bodyPr>
            <a:noAutofit/>
          </a:bodyPr>
          <a:lstStyle/>
          <a:p>
            <a:pPr algn="l"/>
            <a:r>
              <a:rPr lang="en-GB" dirty="0">
                <a:solidFill>
                  <a:srgbClr val="383425"/>
                </a:solidFill>
                <a:latin typeface="+mj-lt"/>
              </a:rPr>
              <a:t>Building a robust and practical investment process</a:t>
            </a:r>
          </a:p>
          <a:p>
            <a:pPr algn="l"/>
            <a:endParaRPr lang="en-GB" dirty="0">
              <a:solidFill>
                <a:srgbClr val="383425"/>
              </a:solidFill>
            </a:endParaRPr>
          </a:p>
          <a:p>
            <a:pPr algn="l"/>
            <a:endParaRPr lang="en-GB" dirty="0">
              <a:solidFill>
                <a:srgbClr val="383425"/>
              </a:solidFill>
            </a:endParaRPr>
          </a:p>
          <a:p>
            <a:pPr algn="l"/>
            <a:endParaRPr lang="en-GB" dirty="0">
              <a:solidFill>
                <a:srgbClr val="383425"/>
              </a:solidFill>
            </a:endParaRPr>
          </a:p>
          <a:p>
            <a:pPr algn="l"/>
            <a:endParaRPr lang="en-GB" dirty="0">
              <a:solidFill>
                <a:srgbClr val="383425"/>
              </a:solidFill>
            </a:endParaRPr>
          </a:p>
          <a:p>
            <a:pPr algn="l"/>
            <a:endParaRPr lang="en-GB" dirty="0">
              <a:solidFill>
                <a:srgbClr val="383425"/>
              </a:solidFill>
            </a:endParaRPr>
          </a:p>
          <a:p>
            <a:pPr algn="l"/>
            <a:endParaRPr lang="en-GB" dirty="0">
              <a:solidFill>
                <a:srgbClr val="383425"/>
              </a:solidFill>
            </a:endParaRPr>
          </a:p>
          <a:p>
            <a:pPr algn="l"/>
            <a:endParaRPr lang="en-GB" dirty="0">
              <a:solidFill>
                <a:srgbClr val="383425"/>
              </a:solidFill>
            </a:endParaRPr>
          </a:p>
          <a:p>
            <a:pPr algn="l"/>
            <a:r>
              <a:rPr lang="en-GB" sz="1600" dirty="0">
                <a:solidFill>
                  <a:srgbClr val="383425"/>
                </a:solidFill>
                <a:latin typeface="+mj-lt"/>
              </a:rPr>
              <a:t>12</a:t>
            </a:r>
            <a:r>
              <a:rPr lang="en-GB" sz="1600" baseline="30000" dirty="0">
                <a:solidFill>
                  <a:srgbClr val="383425"/>
                </a:solidFill>
                <a:latin typeface="+mj-lt"/>
              </a:rPr>
              <a:t>th</a:t>
            </a:r>
            <a:r>
              <a:rPr lang="en-GB" sz="1600" dirty="0">
                <a:solidFill>
                  <a:srgbClr val="383425"/>
                </a:solidFill>
                <a:latin typeface="+mj-lt"/>
              </a:rPr>
              <a:t> September 2018</a:t>
            </a:r>
          </a:p>
        </p:txBody>
      </p:sp>
      <p:sp>
        <p:nvSpPr>
          <p:cNvPr id="13" name="Rectangle 12"/>
          <p:cNvSpPr/>
          <p:nvPr/>
        </p:nvSpPr>
        <p:spPr>
          <a:xfrm>
            <a:off x="7673009" y="6356351"/>
            <a:ext cx="1958008"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47401" y="6486967"/>
            <a:ext cx="8063118" cy="261610"/>
          </a:xfrm>
          <a:prstGeom prst="rect">
            <a:avLst/>
          </a:prstGeom>
        </p:spPr>
        <p:txBody>
          <a:bodyPr wrap="square">
            <a:spAutoFit/>
          </a:bodyPr>
          <a:lstStyle/>
          <a:p>
            <a:r>
              <a:rPr lang="en-US" sz="1050" dirty="0">
                <a:solidFill>
                  <a:srgbClr val="504434"/>
                </a:solidFill>
                <a:latin typeface="Calibri Light" panose="020F0302020204030204" pitchFamily="34" charset="0"/>
                <a:cs typeface="Calibri Light" panose="020F0302020204030204" pitchFamily="34" charset="0"/>
              </a:rPr>
              <a:t>Confidential. Copyright © Albion Strategic Consulting 2018.  All rights reserved. </a:t>
            </a:r>
            <a:endParaRPr lang="en-GB" sz="1050" dirty="0">
              <a:solidFill>
                <a:srgbClr val="504434"/>
              </a:solidFill>
              <a:latin typeface="Calibri Light" panose="020F0302020204030204" pitchFamily="34" charset="0"/>
              <a:cs typeface="Calibri Light" panose="020F030202020403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636" t="28669" r="17179" b="26698"/>
          <a:stretch/>
        </p:blipFill>
        <p:spPr bwMode="auto">
          <a:xfrm>
            <a:off x="6590303" y="371033"/>
            <a:ext cx="2982157" cy="1116000"/>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615875" y="2095876"/>
            <a:ext cx="8547502" cy="146855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Setting your investment compass</a:t>
            </a:r>
          </a:p>
        </p:txBody>
      </p:sp>
      <p:sp>
        <p:nvSpPr>
          <p:cNvPr id="3" name="Content Placeholder 2"/>
          <p:cNvSpPr>
            <a:spLocks noGrp="1"/>
          </p:cNvSpPr>
          <p:nvPr>
            <p:ph sz="quarter" idx="10"/>
          </p:nvPr>
        </p:nvSpPr>
        <p:spPr/>
        <p:txBody>
          <a:bodyPr/>
          <a:lstStyle/>
          <a:p>
            <a:r>
              <a:rPr lang="en-GB" dirty="0"/>
              <a:t>What beliefs do you currently hold?</a:t>
            </a:r>
          </a:p>
        </p:txBody>
      </p:sp>
      <p:graphicFrame>
        <p:nvGraphicFramePr>
          <p:cNvPr id="4" name="Chart 3"/>
          <p:cNvGraphicFramePr/>
          <p:nvPr>
            <p:extLst>
              <p:ext uri="{D42A27DB-BD31-4B8C-83A1-F6EECF244321}">
                <p14:modId xmlns:p14="http://schemas.microsoft.com/office/powerpoint/2010/main" val="876775982"/>
              </p:ext>
            </p:extLst>
          </p:nvPr>
        </p:nvGraphicFramePr>
        <p:xfrm>
          <a:off x="860299" y="1770847"/>
          <a:ext cx="8185402" cy="461266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
          </p:nvPr>
        </p:nvSpPr>
        <p:spPr/>
        <p:txBody>
          <a:bodyPr/>
          <a:lstStyle/>
          <a:p>
            <a:fld id="{869FCD29-EE0B-41F2-B7C5-BEB7EBEF40ED}" type="slidenum">
              <a:rPr lang="en-GB" smtClean="0"/>
              <a:pPr/>
              <a:t>10</a:t>
            </a:fld>
            <a:endParaRPr lang="en-GB" dirty="0"/>
          </a:p>
        </p:txBody>
      </p:sp>
    </p:spTree>
    <p:extLst>
      <p:ext uri="{BB962C8B-B14F-4D97-AF65-F5344CB8AC3E}">
        <p14:creationId xmlns:p14="http://schemas.microsoft.com/office/powerpoint/2010/main" val="19714559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2. Setting your investment compass</a:t>
            </a:r>
          </a:p>
        </p:txBody>
      </p:sp>
      <p:sp>
        <p:nvSpPr>
          <p:cNvPr id="5" name="Slide Number Placeholder 4"/>
          <p:cNvSpPr>
            <a:spLocks noGrp="1"/>
          </p:cNvSpPr>
          <p:nvPr>
            <p:ph type="sldNum" sz="quarter" idx="4"/>
          </p:nvPr>
        </p:nvSpPr>
        <p:spPr/>
        <p:txBody>
          <a:bodyPr/>
          <a:lstStyle/>
          <a:p>
            <a:fld id="{CD336851-EEEE-4F74-8A0B-A4CC2AC714F3}" type="slidenum">
              <a:rPr lang="en-GB" smtClean="0"/>
              <a:t>11</a:t>
            </a:fld>
            <a:endParaRPr lang="en-GB"/>
          </a:p>
        </p:txBody>
      </p:sp>
      <p:grpSp>
        <p:nvGrpSpPr>
          <p:cNvPr id="8" name="Group 7"/>
          <p:cNvGrpSpPr>
            <a:grpSpLocks noChangeAspect="1"/>
          </p:cNvGrpSpPr>
          <p:nvPr/>
        </p:nvGrpSpPr>
        <p:grpSpPr>
          <a:xfrm>
            <a:off x="5765322" y="1841509"/>
            <a:ext cx="3180915" cy="3570035"/>
            <a:chOff x="5653532" y="2455338"/>
            <a:chExt cx="2059346" cy="2311269"/>
          </a:xfrm>
        </p:grpSpPr>
        <p:sp>
          <p:nvSpPr>
            <p:cNvPr id="28" name="Hexagon 27"/>
            <p:cNvSpPr>
              <a:spLocks noChangeAspect="1"/>
            </p:cNvSpPr>
            <p:nvPr/>
          </p:nvSpPr>
          <p:spPr>
            <a:xfrm>
              <a:off x="5832984" y="2775480"/>
              <a:ext cx="1834444" cy="1595966"/>
            </a:xfrm>
            <a:prstGeom prst="hexagon">
              <a:avLst>
                <a:gd name="adj" fmla="val 25000"/>
                <a:gd name="vf" fmla="val 115470"/>
              </a:avLst>
            </a:prstGeom>
            <a:solidFill>
              <a:srgbClr val="7030A0"/>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sz="1600" dirty="0">
                  <a:solidFill>
                    <a:schemeClr val="bg1"/>
                  </a:solidFill>
                  <a:latin typeface="+mj-lt"/>
                </a:rPr>
                <a:t>Evidence-based investment philosophy</a:t>
              </a:r>
            </a:p>
            <a:p>
              <a:pPr algn="ctr"/>
              <a:endParaRPr lang="en-GB" sz="1600" dirty="0">
                <a:solidFill>
                  <a:schemeClr val="bg1"/>
                </a:solidFill>
                <a:latin typeface="+mj-lt"/>
              </a:endParaRPr>
            </a:p>
          </p:txBody>
        </p:sp>
        <p:sp>
          <p:nvSpPr>
            <p:cNvPr id="30" name="TextBox 29"/>
            <p:cNvSpPr txBox="1">
              <a:spLocks noChangeAspect="1"/>
            </p:cNvSpPr>
            <p:nvPr/>
          </p:nvSpPr>
          <p:spPr>
            <a:xfrm>
              <a:off x="6312562" y="2455338"/>
              <a:ext cx="892589" cy="359552"/>
            </a:xfrm>
            <a:prstGeom prst="rect">
              <a:avLst/>
            </a:prstGeom>
            <a:noFill/>
          </p:spPr>
          <p:txBody>
            <a:bodyPr wrap="none" rtlCol="0">
              <a:spAutoFit/>
            </a:bodyPr>
            <a:lstStyle/>
            <a:p>
              <a:pPr algn="ctr"/>
              <a:r>
                <a:rPr lang="en-GB" sz="1200" dirty="0">
                  <a:latin typeface="+mj-lt"/>
                </a:rPr>
                <a:t>Let the markets</a:t>
              </a:r>
            </a:p>
            <a:p>
              <a:pPr algn="ctr"/>
              <a:r>
                <a:rPr lang="en-GB" sz="1200" dirty="0">
                  <a:latin typeface="+mj-lt"/>
                </a:rPr>
                <a:t>do the work</a:t>
              </a:r>
            </a:p>
          </p:txBody>
        </p:sp>
        <p:sp>
          <p:nvSpPr>
            <p:cNvPr id="31" name="TextBox 30"/>
            <p:cNvSpPr txBox="1">
              <a:spLocks noChangeAspect="1"/>
            </p:cNvSpPr>
            <p:nvPr/>
          </p:nvSpPr>
          <p:spPr>
            <a:xfrm rot="3782853">
              <a:off x="5363742" y="3904530"/>
              <a:ext cx="939131" cy="359552"/>
            </a:xfrm>
            <a:prstGeom prst="rect">
              <a:avLst/>
            </a:prstGeom>
            <a:noFill/>
          </p:spPr>
          <p:txBody>
            <a:bodyPr wrap="none" rtlCol="0">
              <a:spAutoFit/>
            </a:bodyPr>
            <a:lstStyle/>
            <a:p>
              <a:pPr algn="ctr"/>
              <a:r>
                <a:rPr lang="en-GB" sz="1200" dirty="0">
                  <a:latin typeface="+mj-lt"/>
                </a:rPr>
                <a:t>Have confidence</a:t>
              </a:r>
            </a:p>
            <a:p>
              <a:pPr algn="ctr"/>
              <a:r>
                <a:rPr lang="en-GB" sz="1200" dirty="0">
                  <a:latin typeface="+mj-lt"/>
                </a:rPr>
                <a:t>in markets</a:t>
              </a:r>
            </a:p>
          </p:txBody>
        </p:sp>
        <p:sp>
          <p:nvSpPr>
            <p:cNvPr id="32" name="TextBox 31"/>
            <p:cNvSpPr txBox="1">
              <a:spLocks noChangeAspect="1"/>
            </p:cNvSpPr>
            <p:nvPr/>
          </p:nvSpPr>
          <p:spPr>
            <a:xfrm rot="3876195">
              <a:off x="7220026" y="3037782"/>
              <a:ext cx="769974" cy="215731"/>
            </a:xfrm>
            <a:prstGeom prst="rect">
              <a:avLst/>
            </a:prstGeom>
            <a:noFill/>
          </p:spPr>
          <p:txBody>
            <a:bodyPr wrap="square" rtlCol="0">
              <a:spAutoFit/>
            </a:bodyPr>
            <a:lstStyle/>
            <a:p>
              <a:pPr algn="ctr"/>
              <a:r>
                <a:rPr lang="en-GB" sz="1200" dirty="0">
                  <a:latin typeface="+mj-lt"/>
                </a:rPr>
                <a:t>Be patient</a:t>
              </a:r>
            </a:p>
          </p:txBody>
        </p:sp>
        <p:sp>
          <p:nvSpPr>
            <p:cNvPr id="26" name="TextBox 25"/>
            <p:cNvSpPr txBox="1">
              <a:spLocks noChangeAspect="1"/>
            </p:cNvSpPr>
            <p:nvPr/>
          </p:nvSpPr>
          <p:spPr>
            <a:xfrm rot="17801393">
              <a:off x="7196974" y="3923009"/>
              <a:ext cx="804248" cy="215731"/>
            </a:xfrm>
            <a:prstGeom prst="rect">
              <a:avLst/>
            </a:prstGeom>
            <a:noFill/>
          </p:spPr>
          <p:txBody>
            <a:bodyPr wrap="none" rtlCol="0">
              <a:spAutoFit/>
            </a:bodyPr>
            <a:lstStyle/>
            <a:p>
              <a:pPr algn="ctr"/>
              <a:r>
                <a:rPr lang="en-GB" sz="1200" dirty="0">
                  <a:latin typeface="+mj-lt"/>
                </a:rPr>
                <a:t>Be disciplined</a:t>
              </a:r>
            </a:p>
          </p:txBody>
        </p:sp>
        <p:sp>
          <p:nvSpPr>
            <p:cNvPr id="27" name="TextBox 26"/>
            <p:cNvSpPr txBox="1">
              <a:spLocks noChangeAspect="1"/>
            </p:cNvSpPr>
            <p:nvPr/>
          </p:nvSpPr>
          <p:spPr>
            <a:xfrm>
              <a:off x="6374509" y="4407055"/>
              <a:ext cx="770940" cy="359552"/>
            </a:xfrm>
            <a:prstGeom prst="rect">
              <a:avLst/>
            </a:prstGeom>
            <a:noFill/>
          </p:spPr>
          <p:txBody>
            <a:bodyPr wrap="none" rtlCol="0">
              <a:spAutoFit/>
            </a:bodyPr>
            <a:lstStyle/>
            <a:p>
              <a:pPr algn="ctr"/>
              <a:r>
                <a:rPr lang="en-GB" sz="1200" dirty="0">
                  <a:latin typeface="+mj-lt"/>
                </a:rPr>
                <a:t>Have faith in </a:t>
              </a:r>
            </a:p>
            <a:p>
              <a:pPr algn="ctr"/>
              <a:r>
                <a:rPr lang="en-GB" sz="1200" dirty="0">
                  <a:latin typeface="+mj-lt"/>
                </a:rPr>
                <a:t>capitalism</a:t>
              </a:r>
            </a:p>
          </p:txBody>
        </p:sp>
        <p:sp>
          <p:nvSpPr>
            <p:cNvPr id="45" name="TextBox 44"/>
            <p:cNvSpPr txBox="1">
              <a:spLocks noChangeAspect="1"/>
            </p:cNvSpPr>
            <p:nvPr/>
          </p:nvSpPr>
          <p:spPr>
            <a:xfrm rot="17792025">
              <a:off x="5459999" y="2895567"/>
              <a:ext cx="798156" cy="359552"/>
            </a:xfrm>
            <a:prstGeom prst="rect">
              <a:avLst/>
            </a:prstGeom>
            <a:noFill/>
          </p:spPr>
          <p:txBody>
            <a:bodyPr wrap="none" rtlCol="0">
              <a:spAutoFit/>
            </a:bodyPr>
            <a:lstStyle/>
            <a:p>
              <a:pPr algn="ctr"/>
              <a:r>
                <a:rPr lang="en-GB" sz="1200" dirty="0">
                  <a:latin typeface="+mj-lt"/>
                </a:rPr>
                <a:t>Risk &amp; return </a:t>
              </a:r>
            </a:p>
            <a:p>
              <a:pPr algn="ctr"/>
              <a:r>
                <a:rPr lang="en-GB" sz="1200" dirty="0">
                  <a:latin typeface="+mj-lt"/>
                </a:rPr>
                <a:t>are related</a:t>
              </a:r>
            </a:p>
          </p:txBody>
        </p:sp>
      </p:grpSp>
      <p:grpSp>
        <p:nvGrpSpPr>
          <p:cNvPr id="2" name="Group 1"/>
          <p:cNvGrpSpPr>
            <a:grpSpLocks noChangeAspect="1"/>
          </p:cNvGrpSpPr>
          <p:nvPr/>
        </p:nvGrpSpPr>
        <p:grpSpPr>
          <a:xfrm>
            <a:off x="1254730" y="1989128"/>
            <a:ext cx="3202270" cy="3287005"/>
            <a:chOff x="2821050" y="2603393"/>
            <a:chExt cx="2081020" cy="2136087"/>
          </a:xfrm>
        </p:grpSpPr>
        <p:sp>
          <p:nvSpPr>
            <p:cNvPr id="58" name="Hexagon 57"/>
            <p:cNvSpPr/>
            <p:nvPr/>
          </p:nvSpPr>
          <p:spPr>
            <a:xfrm>
              <a:off x="2889421" y="2862346"/>
              <a:ext cx="1834444" cy="1595966"/>
            </a:xfrm>
            <a:prstGeom prst="hexagon">
              <a:avLst>
                <a:gd name="adj" fmla="val 25000"/>
                <a:gd name="vf" fmla="val 115470"/>
              </a:avLst>
            </a:prstGeom>
            <a:solidFill>
              <a:schemeClr val="bg1">
                <a:lumMod val="85000"/>
              </a:schemeClr>
            </a:solidFill>
            <a:ln>
              <a:solidFill>
                <a:schemeClr val="tx1">
                  <a:lumMod val="65000"/>
                  <a:lumOff val="35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GB" sz="1600" dirty="0">
                  <a:solidFill>
                    <a:schemeClr val="tx1"/>
                  </a:solidFill>
                  <a:latin typeface="+mj-lt"/>
                </a:rPr>
                <a:t>Nobel Prize winning research and investment theory</a:t>
              </a:r>
            </a:p>
          </p:txBody>
        </p:sp>
        <p:sp>
          <p:nvSpPr>
            <p:cNvPr id="75" name="TextBox 74"/>
            <p:cNvSpPr txBox="1"/>
            <p:nvPr/>
          </p:nvSpPr>
          <p:spPr>
            <a:xfrm rot="17792025">
              <a:off x="2442079" y="3086905"/>
              <a:ext cx="973953" cy="216012"/>
            </a:xfrm>
            <a:prstGeom prst="rect">
              <a:avLst/>
            </a:prstGeom>
            <a:noFill/>
          </p:spPr>
          <p:txBody>
            <a:bodyPr wrap="none" rtlCol="0">
              <a:spAutoFit/>
            </a:bodyPr>
            <a:lstStyle/>
            <a:p>
              <a:pPr algn="ctr"/>
              <a:r>
                <a:rPr lang="en-GB" sz="1200" dirty="0">
                  <a:latin typeface="+mj-lt"/>
                </a:rPr>
                <a:t>Market efficiency</a:t>
              </a:r>
            </a:p>
          </p:txBody>
        </p:sp>
        <p:sp>
          <p:nvSpPr>
            <p:cNvPr id="76" name="TextBox 75"/>
            <p:cNvSpPr txBox="1"/>
            <p:nvPr/>
          </p:nvSpPr>
          <p:spPr>
            <a:xfrm rot="3782853">
              <a:off x="2632443" y="4081329"/>
              <a:ext cx="573240" cy="180010"/>
            </a:xfrm>
            <a:prstGeom prst="rect">
              <a:avLst/>
            </a:prstGeom>
            <a:noFill/>
          </p:spPr>
          <p:txBody>
            <a:bodyPr wrap="none" rtlCol="0">
              <a:spAutoFit/>
            </a:bodyPr>
            <a:lstStyle/>
            <a:p>
              <a:pPr algn="ctr"/>
              <a:r>
                <a:rPr lang="en-GB" sz="1200" dirty="0">
                  <a:latin typeface="+mj-lt"/>
                </a:rPr>
                <a:t>Risk factors</a:t>
              </a:r>
            </a:p>
          </p:txBody>
        </p:sp>
        <p:sp>
          <p:nvSpPr>
            <p:cNvPr id="77" name="TextBox 76"/>
            <p:cNvSpPr txBox="1"/>
            <p:nvPr/>
          </p:nvSpPr>
          <p:spPr>
            <a:xfrm>
              <a:off x="3300867" y="4523468"/>
              <a:ext cx="1028856" cy="216012"/>
            </a:xfrm>
            <a:prstGeom prst="rect">
              <a:avLst/>
            </a:prstGeom>
            <a:noFill/>
          </p:spPr>
          <p:txBody>
            <a:bodyPr wrap="none" rtlCol="0">
              <a:spAutoFit/>
            </a:bodyPr>
            <a:lstStyle/>
            <a:p>
              <a:pPr algn="ctr"/>
              <a:r>
                <a:rPr lang="en-GB" sz="1200" dirty="0">
                  <a:latin typeface="+mj-lt"/>
                </a:rPr>
                <a:t>Investment theory</a:t>
              </a:r>
            </a:p>
          </p:txBody>
        </p:sp>
        <p:sp>
          <p:nvSpPr>
            <p:cNvPr id="79" name="TextBox 78"/>
            <p:cNvSpPr txBox="1"/>
            <p:nvPr/>
          </p:nvSpPr>
          <p:spPr>
            <a:xfrm rot="17801393">
              <a:off x="4354115" y="3980003"/>
              <a:ext cx="735890" cy="360020"/>
            </a:xfrm>
            <a:prstGeom prst="rect">
              <a:avLst/>
            </a:prstGeom>
            <a:noFill/>
          </p:spPr>
          <p:txBody>
            <a:bodyPr wrap="none" rtlCol="0">
              <a:spAutoFit/>
            </a:bodyPr>
            <a:lstStyle/>
            <a:p>
              <a:pPr algn="ctr"/>
              <a:r>
                <a:rPr lang="en-GB" sz="1200" dirty="0">
                  <a:latin typeface="+mj-lt"/>
                </a:rPr>
                <a:t>Behavioural </a:t>
              </a:r>
            </a:p>
            <a:p>
              <a:pPr algn="ctr"/>
              <a:r>
                <a:rPr lang="en-GB" sz="1200" dirty="0">
                  <a:latin typeface="+mj-lt"/>
                </a:rPr>
                <a:t>finance</a:t>
              </a:r>
            </a:p>
          </p:txBody>
        </p:sp>
        <p:sp>
          <p:nvSpPr>
            <p:cNvPr id="81" name="TextBox 80"/>
            <p:cNvSpPr txBox="1"/>
            <p:nvPr/>
          </p:nvSpPr>
          <p:spPr>
            <a:xfrm rot="3791867">
              <a:off x="4252163" y="3075662"/>
              <a:ext cx="826245" cy="216012"/>
            </a:xfrm>
            <a:prstGeom prst="rect">
              <a:avLst/>
            </a:prstGeom>
            <a:noFill/>
          </p:spPr>
          <p:txBody>
            <a:bodyPr wrap="none" rtlCol="0">
              <a:spAutoFit/>
            </a:bodyPr>
            <a:lstStyle/>
            <a:p>
              <a:pPr algn="ctr"/>
              <a:r>
                <a:rPr lang="en-GB" sz="1200" dirty="0">
                  <a:latin typeface="+mj-lt"/>
                </a:rPr>
                <a:t>Empirical data</a:t>
              </a:r>
            </a:p>
          </p:txBody>
        </p:sp>
        <p:sp>
          <p:nvSpPr>
            <p:cNvPr id="46" name="TextBox 45"/>
            <p:cNvSpPr txBox="1"/>
            <p:nvPr/>
          </p:nvSpPr>
          <p:spPr>
            <a:xfrm>
              <a:off x="3277977" y="2603393"/>
              <a:ext cx="1051907" cy="216012"/>
            </a:xfrm>
            <a:prstGeom prst="rect">
              <a:avLst/>
            </a:prstGeom>
            <a:noFill/>
          </p:spPr>
          <p:txBody>
            <a:bodyPr wrap="none" rtlCol="0">
              <a:spAutoFit/>
            </a:bodyPr>
            <a:lstStyle/>
            <a:p>
              <a:pPr algn="ctr"/>
              <a:r>
                <a:rPr lang="en-GB" sz="1200" dirty="0">
                  <a:latin typeface="+mj-lt"/>
                </a:rPr>
                <a:t>Academic research</a:t>
              </a:r>
            </a:p>
          </p:txBody>
        </p:sp>
      </p:grpSp>
      <p:sp>
        <p:nvSpPr>
          <p:cNvPr id="25" name="Right Arrow 24"/>
          <p:cNvSpPr/>
          <p:nvPr/>
        </p:nvSpPr>
        <p:spPr>
          <a:xfrm>
            <a:off x="4711162" y="3422019"/>
            <a:ext cx="710686" cy="293137"/>
          </a:xfrm>
          <a:prstGeom prst="rightArrow">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nvGrpSpPr>
          <p:cNvPr id="29" name="Group 28"/>
          <p:cNvGrpSpPr/>
          <p:nvPr/>
        </p:nvGrpSpPr>
        <p:grpSpPr>
          <a:xfrm>
            <a:off x="1642571" y="1350292"/>
            <a:ext cx="2099696" cy="427761"/>
            <a:chOff x="118419" y="3116005"/>
            <a:chExt cx="4300992" cy="680674"/>
          </a:xfrm>
        </p:grpSpPr>
        <p:sp>
          <p:nvSpPr>
            <p:cNvPr id="33" name="Rectangle 32"/>
            <p:cNvSpPr/>
            <p:nvPr/>
          </p:nvSpPr>
          <p:spPr>
            <a:xfrm>
              <a:off x="118419" y="3116005"/>
              <a:ext cx="4300992" cy="6806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118419" y="3116005"/>
              <a:ext cx="4300992" cy="6806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kern="1200" dirty="0"/>
                <a:t>FOUNDATIONS</a:t>
              </a:r>
            </a:p>
          </p:txBody>
        </p:sp>
      </p:grpSp>
      <p:grpSp>
        <p:nvGrpSpPr>
          <p:cNvPr id="35" name="Group 34"/>
          <p:cNvGrpSpPr/>
          <p:nvPr/>
        </p:nvGrpSpPr>
        <p:grpSpPr>
          <a:xfrm>
            <a:off x="6409423" y="1334770"/>
            <a:ext cx="2099696" cy="427761"/>
            <a:chOff x="118419" y="3116005"/>
            <a:chExt cx="4300992" cy="680674"/>
          </a:xfrm>
        </p:grpSpPr>
        <p:sp>
          <p:nvSpPr>
            <p:cNvPr id="36" name="Rectangle 35"/>
            <p:cNvSpPr/>
            <p:nvPr/>
          </p:nvSpPr>
          <p:spPr>
            <a:xfrm>
              <a:off x="118419" y="3116005"/>
              <a:ext cx="4300992" cy="6806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118419" y="3116005"/>
              <a:ext cx="4300992" cy="6806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kern="1200" dirty="0"/>
                <a:t>ENDURING BELIEFS</a:t>
              </a:r>
            </a:p>
          </p:txBody>
        </p:sp>
      </p:grpSp>
    </p:spTree>
    <p:extLst>
      <p:ext uri="{BB962C8B-B14F-4D97-AF65-F5344CB8AC3E}">
        <p14:creationId xmlns:p14="http://schemas.microsoft.com/office/powerpoint/2010/main" val="93983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Setting your investment compass – your choices</a:t>
            </a:r>
          </a:p>
        </p:txBody>
      </p:sp>
      <p:sp>
        <p:nvSpPr>
          <p:cNvPr id="18" name="Slide Number Placeholder 17"/>
          <p:cNvSpPr>
            <a:spLocks noGrp="1"/>
          </p:cNvSpPr>
          <p:nvPr>
            <p:ph type="sldNum" sz="quarter" idx="4"/>
          </p:nvPr>
        </p:nvSpPr>
        <p:spPr/>
        <p:txBody>
          <a:bodyPr/>
          <a:lstStyle/>
          <a:p>
            <a:fld id="{869FCD29-EE0B-41F2-B7C5-BEB7EBEF40ED}" type="slidenum">
              <a:rPr lang="en-GB" smtClean="0"/>
              <a:pPr/>
              <a:t>12</a:t>
            </a:fld>
            <a:endParaRPr lang="en-GB" dirty="0"/>
          </a:p>
        </p:txBody>
      </p:sp>
      <p:grpSp>
        <p:nvGrpSpPr>
          <p:cNvPr id="17" name="Group 16"/>
          <p:cNvGrpSpPr/>
          <p:nvPr/>
        </p:nvGrpSpPr>
        <p:grpSpPr>
          <a:xfrm>
            <a:off x="1242856" y="1417037"/>
            <a:ext cx="6417635" cy="3817962"/>
            <a:chOff x="1918997" y="1700808"/>
            <a:chExt cx="6417635" cy="3817962"/>
          </a:xfrm>
        </p:grpSpPr>
        <p:sp>
          <p:nvSpPr>
            <p:cNvPr id="3" name="Rectangle 2"/>
            <p:cNvSpPr/>
            <p:nvPr/>
          </p:nvSpPr>
          <p:spPr bwMode="auto">
            <a:xfrm>
              <a:off x="2864768" y="2348880"/>
              <a:ext cx="2735932" cy="1584945"/>
            </a:xfrm>
            <a:prstGeom prst="rect">
              <a:avLst/>
            </a:prstGeom>
            <a:solidFill>
              <a:schemeClr val="bg1"/>
            </a:solidFill>
            <a:ln w="9525" cap="flat" cmpd="sng" algn="ctr">
              <a:solidFill>
                <a:srgbClr val="3714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25000">
                <a:ln>
                  <a:noFill/>
                </a:ln>
                <a:solidFill>
                  <a:schemeClr val="tx1"/>
                </a:solidFill>
                <a:effectLst/>
                <a:latin typeface="Calibri Light" panose="020F0302020204030204" pitchFamily="34" charset="0"/>
                <a:cs typeface="Calibri Light" panose="020F0302020204030204" pitchFamily="34" charset="0"/>
              </a:endParaRPr>
            </a:p>
          </p:txBody>
        </p:sp>
        <p:sp>
          <p:nvSpPr>
            <p:cNvPr id="4" name="Rectangle 3"/>
            <p:cNvSpPr/>
            <p:nvPr/>
          </p:nvSpPr>
          <p:spPr bwMode="auto">
            <a:xfrm>
              <a:off x="5600700" y="3933825"/>
              <a:ext cx="2735932" cy="1584945"/>
            </a:xfrm>
            <a:prstGeom prst="rect">
              <a:avLst/>
            </a:prstGeom>
            <a:solidFill>
              <a:schemeClr val="bg1"/>
            </a:solidFill>
            <a:ln w="9525" cap="flat" cmpd="sng" algn="ctr">
              <a:solidFill>
                <a:srgbClr val="3714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25000">
                <a:ln>
                  <a:noFill/>
                </a:ln>
                <a:solidFill>
                  <a:schemeClr val="tx1"/>
                </a:solidFill>
                <a:effectLst/>
                <a:latin typeface="Calibri Light" panose="020F0302020204030204" pitchFamily="34" charset="0"/>
                <a:cs typeface="Calibri Light" panose="020F0302020204030204" pitchFamily="34" charset="0"/>
              </a:endParaRPr>
            </a:p>
          </p:txBody>
        </p:sp>
        <p:sp>
          <p:nvSpPr>
            <p:cNvPr id="5" name="Rectangle 4"/>
            <p:cNvSpPr/>
            <p:nvPr/>
          </p:nvSpPr>
          <p:spPr bwMode="auto">
            <a:xfrm>
              <a:off x="2864768" y="3933825"/>
              <a:ext cx="2735932" cy="1584945"/>
            </a:xfrm>
            <a:prstGeom prst="rect">
              <a:avLst/>
            </a:prstGeom>
            <a:solidFill>
              <a:schemeClr val="bg1"/>
            </a:solidFill>
            <a:ln w="9525" cap="flat" cmpd="sng" algn="ctr">
              <a:solidFill>
                <a:srgbClr val="3714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25000">
                <a:ln>
                  <a:noFill/>
                </a:ln>
                <a:solidFill>
                  <a:schemeClr val="tx1"/>
                </a:solidFill>
                <a:effectLst/>
                <a:latin typeface="Calibri Light" panose="020F0302020204030204" pitchFamily="34" charset="0"/>
                <a:cs typeface="Calibri Light" panose="020F0302020204030204" pitchFamily="34" charset="0"/>
              </a:endParaRPr>
            </a:p>
          </p:txBody>
        </p:sp>
        <p:sp>
          <p:nvSpPr>
            <p:cNvPr id="6" name="Rectangle 5"/>
            <p:cNvSpPr/>
            <p:nvPr/>
          </p:nvSpPr>
          <p:spPr bwMode="auto">
            <a:xfrm>
              <a:off x="5600700" y="2348880"/>
              <a:ext cx="2735932" cy="1584945"/>
            </a:xfrm>
            <a:prstGeom prst="rect">
              <a:avLst/>
            </a:prstGeom>
            <a:solidFill>
              <a:schemeClr val="bg1"/>
            </a:solidFill>
            <a:ln w="9525" cap="flat" cmpd="sng" algn="ctr">
              <a:solidFill>
                <a:srgbClr val="3714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25000">
                <a:ln>
                  <a:noFill/>
                </a:ln>
                <a:solidFill>
                  <a:schemeClr val="tx1"/>
                </a:solidFill>
                <a:effectLst/>
                <a:latin typeface="Calibri Light" panose="020F0302020204030204" pitchFamily="34" charset="0"/>
                <a:cs typeface="Calibri Light" panose="020F0302020204030204" pitchFamily="34" charset="0"/>
              </a:endParaRPr>
            </a:p>
          </p:txBody>
        </p:sp>
        <p:sp>
          <p:nvSpPr>
            <p:cNvPr id="7" name="TextBox 6"/>
            <p:cNvSpPr txBox="1"/>
            <p:nvPr/>
          </p:nvSpPr>
          <p:spPr>
            <a:xfrm>
              <a:off x="4813754" y="1700808"/>
              <a:ext cx="1578830" cy="400110"/>
            </a:xfrm>
            <a:prstGeom prst="rect">
              <a:avLst/>
            </a:prstGeom>
            <a:noFill/>
          </p:spPr>
          <p:txBody>
            <a:bodyPr wrap="none" rtlCol="0">
              <a:spAutoFit/>
            </a:bodyPr>
            <a:lstStyle/>
            <a:p>
              <a:r>
                <a:rPr lang="en-GB" sz="2000" baseline="0" dirty="0">
                  <a:solidFill>
                    <a:srgbClr val="F14F11"/>
                  </a:solidFill>
                  <a:latin typeface="Calibri Light" panose="020F0302020204030204" pitchFamily="34" charset="0"/>
                  <a:cs typeface="Calibri Light" panose="020F0302020204030204" pitchFamily="34" charset="0"/>
                </a:rPr>
                <a:t>Time markets</a:t>
              </a:r>
            </a:p>
          </p:txBody>
        </p:sp>
        <p:sp>
          <p:nvSpPr>
            <p:cNvPr id="8" name="TextBox 7"/>
            <p:cNvSpPr txBox="1"/>
            <p:nvPr/>
          </p:nvSpPr>
          <p:spPr>
            <a:xfrm>
              <a:off x="6825208" y="1987914"/>
              <a:ext cx="481222" cy="400110"/>
            </a:xfrm>
            <a:prstGeom prst="rect">
              <a:avLst/>
            </a:prstGeom>
            <a:noFill/>
          </p:spPr>
          <p:txBody>
            <a:bodyPr wrap="none" rtlCol="0">
              <a:spAutoFit/>
            </a:bodyPr>
            <a:lstStyle/>
            <a:p>
              <a:r>
                <a:rPr lang="en-GB" sz="2000" baseline="0" dirty="0">
                  <a:latin typeface="Calibri Light" panose="020F0302020204030204" pitchFamily="34" charset="0"/>
                  <a:cs typeface="Calibri Light" panose="020F0302020204030204" pitchFamily="34" charset="0"/>
                </a:rPr>
                <a:t>No</a:t>
              </a:r>
            </a:p>
          </p:txBody>
        </p:sp>
        <p:sp>
          <p:nvSpPr>
            <p:cNvPr id="9" name="TextBox 8"/>
            <p:cNvSpPr txBox="1"/>
            <p:nvPr/>
          </p:nvSpPr>
          <p:spPr>
            <a:xfrm>
              <a:off x="3952208" y="1987914"/>
              <a:ext cx="513987" cy="400110"/>
            </a:xfrm>
            <a:prstGeom prst="rect">
              <a:avLst/>
            </a:prstGeom>
            <a:noFill/>
          </p:spPr>
          <p:txBody>
            <a:bodyPr wrap="none" rtlCol="0">
              <a:spAutoFit/>
            </a:bodyPr>
            <a:lstStyle/>
            <a:p>
              <a:r>
                <a:rPr lang="en-GB" sz="2000" baseline="0" dirty="0">
                  <a:latin typeface="Calibri Light" panose="020F0302020204030204" pitchFamily="34" charset="0"/>
                  <a:cs typeface="Calibri Light" panose="020F0302020204030204" pitchFamily="34" charset="0"/>
                </a:rPr>
                <a:t>Yes</a:t>
              </a:r>
            </a:p>
          </p:txBody>
        </p:sp>
        <p:sp>
          <p:nvSpPr>
            <p:cNvPr id="10" name="TextBox 9"/>
            <p:cNvSpPr txBox="1"/>
            <p:nvPr/>
          </p:nvSpPr>
          <p:spPr>
            <a:xfrm rot="16200000">
              <a:off x="1477754" y="3682335"/>
              <a:ext cx="1282595" cy="400110"/>
            </a:xfrm>
            <a:prstGeom prst="rect">
              <a:avLst/>
            </a:prstGeom>
            <a:noFill/>
          </p:spPr>
          <p:txBody>
            <a:bodyPr wrap="none" rtlCol="0">
              <a:spAutoFit/>
            </a:bodyPr>
            <a:lstStyle/>
            <a:p>
              <a:r>
                <a:rPr lang="en-GB" sz="2000" baseline="0" dirty="0">
                  <a:solidFill>
                    <a:srgbClr val="F14F11"/>
                  </a:solidFill>
                  <a:latin typeface="Calibri Light" panose="020F0302020204030204" pitchFamily="34" charset="0"/>
                  <a:cs typeface="Calibri Light" panose="020F0302020204030204" pitchFamily="34" charset="0"/>
                </a:rPr>
                <a:t>Pick stocks</a:t>
              </a:r>
            </a:p>
          </p:txBody>
        </p:sp>
        <p:sp>
          <p:nvSpPr>
            <p:cNvPr id="11" name="TextBox 10"/>
            <p:cNvSpPr txBox="1"/>
            <p:nvPr/>
          </p:nvSpPr>
          <p:spPr>
            <a:xfrm>
              <a:off x="2303717" y="2956686"/>
              <a:ext cx="513987" cy="400110"/>
            </a:xfrm>
            <a:prstGeom prst="rect">
              <a:avLst/>
            </a:prstGeom>
            <a:noFill/>
          </p:spPr>
          <p:txBody>
            <a:bodyPr wrap="none" rtlCol="0">
              <a:spAutoFit/>
            </a:bodyPr>
            <a:lstStyle/>
            <a:p>
              <a:r>
                <a:rPr lang="en-GB" sz="2000" baseline="0" dirty="0">
                  <a:latin typeface="Calibri Light" panose="020F0302020204030204" pitchFamily="34" charset="0"/>
                  <a:cs typeface="Calibri Light" panose="020F0302020204030204" pitchFamily="34" charset="0"/>
                </a:rPr>
                <a:t>Yes</a:t>
              </a:r>
            </a:p>
          </p:txBody>
        </p:sp>
        <p:sp>
          <p:nvSpPr>
            <p:cNvPr id="12" name="TextBox 11"/>
            <p:cNvSpPr txBox="1"/>
            <p:nvPr/>
          </p:nvSpPr>
          <p:spPr>
            <a:xfrm>
              <a:off x="2385150" y="4653136"/>
              <a:ext cx="481222" cy="400110"/>
            </a:xfrm>
            <a:prstGeom prst="rect">
              <a:avLst/>
            </a:prstGeom>
            <a:noFill/>
          </p:spPr>
          <p:txBody>
            <a:bodyPr wrap="none" rtlCol="0">
              <a:spAutoFit/>
            </a:bodyPr>
            <a:lstStyle/>
            <a:p>
              <a:r>
                <a:rPr lang="en-GB" sz="2000" baseline="0" dirty="0">
                  <a:latin typeface="Calibri Light" panose="020F0302020204030204" pitchFamily="34" charset="0"/>
                  <a:cs typeface="Calibri Light" panose="020F0302020204030204" pitchFamily="34" charset="0"/>
                </a:rPr>
                <a:t>No</a:t>
              </a:r>
            </a:p>
          </p:txBody>
        </p:sp>
        <p:sp>
          <p:nvSpPr>
            <p:cNvPr id="13" name="TextBox 12"/>
            <p:cNvSpPr txBox="1"/>
            <p:nvPr/>
          </p:nvSpPr>
          <p:spPr>
            <a:xfrm>
              <a:off x="3104027" y="2782669"/>
              <a:ext cx="2257414" cy="707886"/>
            </a:xfrm>
            <a:prstGeom prst="rect">
              <a:avLst/>
            </a:prstGeom>
            <a:noFill/>
          </p:spPr>
          <p:txBody>
            <a:bodyPr wrap="none" rtlCol="0">
              <a:spAutoFit/>
            </a:bodyPr>
            <a:lstStyle/>
            <a:p>
              <a:pPr algn="ctr"/>
              <a:r>
                <a:rPr lang="en-GB" sz="2000" baseline="0" dirty="0">
                  <a:latin typeface="Calibri Light" panose="020F0302020204030204" pitchFamily="34" charset="0"/>
                  <a:cs typeface="Calibri Light" panose="020F0302020204030204" pitchFamily="34" charset="0"/>
                </a:rPr>
                <a:t>Most DIY individuals</a:t>
              </a:r>
            </a:p>
            <a:p>
              <a:pPr algn="ctr"/>
              <a:r>
                <a:rPr lang="en-GB" sz="2000" baseline="0" dirty="0">
                  <a:latin typeface="Calibri Light" panose="020F0302020204030204" pitchFamily="34" charset="0"/>
                  <a:cs typeface="Calibri Light" panose="020F0302020204030204" pitchFamily="34" charset="0"/>
                </a:rPr>
                <a:t>Many IFA’s</a:t>
              </a:r>
            </a:p>
          </p:txBody>
        </p:sp>
        <p:sp>
          <p:nvSpPr>
            <p:cNvPr id="14" name="TextBox 13"/>
            <p:cNvSpPr txBox="1"/>
            <p:nvPr/>
          </p:nvSpPr>
          <p:spPr>
            <a:xfrm>
              <a:off x="2925113" y="4403131"/>
              <a:ext cx="2643672" cy="707886"/>
            </a:xfrm>
            <a:prstGeom prst="rect">
              <a:avLst/>
            </a:prstGeom>
            <a:noFill/>
          </p:spPr>
          <p:txBody>
            <a:bodyPr wrap="none" rtlCol="0">
              <a:spAutoFit/>
            </a:bodyPr>
            <a:lstStyle/>
            <a:p>
              <a:pPr algn="ctr"/>
              <a:r>
                <a:rPr lang="en-GB" sz="2000" baseline="0" dirty="0">
                  <a:latin typeface="Calibri Light" panose="020F0302020204030204" pitchFamily="34" charset="0"/>
                  <a:cs typeface="Calibri Light" panose="020F0302020204030204" pitchFamily="34" charset="0"/>
                </a:rPr>
                <a:t>Investment news letters</a:t>
              </a:r>
            </a:p>
            <a:p>
              <a:pPr algn="ctr"/>
              <a:r>
                <a:rPr lang="en-GB" sz="2000" baseline="0" dirty="0">
                  <a:latin typeface="Calibri Light" panose="020F0302020204030204" pitchFamily="34" charset="0"/>
                  <a:cs typeface="Calibri Light" panose="020F0302020204030204" pitchFamily="34" charset="0"/>
                </a:rPr>
                <a:t>Macro hedge funds</a:t>
              </a:r>
            </a:p>
          </p:txBody>
        </p:sp>
        <p:sp>
          <p:nvSpPr>
            <p:cNvPr id="15" name="TextBox 14"/>
            <p:cNvSpPr txBox="1"/>
            <p:nvPr/>
          </p:nvSpPr>
          <p:spPr>
            <a:xfrm>
              <a:off x="5732528" y="2679687"/>
              <a:ext cx="2472280" cy="1015663"/>
            </a:xfrm>
            <a:prstGeom prst="rect">
              <a:avLst/>
            </a:prstGeom>
            <a:noFill/>
          </p:spPr>
          <p:txBody>
            <a:bodyPr wrap="none" rtlCol="0">
              <a:spAutoFit/>
            </a:bodyPr>
            <a:lstStyle/>
            <a:p>
              <a:pPr algn="ctr"/>
              <a:r>
                <a:rPr lang="en-GB" sz="2000" baseline="0" dirty="0">
                  <a:latin typeface="Calibri Light" panose="020F0302020204030204" pitchFamily="34" charset="0"/>
                  <a:cs typeface="Calibri Light" panose="020F0302020204030204" pitchFamily="34" charset="0"/>
                </a:rPr>
                <a:t>Most active managers</a:t>
              </a:r>
            </a:p>
            <a:p>
              <a:pPr algn="ctr"/>
              <a:r>
                <a:rPr lang="en-GB" sz="2000" baseline="0" dirty="0">
                  <a:latin typeface="Calibri Light" panose="020F0302020204030204" pitchFamily="34" charset="0"/>
                  <a:cs typeface="Calibri Light" panose="020F0302020204030204" pitchFamily="34" charset="0"/>
                </a:rPr>
                <a:t>Investment magazines</a:t>
              </a:r>
            </a:p>
            <a:p>
              <a:pPr algn="ctr"/>
              <a:r>
                <a:rPr lang="en-GB" sz="2000" baseline="0" dirty="0">
                  <a:latin typeface="Calibri Light" panose="020F0302020204030204" pitchFamily="34" charset="0"/>
                  <a:cs typeface="Calibri Light" panose="020F0302020204030204" pitchFamily="34" charset="0"/>
                </a:rPr>
                <a:t>Sunday papers</a:t>
              </a:r>
            </a:p>
          </p:txBody>
        </p:sp>
        <p:sp>
          <p:nvSpPr>
            <p:cNvPr id="16" name="TextBox 15"/>
            <p:cNvSpPr txBox="1"/>
            <p:nvPr/>
          </p:nvSpPr>
          <p:spPr>
            <a:xfrm>
              <a:off x="5972529" y="4126132"/>
              <a:ext cx="2046650" cy="1323439"/>
            </a:xfrm>
            <a:prstGeom prst="rect">
              <a:avLst/>
            </a:prstGeom>
            <a:noFill/>
          </p:spPr>
          <p:txBody>
            <a:bodyPr wrap="none" rtlCol="0">
              <a:spAutoFit/>
            </a:bodyPr>
            <a:lstStyle/>
            <a:p>
              <a:pPr algn="ctr"/>
              <a:r>
                <a:rPr lang="en-GB" sz="2000" baseline="0" dirty="0">
                  <a:solidFill>
                    <a:srgbClr val="F14F11"/>
                  </a:solidFill>
                  <a:latin typeface="Calibri Light" panose="020F0302020204030204" pitchFamily="34" charset="0"/>
                  <a:cs typeface="Calibri Light" panose="020F0302020204030204" pitchFamily="34" charset="0"/>
                </a:rPr>
                <a:t>Academics</a:t>
              </a:r>
            </a:p>
            <a:p>
              <a:pPr algn="ctr"/>
              <a:r>
                <a:rPr lang="en-GB" sz="2000" baseline="0" dirty="0">
                  <a:solidFill>
                    <a:srgbClr val="F14F11"/>
                  </a:solidFill>
                  <a:latin typeface="Calibri Light" panose="020F0302020204030204" pitchFamily="34" charset="0"/>
                  <a:cs typeface="Calibri Light" panose="020F0302020204030204" pitchFamily="34" charset="0"/>
                </a:rPr>
                <a:t>Many institutions</a:t>
              </a:r>
            </a:p>
            <a:p>
              <a:pPr algn="ctr"/>
              <a:r>
                <a:rPr lang="en-GB" sz="2000" baseline="0" dirty="0">
                  <a:solidFill>
                    <a:srgbClr val="F14F11"/>
                  </a:solidFill>
                  <a:latin typeface="Calibri Light" panose="020F0302020204030204" pitchFamily="34" charset="0"/>
                  <a:cs typeface="Calibri Light" panose="020F0302020204030204" pitchFamily="34" charset="0"/>
                </a:rPr>
                <a:t>Evidence-focused,</a:t>
              </a:r>
            </a:p>
            <a:p>
              <a:pPr algn="ctr"/>
              <a:r>
                <a:rPr lang="en-GB" sz="2000" dirty="0">
                  <a:solidFill>
                    <a:srgbClr val="F14F11"/>
                  </a:solidFill>
                  <a:latin typeface="Calibri Light" panose="020F0302020204030204" pitchFamily="34" charset="0"/>
                  <a:cs typeface="Calibri Light" panose="020F0302020204030204" pitchFamily="34" charset="0"/>
                </a:rPr>
                <a:t>m</a:t>
              </a:r>
              <a:r>
                <a:rPr lang="en-GB" sz="2000" baseline="0" dirty="0">
                  <a:solidFill>
                    <a:srgbClr val="F14F11"/>
                  </a:solidFill>
                  <a:latin typeface="Calibri Light" panose="020F0302020204030204" pitchFamily="34" charset="0"/>
                  <a:cs typeface="Calibri Light" panose="020F0302020204030204" pitchFamily="34" charset="0"/>
                </a:rPr>
                <a:t>arket-leaders</a:t>
              </a:r>
            </a:p>
          </p:txBody>
        </p:sp>
      </p:grpSp>
    </p:spTree>
    <p:extLst>
      <p:ext uri="{BB962C8B-B14F-4D97-AF65-F5344CB8AC3E}">
        <p14:creationId xmlns:p14="http://schemas.microsoft.com/office/powerpoint/2010/main" val="28747071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14F11"/>
                </a:solidFill>
              </a:rPr>
              <a:t>2. Setting your investment compass – drivers of outcome </a:t>
            </a:r>
          </a:p>
        </p:txBody>
      </p:sp>
      <p:sp>
        <p:nvSpPr>
          <p:cNvPr id="145" name="Slide Number Placeholder 144"/>
          <p:cNvSpPr>
            <a:spLocks noGrp="1"/>
          </p:cNvSpPr>
          <p:nvPr>
            <p:ph type="sldNum" sz="quarter" idx="4"/>
          </p:nvPr>
        </p:nvSpPr>
        <p:spPr/>
        <p:txBody>
          <a:bodyPr/>
          <a:lstStyle/>
          <a:p>
            <a:fld id="{55CFA313-0EB5-4C0A-91A4-B09895424039}" type="slidenum">
              <a:rPr lang="en-GB" smtClean="0"/>
              <a:t>13</a:t>
            </a:fld>
            <a:endParaRPr lang="en-GB" dirty="0"/>
          </a:p>
        </p:txBody>
      </p:sp>
      <p:sp>
        <p:nvSpPr>
          <p:cNvPr id="4" name="Oval 3"/>
          <p:cNvSpPr>
            <a:spLocks noChangeAspect="1"/>
          </p:cNvSpPr>
          <p:nvPr/>
        </p:nvSpPr>
        <p:spPr>
          <a:xfrm>
            <a:off x="3303724" y="280803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 name="Oval 4"/>
          <p:cNvSpPr>
            <a:spLocks noChangeAspect="1"/>
          </p:cNvSpPr>
          <p:nvPr/>
        </p:nvSpPr>
        <p:spPr>
          <a:xfrm>
            <a:off x="3639750" y="280803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 name="Oval 5"/>
          <p:cNvSpPr>
            <a:spLocks noChangeAspect="1"/>
          </p:cNvSpPr>
          <p:nvPr/>
        </p:nvSpPr>
        <p:spPr>
          <a:xfrm>
            <a:off x="3975776" y="280803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 name="Oval 6"/>
          <p:cNvSpPr>
            <a:spLocks noChangeAspect="1"/>
          </p:cNvSpPr>
          <p:nvPr/>
        </p:nvSpPr>
        <p:spPr>
          <a:xfrm>
            <a:off x="4311802" y="280803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Oval 7"/>
          <p:cNvSpPr>
            <a:spLocks noChangeAspect="1"/>
          </p:cNvSpPr>
          <p:nvPr/>
        </p:nvSpPr>
        <p:spPr>
          <a:xfrm>
            <a:off x="4647828" y="2808039"/>
            <a:ext cx="274320" cy="274320"/>
          </a:xfrm>
          <a:prstGeom prst="ellipse">
            <a:avLst/>
          </a:prstGeom>
          <a:solidFill>
            <a:srgbClr val="5CA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Oval 8"/>
          <p:cNvSpPr>
            <a:spLocks noChangeAspect="1"/>
          </p:cNvSpPr>
          <p:nvPr/>
        </p:nvSpPr>
        <p:spPr>
          <a:xfrm>
            <a:off x="4983854" y="2808039"/>
            <a:ext cx="274320" cy="274320"/>
          </a:xfrm>
          <a:prstGeom prst="ellipse">
            <a:avLst/>
          </a:prstGeom>
          <a:solidFill>
            <a:srgbClr val="5CA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Oval 9"/>
          <p:cNvSpPr>
            <a:spLocks noChangeAspect="1"/>
          </p:cNvSpPr>
          <p:nvPr/>
        </p:nvSpPr>
        <p:spPr>
          <a:xfrm>
            <a:off x="5319880" y="2808039"/>
            <a:ext cx="274320" cy="2743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 name="Oval 10"/>
          <p:cNvSpPr>
            <a:spLocks noChangeAspect="1"/>
          </p:cNvSpPr>
          <p:nvPr/>
        </p:nvSpPr>
        <p:spPr>
          <a:xfrm>
            <a:off x="5655906" y="2808039"/>
            <a:ext cx="274320" cy="2743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 name="Oval 11"/>
          <p:cNvSpPr>
            <a:spLocks noChangeAspect="1"/>
          </p:cNvSpPr>
          <p:nvPr/>
        </p:nvSpPr>
        <p:spPr>
          <a:xfrm>
            <a:off x="5991932" y="2808039"/>
            <a:ext cx="274320" cy="2743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3" name="Oval 12"/>
          <p:cNvSpPr>
            <a:spLocks noChangeAspect="1"/>
          </p:cNvSpPr>
          <p:nvPr/>
        </p:nvSpPr>
        <p:spPr>
          <a:xfrm>
            <a:off x="6327955" y="2808039"/>
            <a:ext cx="274320" cy="274320"/>
          </a:xfrm>
          <a:prstGeom prst="ellipse">
            <a:avLst/>
          </a:prstGeom>
          <a:solidFill>
            <a:schemeClr val="bg1"/>
          </a:solidFill>
          <a:ln>
            <a:solidFill>
              <a:srgbClr val="C24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 name="Oval 15"/>
          <p:cNvSpPr>
            <a:spLocks noChangeAspect="1"/>
          </p:cNvSpPr>
          <p:nvPr/>
        </p:nvSpPr>
        <p:spPr>
          <a:xfrm>
            <a:off x="3303724"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7" name="Oval 16"/>
          <p:cNvSpPr>
            <a:spLocks noChangeAspect="1"/>
          </p:cNvSpPr>
          <p:nvPr/>
        </p:nvSpPr>
        <p:spPr>
          <a:xfrm>
            <a:off x="3639750"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Oval 17"/>
          <p:cNvSpPr>
            <a:spLocks noChangeAspect="1"/>
          </p:cNvSpPr>
          <p:nvPr/>
        </p:nvSpPr>
        <p:spPr>
          <a:xfrm>
            <a:off x="3975776"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9" name="Oval 18"/>
          <p:cNvSpPr>
            <a:spLocks noChangeAspect="1"/>
          </p:cNvSpPr>
          <p:nvPr/>
        </p:nvSpPr>
        <p:spPr>
          <a:xfrm>
            <a:off x="4311802"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0" name="Oval 19"/>
          <p:cNvSpPr>
            <a:spLocks noChangeAspect="1"/>
          </p:cNvSpPr>
          <p:nvPr/>
        </p:nvSpPr>
        <p:spPr>
          <a:xfrm>
            <a:off x="4647828"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1" name="Oval 20"/>
          <p:cNvSpPr>
            <a:spLocks noChangeAspect="1"/>
          </p:cNvSpPr>
          <p:nvPr/>
        </p:nvSpPr>
        <p:spPr>
          <a:xfrm>
            <a:off x="4983854"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2" name="Oval 21"/>
          <p:cNvSpPr>
            <a:spLocks noChangeAspect="1"/>
          </p:cNvSpPr>
          <p:nvPr/>
        </p:nvSpPr>
        <p:spPr>
          <a:xfrm>
            <a:off x="5319880"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3" name="Oval 22"/>
          <p:cNvSpPr>
            <a:spLocks noChangeAspect="1"/>
          </p:cNvSpPr>
          <p:nvPr/>
        </p:nvSpPr>
        <p:spPr>
          <a:xfrm>
            <a:off x="5655906"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4" name="Oval 23"/>
          <p:cNvSpPr>
            <a:spLocks noChangeAspect="1"/>
          </p:cNvSpPr>
          <p:nvPr/>
        </p:nvSpPr>
        <p:spPr>
          <a:xfrm>
            <a:off x="5991932"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5" name="Oval 24"/>
          <p:cNvSpPr>
            <a:spLocks noChangeAspect="1"/>
          </p:cNvSpPr>
          <p:nvPr/>
        </p:nvSpPr>
        <p:spPr>
          <a:xfrm>
            <a:off x="6327955" y="310979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7" name="Oval 26"/>
          <p:cNvSpPr>
            <a:spLocks noChangeAspect="1"/>
          </p:cNvSpPr>
          <p:nvPr/>
        </p:nvSpPr>
        <p:spPr>
          <a:xfrm>
            <a:off x="3303724"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8" name="Oval 27"/>
          <p:cNvSpPr>
            <a:spLocks noChangeAspect="1"/>
          </p:cNvSpPr>
          <p:nvPr/>
        </p:nvSpPr>
        <p:spPr>
          <a:xfrm>
            <a:off x="3639750"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9" name="Oval 28"/>
          <p:cNvSpPr>
            <a:spLocks noChangeAspect="1"/>
          </p:cNvSpPr>
          <p:nvPr/>
        </p:nvSpPr>
        <p:spPr>
          <a:xfrm>
            <a:off x="3975776"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0" name="Oval 29"/>
          <p:cNvSpPr>
            <a:spLocks noChangeAspect="1"/>
          </p:cNvSpPr>
          <p:nvPr/>
        </p:nvSpPr>
        <p:spPr>
          <a:xfrm>
            <a:off x="4311802"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1" name="Oval 30"/>
          <p:cNvSpPr>
            <a:spLocks noChangeAspect="1"/>
          </p:cNvSpPr>
          <p:nvPr/>
        </p:nvSpPr>
        <p:spPr>
          <a:xfrm>
            <a:off x="4647828"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2" name="Oval 31"/>
          <p:cNvSpPr>
            <a:spLocks noChangeAspect="1"/>
          </p:cNvSpPr>
          <p:nvPr/>
        </p:nvSpPr>
        <p:spPr>
          <a:xfrm>
            <a:off x="4983854"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3" name="Oval 32"/>
          <p:cNvSpPr>
            <a:spLocks noChangeAspect="1"/>
          </p:cNvSpPr>
          <p:nvPr/>
        </p:nvSpPr>
        <p:spPr>
          <a:xfrm>
            <a:off x="5319880"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4" name="Oval 33"/>
          <p:cNvSpPr>
            <a:spLocks noChangeAspect="1"/>
          </p:cNvSpPr>
          <p:nvPr/>
        </p:nvSpPr>
        <p:spPr>
          <a:xfrm>
            <a:off x="5655906"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5" name="Oval 34"/>
          <p:cNvSpPr>
            <a:spLocks noChangeAspect="1"/>
          </p:cNvSpPr>
          <p:nvPr/>
        </p:nvSpPr>
        <p:spPr>
          <a:xfrm>
            <a:off x="5991932"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6" name="Oval 35"/>
          <p:cNvSpPr>
            <a:spLocks noChangeAspect="1"/>
          </p:cNvSpPr>
          <p:nvPr/>
        </p:nvSpPr>
        <p:spPr>
          <a:xfrm>
            <a:off x="6327955" y="341155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8" name="Oval 37"/>
          <p:cNvSpPr>
            <a:spLocks noChangeAspect="1"/>
          </p:cNvSpPr>
          <p:nvPr/>
        </p:nvSpPr>
        <p:spPr>
          <a:xfrm>
            <a:off x="3303724"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9" name="Oval 38"/>
          <p:cNvSpPr>
            <a:spLocks noChangeAspect="1"/>
          </p:cNvSpPr>
          <p:nvPr/>
        </p:nvSpPr>
        <p:spPr>
          <a:xfrm>
            <a:off x="3639750"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0" name="Oval 39"/>
          <p:cNvSpPr>
            <a:spLocks noChangeAspect="1"/>
          </p:cNvSpPr>
          <p:nvPr/>
        </p:nvSpPr>
        <p:spPr>
          <a:xfrm>
            <a:off x="3975776"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1" name="Oval 40"/>
          <p:cNvSpPr>
            <a:spLocks noChangeAspect="1"/>
          </p:cNvSpPr>
          <p:nvPr/>
        </p:nvSpPr>
        <p:spPr>
          <a:xfrm>
            <a:off x="4311802"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2" name="Oval 41"/>
          <p:cNvSpPr>
            <a:spLocks noChangeAspect="1"/>
          </p:cNvSpPr>
          <p:nvPr/>
        </p:nvSpPr>
        <p:spPr>
          <a:xfrm>
            <a:off x="4647828"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3" name="Oval 42"/>
          <p:cNvSpPr>
            <a:spLocks noChangeAspect="1"/>
          </p:cNvSpPr>
          <p:nvPr/>
        </p:nvSpPr>
        <p:spPr>
          <a:xfrm>
            <a:off x="4983854"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4" name="Oval 43"/>
          <p:cNvSpPr>
            <a:spLocks noChangeAspect="1"/>
          </p:cNvSpPr>
          <p:nvPr/>
        </p:nvSpPr>
        <p:spPr>
          <a:xfrm>
            <a:off x="5319880"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5" name="Oval 44"/>
          <p:cNvSpPr>
            <a:spLocks noChangeAspect="1"/>
          </p:cNvSpPr>
          <p:nvPr/>
        </p:nvSpPr>
        <p:spPr>
          <a:xfrm>
            <a:off x="5655906"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6" name="Oval 45"/>
          <p:cNvSpPr>
            <a:spLocks noChangeAspect="1"/>
          </p:cNvSpPr>
          <p:nvPr/>
        </p:nvSpPr>
        <p:spPr>
          <a:xfrm>
            <a:off x="5991932"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7" name="Oval 46"/>
          <p:cNvSpPr>
            <a:spLocks noChangeAspect="1"/>
          </p:cNvSpPr>
          <p:nvPr/>
        </p:nvSpPr>
        <p:spPr>
          <a:xfrm>
            <a:off x="6327955" y="371331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9" name="Oval 48"/>
          <p:cNvSpPr>
            <a:spLocks noChangeAspect="1"/>
          </p:cNvSpPr>
          <p:nvPr/>
        </p:nvSpPr>
        <p:spPr>
          <a:xfrm>
            <a:off x="3303724"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0" name="Oval 49"/>
          <p:cNvSpPr>
            <a:spLocks noChangeAspect="1"/>
          </p:cNvSpPr>
          <p:nvPr/>
        </p:nvSpPr>
        <p:spPr>
          <a:xfrm>
            <a:off x="3639750"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1" name="Oval 50"/>
          <p:cNvSpPr>
            <a:spLocks noChangeAspect="1"/>
          </p:cNvSpPr>
          <p:nvPr/>
        </p:nvSpPr>
        <p:spPr>
          <a:xfrm>
            <a:off x="3975776"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2" name="Oval 51"/>
          <p:cNvSpPr>
            <a:spLocks noChangeAspect="1"/>
          </p:cNvSpPr>
          <p:nvPr/>
        </p:nvSpPr>
        <p:spPr>
          <a:xfrm>
            <a:off x="4311802"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3" name="Oval 52"/>
          <p:cNvSpPr>
            <a:spLocks noChangeAspect="1"/>
          </p:cNvSpPr>
          <p:nvPr/>
        </p:nvSpPr>
        <p:spPr>
          <a:xfrm>
            <a:off x="4647828"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4" name="Oval 53"/>
          <p:cNvSpPr>
            <a:spLocks noChangeAspect="1"/>
          </p:cNvSpPr>
          <p:nvPr/>
        </p:nvSpPr>
        <p:spPr>
          <a:xfrm>
            <a:off x="4983854"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5" name="Oval 54"/>
          <p:cNvSpPr>
            <a:spLocks noChangeAspect="1"/>
          </p:cNvSpPr>
          <p:nvPr/>
        </p:nvSpPr>
        <p:spPr>
          <a:xfrm>
            <a:off x="5319880"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6" name="Oval 55"/>
          <p:cNvSpPr>
            <a:spLocks noChangeAspect="1"/>
          </p:cNvSpPr>
          <p:nvPr/>
        </p:nvSpPr>
        <p:spPr>
          <a:xfrm>
            <a:off x="5655906"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7" name="Oval 56"/>
          <p:cNvSpPr>
            <a:spLocks noChangeAspect="1"/>
          </p:cNvSpPr>
          <p:nvPr/>
        </p:nvSpPr>
        <p:spPr>
          <a:xfrm>
            <a:off x="5991932"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58" name="Oval 57"/>
          <p:cNvSpPr>
            <a:spLocks noChangeAspect="1"/>
          </p:cNvSpPr>
          <p:nvPr/>
        </p:nvSpPr>
        <p:spPr>
          <a:xfrm>
            <a:off x="6327955" y="401507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0" name="Oval 59"/>
          <p:cNvSpPr>
            <a:spLocks noChangeAspect="1"/>
          </p:cNvSpPr>
          <p:nvPr/>
        </p:nvSpPr>
        <p:spPr>
          <a:xfrm>
            <a:off x="3303724"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1" name="Oval 60"/>
          <p:cNvSpPr>
            <a:spLocks noChangeAspect="1"/>
          </p:cNvSpPr>
          <p:nvPr/>
        </p:nvSpPr>
        <p:spPr>
          <a:xfrm>
            <a:off x="3639750"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2" name="Oval 61"/>
          <p:cNvSpPr>
            <a:spLocks noChangeAspect="1"/>
          </p:cNvSpPr>
          <p:nvPr/>
        </p:nvSpPr>
        <p:spPr>
          <a:xfrm>
            <a:off x="3975776"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3" name="Oval 62"/>
          <p:cNvSpPr>
            <a:spLocks noChangeAspect="1"/>
          </p:cNvSpPr>
          <p:nvPr/>
        </p:nvSpPr>
        <p:spPr>
          <a:xfrm>
            <a:off x="4311802"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4" name="Oval 63"/>
          <p:cNvSpPr>
            <a:spLocks noChangeAspect="1"/>
          </p:cNvSpPr>
          <p:nvPr/>
        </p:nvSpPr>
        <p:spPr>
          <a:xfrm>
            <a:off x="4647828"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5" name="Oval 64"/>
          <p:cNvSpPr>
            <a:spLocks noChangeAspect="1"/>
          </p:cNvSpPr>
          <p:nvPr/>
        </p:nvSpPr>
        <p:spPr>
          <a:xfrm>
            <a:off x="4983854"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6" name="Oval 65"/>
          <p:cNvSpPr>
            <a:spLocks noChangeAspect="1"/>
          </p:cNvSpPr>
          <p:nvPr/>
        </p:nvSpPr>
        <p:spPr>
          <a:xfrm>
            <a:off x="5319880"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7" name="Oval 66"/>
          <p:cNvSpPr>
            <a:spLocks noChangeAspect="1"/>
          </p:cNvSpPr>
          <p:nvPr/>
        </p:nvSpPr>
        <p:spPr>
          <a:xfrm>
            <a:off x="5655906"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8" name="Oval 67"/>
          <p:cNvSpPr>
            <a:spLocks noChangeAspect="1"/>
          </p:cNvSpPr>
          <p:nvPr/>
        </p:nvSpPr>
        <p:spPr>
          <a:xfrm>
            <a:off x="5991932"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9" name="Oval 68"/>
          <p:cNvSpPr>
            <a:spLocks noChangeAspect="1"/>
          </p:cNvSpPr>
          <p:nvPr/>
        </p:nvSpPr>
        <p:spPr>
          <a:xfrm>
            <a:off x="6327955" y="431682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1" name="Oval 70"/>
          <p:cNvSpPr>
            <a:spLocks noChangeAspect="1"/>
          </p:cNvSpPr>
          <p:nvPr/>
        </p:nvSpPr>
        <p:spPr>
          <a:xfrm>
            <a:off x="3303724"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2" name="Oval 71"/>
          <p:cNvSpPr>
            <a:spLocks noChangeAspect="1"/>
          </p:cNvSpPr>
          <p:nvPr/>
        </p:nvSpPr>
        <p:spPr>
          <a:xfrm>
            <a:off x="3639750"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3" name="Oval 72"/>
          <p:cNvSpPr>
            <a:spLocks noChangeAspect="1"/>
          </p:cNvSpPr>
          <p:nvPr/>
        </p:nvSpPr>
        <p:spPr>
          <a:xfrm>
            <a:off x="3975776"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4" name="Oval 73"/>
          <p:cNvSpPr>
            <a:spLocks noChangeAspect="1"/>
          </p:cNvSpPr>
          <p:nvPr/>
        </p:nvSpPr>
        <p:spPr>
          <a:xfrm>
            <a:off x="4311802"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5" name="Oval 74"/>
          <p:cNvSpPr>
            <a:spLocks noChangeAspect="1"/>
          </p:cNvSpPr>
          <p:nvPr/>
        </p:nvSpPr>
        <p:spPr>
          <a:xfrm>
            <a:off x="4647828"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6" name="Oval 75"/>
          <p:cNvSpPr>
            <a:spLocks noChangeAspect="1"/>
          </p:cNvSpPr>
          <p:nvPr/>
        </p:nvSpPr>
        <p:spPr>
          <a:xfrm>
            <a:off x="4983854"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7" name="Oval 76"/>
          <p:cNvSpPr>
            <a:spLocks noChangeAspect="1"/>
          </p:cNvSpPr>
          <p:nvPr/>
        </p:nvSpPr>
        <p:spPr>
          <a:xfrm>
            <a:off x="5319880"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8" name="Oval 77"/>
          <p:cNvSpPr>
            <a:spLocks noChangeAspect="1"/>
          </p:cNvSpPr>
          <p:nvPr/>
        </p:nvSpPr>
        <p:spPr>
          <a:xfrm>
            <a:off x="5655906"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9" name="Oval 78"/>
          <p:cNvSpPr>
            <a:spLocks noChangeAspect="1"/>
          </p:cNvSpPr>
          <p:nvPr/>
        </p:nvSpPr>
        <p:spPr>
          <a:xfrm>
            <a:off x="5991932"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0" name="Oval 79"/>
          <p:cNvSpPr>
            <a:spLocks noChangeAspect="1"/>
          </p:cNvSpPr>
          <p:nvPr/>
        </p:nvSpPr>
        <p:spPr>
          <a:xfrm>
            <a:off x="6327955" y="4618587"/>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2" name="Oval 81"/>
          <p:cNvSpPr>
            <a:spLocks noChangeAspect="1"/>
          </p:cNvSpPr>
          <p:nvPr/>
        </p:nvSpPr>
        <p:spPr>
          <a:xfrm>
            <a:off x="3303724"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3" name="Oval 82"/>
          <p:cNvSpPr>
            <a:spLocks noChangeAspect="1"/>
          </p:cNvSpPr>
          <p:nvPr/>
        </p:nvSpPr>
        <p:spPr>
          <a:xfrm>
            <a:off x="3639750"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4" name="Oval 83"/>
          <p:cNvSpPr>
            <a:spLocks noChangeAspect="1"/>
          </p:cNvSpPr>
          <p:nvPr/>
        </p:nvSpPr>
        <p:spPr>
          <a:xfrm>
            <a:off x="3975776"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5" name="Oval 84"/>
          <p:cNvSpPr>
            <a:spLocks noChangeAspect="1"/>
          </p:cNvSpPr>
          <p:nvPr/>
        </p:nvSpPr>
        <p:spPr>
          <a:xfrm>
            <a:off x="4311802"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6" name="Oval 85"/>
          <p:cNvSpPr>
            <a:spLocks noChangeAspect="1"/>
          </p:cNvSpPr>
          <p:nvPr/>
        </p:nvSpPr>
        <p:spPr>
          <a:xfrm>
            <a:off x="4647828"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7" name="Oval 86"/>
          <p:cNvSpPr>
            <a:spLocks noChangeAspect="1"/>
          </p:cNvSpPr>
          <p:nvPr/>
        </p:nvSpPr>
        <p:spPr>
          <a:xfrm>
            <a:off x="4983854"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8" name="Oval 87"/>
          <p:cNvSpPr>
            <a:spLocks noChangeAspect="1"/>
          </p:cNvSpPr>
          <p:nvPr/>
        </p:nvSpPr>
        <p:spPr>
          <a:xfrm>
            <a:off x="5319880"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9" name="Oval 88"/>
          <p:cNvSpPr>
            <a:spLocks noChangeAspect="1"/>
          </p:cNvSpPr>
          <p:nvPr/>
        </p:nvSpPr>
        <p:spPr>
          <a:xfrm>
            <a:off x="5655906"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0" name="Oval 89"/>
          <p:cNvSpPr>
            <a:spLocks noChangeAspect="1"/>
          </p:cNvSpPr>
          <p:nvPr/>
        </p:nvSpPr>
        <p:spPr>
          <a:xfrm>
            <a:off x="5991932"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1" name="Oval 90"/>
          <p:cNvSpPr>
            <a:spLocks noChangeAspect="1"/>
          </p:cNvSpPr>
          <p:nvPr/>
        </p:nvSpPr>
        <p:spPr>
          <a:xfrm>
            <a:off x="6327955" y="4920345"/>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3" name="Oval 92"/>
          <p:cNvSpPr>
            <a:spLocks noChangeAspect="1"/>
          </p:cNvSpPr>
          <p:nvPr/>
        </p:nvSpPr>
        <p:spPr>
          <a:xfrm>
            <a:off x="3303724"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4" name="Oval 93"/>
          <p:cNvSpPr>
            <a:spLocks noChangeAspect="1"/>
          </p:cNvSpPr>
          <p:nvPr/>
        </p:nvSpPr>
        <p:spPr>
          <a:xfrm>
            <a:off x="3639750"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5" name="Oval 94"/>
          <p:cNvSpPr>
            <a:spLocks noChangeAspect="1"/>
          </p:cNvSpPr>
          <p:nvPr/>
        </p:nvSpPr>
        <p:spPr>
          <a:xfrm>
            <a:off x="3975776"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6" name="Oval 95"/>
          <p:cNvSpPr>
            <a:spLocks noChangeAspect="1"/>
          </p:cNvSpPr>
          <p:nvPr/>
        </p:nvSpPr>
        <p:spPr>
          <a:xfrm>
            <a:off x="4311802"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7" name="Oval 96"/>
          <p:cNvSpPr>
            <a:spLocks noChangeAspect="1"/>
          </p:cNvSpPr>
          <p:nvPr/>
        </p:nvSpPr>
        <p:spPr>
          <a:xfrm>
            <a:off x="4647828"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8" name="Oval 97"/>
          <p:cNvSpPr>
            <a:spLocks noChangeAspect="1"/>
          </p:cNvSpPr>
          <p:nvPr/>
        </p:nvSpPr>
        <p:spPr>
          <a:xfrm>
            <a:off x="4983854"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9" name="Oval 98"/>
          <p:cNvSpPr>
            <a:spLocks noChangeAspect="1"/>
          </p:cNvSpPr>
          <p:nvPr/>
        </p:nvSpPr>
        <p:spPr>
          <a:xfrm>
            <a:off x="5319880"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0" name="Oval 99"/>
          <p:cNvSpPr>
            <a:spLocks noChangeAspect="1"/>
          </p:cNvSpPr>
          <p:nvPr/>
        </p:nvSpPr>
        <p:spPr>
          <a:xfrm>
            <a:off x="5655906"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1" name="Oval 100"/>
          <p:cNvSpPr>
            <a:spLocks noChangeAspect="1"/>
          </p:cNvSpPr>
          <p:nvPr/>
        </p:nvSpPr>
        <p:spPr>
          <a:xfrm>
            <a:off x="5991932"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2" name="Oval 101"/>
          <p:cNvSpPr>
            <a:spLocks noChangeAspect="1"/>
          </p:cNvSpPr>
          <p:nvPr/>
        </p:nvSpPr>
        <p:spPr>
          <a:xfrm>
            <a:off x="6327955" y="5222103"/>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4" name="Oval 103"/>
          <p:cNvSpPr>
            <a:spLocks noChangeAspect="1"/>
          </p:cNvSpPr>
          <p:nvPr/>
        </p:nvSpPr>
        <p:spPr>
          <a:xfrm>
            <a:off x="3303724"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5" name="Oval 104"/>
          <p:cNvSpPr>
            <a:spLocks noChangeAspect="1"/>
          </p:cNvSpPr>
          <p:nvPr/>
        </p:nvSpPr>
        <p:spPr>
          <a:xfrm>
            <a:off x="3639750"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6" name="Oval 105"/>
          <p:cNvSpPr>
            <a:spLocks noChangeAspect="1"/>
          </p:cNvSpPr>
          <p:nvPr/>
        </p:nvSpPr>
        <p:spPr>
          <a:xfrm>
            <a:off x="3975776"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7" name="Oval 106"/>
          <p:cNvSpPr>
            <a:spLocks noChangeAspect="1"/>
          </p:cNvSpPr>
          <p:nvPr/>
        </p:nvSpPr>
        <p:spPr>
          <a:xfrm>
            <a:off x="4311802"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8" name="Oval 107"/>
          <p:cNvSpPr>
            <a:spLocks noChangeAspect="1"/>
          </p:cNvSpPr>
          <p:nvPr/>
        </p:nvSpPr>
        <p:spPr>
          <a:xfrm>
            <a:off x="4647828"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9" name="Oval 108"/>
          <p:cNvSpPr>
            <a:spLocks noChangeAspect="1"/>
          </p:cNvSpPr>
          <p:nvPr/>
        </p:nvSpPr>
        <p:spPr>
          <a:xfrm>
            <a:off x="4983854"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0" name="Oval 109"/>
          <p:cNvSpPr>
            <a:spLocks noChangeAspect="1"/>
          </p:cNvSpPr>
          <p:nvPr/>
        </p:nvSpPr>
        <p:spPr>
          <a:xfrm>
            <a:off x="5319880"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1" name="Oval 110"/>
          <p:cNvSpPr>
            <a:spLocks noChangeAspect="1"/>
          </p:cNvSpPr>
          <p:nvPr/>
        </p:nvSpPr>
        <p:spPr>
          <a:xfrm>
            <a:off x="5655906"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2" name="Oval 111"/>
          <p:cNvSpPr>
            <a:spLocks noChangeAspect="1"/>
          </p:cNvSpPr>
          <p:nvPr/>
        </p:nvSpPr>
        <p:spPr>
          <a:xfrm>
            <a:off x="5991932"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3" name="Oval 112"/>
          <p:cNvSpPr>
            <a:spLocks noChangeAspect="1"/>
          </p:cNvSpPr>
          <p:nvPr/>
        </p:nvSpPr>
        <p:spPr>
          <a:xfrm>
            <a:off x="6327955" y="552386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5" name="Oval 114"/>
          <p:cNvSpPr>
            <a:spLocks noChangeAspect="1"/>
          </p:cNvSpPr>
          <p:nvPr/>
        </p:nvSpPr>
        <p:spPr>
          <a:xfrm>
            <a:off x="3303724"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6" name="Oval 115"/>
          <p:cNvSpPr>
            <a:spLocks noChangeAspect="1"/>
          </p:cNvSpPr>
          <p:nvPr/>
        </p:nvSpPr>
        <p:spPr>
          <a:xfrm>
            <a:off x="3639750"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7" name="Oval 116"/>
          <p:cNvSpPr>
            <a:spLocks noChangeAspect="1"/>
          </p:cNvSpPr>
          <p:nvPr/>
        </p:nvSpPr>
        <p:spPr>
          <a:xfrm>
            <a:off x="3975776"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8" name="Oval 117"/>
          <p:cNvSpPr>
            <a:spLocks noChangeAspect="1"/>
          </p:cNvSpPr>
          <p:nvPr/>
        </p:nvSpPr>
        <p:spPr>
          <a:xfrm>
            <a:off x="4311802"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9" name="Oval 118"/>
          <p:cNvSpPr>
            <a:spLocks noChangeAspect="1"/>
          </p:cNvSpPr>
          <p:nvPr/>
        </p:nvSpPr>
        <p:spPr>
          <a:xfrm>
            <a:off x="4647828"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0" name="Oval 119"/>
          <p:cNvSpPr>
            <a:spLocks noChangeAspect="1"/>
          </p:cNvSpPr>
          <p:nvPr/>
        </p:nvSpPr>
        <p:spPr>
          <a:xfrm>
            <a:off x="4983854"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1" name="Oval 120"/>
          <p:cNvSpPr>
            <a:spLocks noChangeAspect="1"/>
          </p:cNvSpPr>
          <p:nvPr/>
        </p:nvSpPr>
        <p:spPr>
          <a:xfrm>
            <a:off x="5319880"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2" name="Oval 121"/>
          <p:cNvSpPr>
            <a:spLocks noChangeAspect="1"/>
          </p:cNvSpPr>
          <p:nvPr/>
        </p:nvSpPr>
        <p:spPr>
          <a:xfrm>
            <a:off x="5655906"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3" name="Oval 122"/>
          <p:cNvSpPr>
            <a:spLocks noChangeAspect="1"/>
          </p:cNvSpPr>
          <p:nvPr/>
        </p:nvSpPr>
        <p:spPr>
          <a:xfrm>
            <a:off x="5991932"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4" name="Oval 123"/>
          <p:cNvSpPr>
            <a:spLocks noChangeAspect="1"/>
          </p:cNvSpPr>
          <p:nvPr/>
        </p:nvSpPr>
        <p:spPr>
          <a:xfrm>
            <a:off x="6327955" y="5825619"/>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37" name="Rectangle 136"/>
          <p:cNvSpPr/>
          <p:nvPr/>
        </p:nvSpPr>
        <p:spPr>
          <a:xfrm>
            <a:off x="2886395" y="2367547"/>
            <a:ext cx="4133209" cy="276999"/>
          </a:xfrm>
          <a:prstGeom prst="rect">
            <a:avLst/>
          </a:prstGeom>
        </p:spPr>
        <p:txBody>
          <a:bodyPr wrap="square">
            <a:spAutoFit/>
          </a:bodyPr>
          <a:lstStyle/>
          <a:p>
            <a:r>
              <a:rPr lang="en-GB" sz="1200" dirty="0">
                <a:solidFill>
                  <a:srgbClr val="F14F11"/>
                </a:solidFill>
                <a:effectLst/>
                <a:latin typeface="+mj-lt"/>
                <a:ea typeface="Calibri" panose="020F0502020204030204" pitchFamily="34" charset="0"/>
                <a:cs typeface="Times New Roman" panose="02020603050405020304" pitchFamily="18" charset="0"/>
              </a:rPr>
              <a:t>Reasons for the variation in a portfolio’s return across time</a:t>
            </a:r>
            <a:endParaRPr lang="en-GB" sz="1200" dirty="0">
              <a:solidFill>
                <a:srgbClr val="F14F11"/>
              </a:solidFill>
              <a:latin typeface="+mj-lt"/>
            </a:endParaRPr>
          </a:p>
        </p:txBody>
      </p:sp>
      <p:sp>
        <p:nvSpPr>
          <p:cNvPr id="138" name="Rectangle 137"/>
          <p:cNvSpPr/>
          <p:nvPr/>
        </p:nvSpPr>
        <p:spPr>
          <a:xfrm>
            <a:off x="466657" y="1096603"/>
            <a:ext cx="8820009" cy="883319"/>
          </a:xfrm>
          <a:prstGeom prst="rect">
            <a:avLst/>
          </a:prstGeom>
        </p:spPr>
        <p:txBody>
          <a:bodyPr wrap="square">
            <a:spAutoFit/>
          </a:bodyPr>
          <a:lstStyle/>
          <a:p>
            <a:pPr>
              <a:lnSpc>
                <a:spcPct val="90000"/>
              </a:lnSpc>
              <a:spcBef>
                <a:spcPts val="1000"/>
              </a:spcBef>
              <a:spcAft>
                <a:spcPts val="600"/>
              </a:spcAft>
            </a:pPr>
            <a:r>
              <a:rPr lang="en-GB" sz="1600" i="1" dirty="0">
                <a:solidFill>
                  <a:schemeClr val="tx1">
                    <a:lumMod val="50000"/>
                    <a:lumOff val="50000"/>
                  </a:schemeClr>
                </a:solidFill>
                <a:latin typeface="Calibri Light" panose="020F0302020204030204" pitchFamily="34" charset="0"/>
                <a:cs typeface="Calibri Light" panose="020F0302020204030204" pitchFamily="34" charset="0"/>
              </a:rPr>
              <a:t>‘The investment policy return (allocation weights and market index returns) explained on average 93.6 per cent of the total variation in actual plan return’ </a:t>
            </a:r>
          </a:p>
          <a:p>
            <a:pPr algn="r">
              <a:lnSpc>
                <a:spcPct val="90000"/>
              </a:lnSpc>
              <a:spcBef>
                <a:spcPts val="600"/>
              </a:spcBef>
              <a:spcAft>
                <a:spcPts val="600"/>
              </a:spcAft>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Brinson, Beebower and Hood 1986</a:t>
            </a:r>
          </a:p>
        </p:txBody>
      </p:sp>
      <p:sp>
        <p:nvSpPr>
          <p:cNvPr id="139" name="Oval 138"/>
          <p:cNvSpPr>
            <a:spLocks noChangeAspect="1"/>
          </p:cNvSpPr>
          <p:nvPr/>
        </p:nvSpPr>
        <p:spPr>
          <a:xfrm>
            <a:off x="813592" y="2824991"/>
            <a:ext cx="274320" cy="2743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0" name="Oval 139"/>
          <p:cNvSpPr>
            <a:spLocks noChangeAspect="1"/>
          </p:cNvSpPr>
          <p:nvPr/>
        </p:nvSpPr>
        <p:spPr>
          <a:xfrm>
            <a:off x="813592" y="3126749"/>
            <a:ext cx="274320" cy="274320"/>
          </a:xfrm>
          <a:prstGeom prst="ellipse">
            <a:avLst/>
          </a:prstGeom>
          <a:solidFill>
            <a:srgbClr val="5CA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1" name="Oval 140"/>
          <p:cNvSpPr>
            <a:spLocks noChangeAspect="1"/>
          </p:cNvSpPr>
          <p:nvPr/>
        </p:nvSpPr>
        <p:spPr>
          <a:xfrm>
            <a:off x="813592" y="3428507"/>
            <a:ext cx="274320" cy="2743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2" name="Oval 141"/>
          <p:cNvSpPr>
            <a:spLocks noChangeAspect="1"/>
          </p:cNvSpPr>
          <p:nvPr/>
        </p:nvSpPr>
        <p:spPr>
          <a:xfrm>
            <a:off x="813592" y="3730265"/>
            <a:ext cx="274320" cy="274320"/>
          </a:xfrm>
          <a:prstGeom prst="ellipse">
            <a:avLst/>
          </a:prstGeom>
          <a:solidFill>
            <a:schemeClr val="bg1"/>
          </a:solidFill>
          <a:ln>
            <a:solidFill>
              <a:srgbClr val="C24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3" name="Rectangle 142"/>
          <p:cNvSpPr/>
          <p:nvPr/>
        </p:nvSpPr>
        <p:spPr>
          <a:xfrm>
            <a:off x="1094763" y="2819079"/>
            <a:ext cx="2017553" cy="1400383"/>
          </a:xfrm>
          <a:prstGeom prst="rect">
            <a:avLst/>
          </a:prstGeom>
        </p:spPr>
        <p:txBody>
          <a:bodyPr wrap="square">
            <a:spAutoFit/>
          </a:bodyPr>
          <a:lstStyle/>
          <a:p>
            <a:pPr>
              <a:spcBef>
                <a:spcPts val="800"/>
              </a:spcBef>
            </a:pPr>
            <a:r>
              <a:rPr lang="en-GB" sz="1200" dirty="0">
                <a:solidFill>
                  <a:schemeClr val="tx1">
                    <a:lumMod val="65000"/>
                    <a:lumOff val="35000"/>
                  </a:schemeClr>
                </a:solidFill>
                <a:latin typeface="+mj-lt"/>
                <a:cs typeface="Times New Roman" panose="02020603050405020304" pitchFamily="18" charset="0"/>
              </a:rPr>
              <a:t>Due to asset allocation</a:t>
            </a:r>
          </a:p>
          <a:p>
            <a:pPr>
              <a:spcBef>
                <a:spcPts val="1000"/>
              </a:spcBef>
            </a:pPr>
            <a:r>
              <a:rPr lang="en-GB" sz="1200" dirty="0">
                <a:solidFill>
                  <a:schemeClr val="tx1">
                    <a:lumMod val="65000"/>
                    <a:lumOff val="35000"/>
                  </a:schemeClr>
                </a:solidFill>
                <a:latin typeface="+mj-lt"/>
                <a:cs typeface="Times New Roman" panose="02020603050405020304" pitchFamily="18" charset="0"/>
              </a:rPr>
              <a:t>Due to market timing</a:t>
            </a:r>
          </a:p>
          <a:p>
            <a:pPr>
              <a:spcBef>
                <a:spcPts val="1000"/>
              </a:spcBef>
            </a:pPr>
            <a:r>
              <a:rPr lang="en-GB" sz="1200" dirty="0">
                <a:solidFill>
                  <a:schemeClr val="tx1">
                    <a:lumMod val="65000"/>
                    <a:lumOff val="35000"/>
                  </a:schemeClr>
                </a:solidFill>
                <a:latin typeface="+mj-lt"/>
                <a:cs typeface="Times New Roman" panose="02020603050405020304" pitchFamily="18" charset="0"/>
              </a:rPr>
              <a:t>Due to stock selection</a:t>
            </a:r>
          </a:p>
          <a:p>
            <a:pPr>
              <a:spcBef>
                <a:spcPts val="1000"/>
              </a:spcBef>
            </a:pPr>
            <a:r>
              <a:rPr lang="en-GB" sz="1200" dirty="0">
                <a:solidFill>
                  <a:schemeClr val="tx1">
                    <a:lumMod val="65000"/>
                    <a:lumOff val="35000"/>
                  </a:schemeClr>
                </a:solidFill>
                <a:latin typeface="+mj-lt"/>
                <a:cs typeface="Times New Roman" panose="02020603050405020304" pitchFamily="18" charset="0"/>
              </a:rPr>
              <a:t>Unattributed</a:t>
            </a:r>
          </a:p>
          <a:p>
            <a:endParaRPr lang="en-GB" sz="1200" dirty="0">
              <a:solidFill>
                <a:schemeClr val="tx1">
                  <a:lumMod val="65000"/>
                  <a:lumOff val="35000"/>
                </a:schemeClr>
              </a:solidFill>
              <a:latin typeface="+mj-lt"/>
              <a:cs typeface="Times New Roman" panose="02020603050405020304" pitchFamily="18" charset="0"/>
            </a:endParaRPr>
          </a:p>
        </p:txBody>
      </p:sp>
      <p:sp>
        <p:nvSpPr>
          <p:cNvPr id="144" name="Rectangle 143"/>
          <p:cNvSpPr/>
          <p:nvPr/>
        </p:nvSpPr>
        <p:spPr>
          <a:xfrm>
            <a:off x="6954404" y="2808039"/>
            <a:ext cx="2332262" cy="3457357"/>
          </a:xfrm>
          <a:prstGeom prst="rect">
            <a:avLst/>
          </a:prstGeom>
        </p:spPr>
        <p:txBody>
          <a:bodyPr wrap="square">
            <a:spAutoFit/>
          </a:bodyPr>
          <a:lstStyle/>
          <a:p>
            <a:pPr>
              <a:spcBef>
                <a:spcPts val="800"/>
              </a:spcBef>
            </a:pPr>
            <a:r>
              <a:rPr lang="en-GB" sz="1200" b="1" dirty="0">
                <a:solidFill>
                  <a:schemeClr val="tx1">
                    <a:lumMod val="65000"/>
                    <a:lumOff val="35000"/>
                  </a:schemeClr>
                </a:solidFill>
                <a:latin typeface="+mj-lt"/>
                <a:cs typeface="Times New Roman" panose="02020603050405020304" pitchFamily="18" charset="0"/>
              </a:rPr>
              <a:t>Note:</a:t>
            </a:r>
          </a:p>
          <a:p>
            <a:pPr>
              <a:spcBef>
                <a:spcPts val="800"/>
              </a:spcBef>
            </a:pPr>
            <a:r>
              <a:rPr lang="en-GB" sz="1200" dirty="0">
                <a:solidFill>
                  <a:schemeClr val="tx1">
                    <a:lumMod val="65000"/>
                    <a:lumOff val="35000"/>
                  </a:schemeClr>
                </a:solidFill>
                <a:latin typeface="+mj-lt"/>
                <a:cs typeface="Times New Roman" panose="02020603050405020304" pitchFamily="18" charset="0"/>
              </a:rPr>
              <a:t>The 93.6% figure explains how much of a portfolio’s ups and downs over time are due to the underlying return of the passive market exposure that it holds in each asset class i.e. its asset allocation.</a:t>
            </a:r>
          </a:p>
          <a:p>
            <a:pPr>
              <a:spcBef>
                <a:spcPts val="800"/>
              </a:spcBef>
            </a:pPr>
            <a:r>
              <a:rPr lang="en-GB" sz="1200" dirty="0">
                <a:solidFill>
                  <a:schemeClr val="tx1">
                    <a:lumMod val="65000"/>
                    <a:lumOff val="35000"/>
                  </a:schemeClr>
                </a:solidFill>
                <a:latin typeface="+mj-lt"/>
                <a:cs typeface="Times New Roman" panose="02020603050405020304" pitchFamily="18" charset="0"/>
              </a:rPr>
              <a:t>Remember, the contribution to the ups and downs from market timing and picking stocks may not necessarily be positive. </a:t>
            </a:r>
          </a:p>
          <a:p>
            <a:pPr>
              <a:spcBef>
                <a:spcPts val="800"/>
              </a:spcBef>
            </a:pPr>
            <a:r>
              <a:rPr lang="en-GB" sz="1200" dirty="0">
                <a:solidFill>
                  <a:schemeClr val="tx1">
                    <a:lumMod val="65000"/>
                    <a:lumOff val="35000"/>
                  </a:schemeClr>
                </a:solidFill>
                <a:latin typeface="+mj-lt"/>
                <a:cs typeface="Times New Roman" panose="02020603050405020304" pitchFamily="18" charset="0"/>
              </a:rPr>
              <a:t>In the case of this study, they were negative i.e. deducting returns.</a:t>
            </a:r>
          </a:p>
          <a:p>
            <a:pPr>
              <a:spcBef>
                <a:spcPts val="800"/>
              </a:spcBef>
            </a:pPr>
            <a:endParaRPr lang="en-GB" sz="1200" dirty="0">
              <a:solidFill>
                <a:schemeClr val="tx1">
                  <a:lumMod val="65000"/>
                  <a:lumOff val="35000"/>
                </a:schemeClr>
              </a:solidFill>
              <a:latin typeface="+mj-lt"/>
              <a:cs typeface="Times New Roman" panose="02020603050405020304" pitchFamily="18" charset="0"/>
            </a:endParaRPr>
          </a:p>
          <a:p>
            <a:endParaRPr lang="en-GB" sz="1200" dirty="0">
              <a:solidFill>
                <a:schemeClr val="tx1">
                  <a:lumMod val="65000"/>
                  <a:lumOff val="3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4907088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B7DA3E-6B1D-4FD7-A577-904CA968D584}"/>
              </a:ext>
            </a:extLst>
          </p:cNvPr>
          <p:cNvSpPr>
            <a:spLocks noGrp="1"/>
          </p:cNvSpPr>
          <p:nvPr>
            <p:ph type="title"/>
          </p:nvPr>
        </p:nvSpPr>
        <p:spPr/>
        <p:txBody>
          <a:bodyPr/>
          <a:lstStyle/>
          <a:p>
            <a:r>
              <a:rPr lang="en-GB" dirty="0"/>
              <a:t>2. Setting your investment compass – market timing</a:t>
            </a:r>
          </a:p>
        </p:txBody>
      </p:sp>
      <p:sp>
        <p:nvSpPr>
          <p:cNvPr id="4" name="Text Placeholder 3"/>
          <p:cNvSpPr>
            <a:spLocks noGrp="1"/>
          </p:cNvSpPr>
          <p:nvPr>
            <p:ph sz="quarter" idx="10"/>
          </p:nvPr>
        </p:nvSpPr>
        <p:spPr/>
        <p:txBody>
          <a:bodyPr/>
          <a:lstStyle/>
          <a:p>
            <a:r>
              <a:rPr lang="en-GB" dirty="0"/>
              <a:t>Less than 2% of active UK equity fund managers can time markets</a:t>
            </a:r>
            <a:r>
              <a:rPr lang="en-GB" baseline="30000" dirty="0"/>
              <a:t>(1)</a:t>
            </a:r>
          </a:p>
          <a:p>
            <a:pPr lvl="1"/>
            <a:endParaRPr lang="en-GB" dirty="0"/>
          </a:p>
        </p:txBody>
      </p:sp>
      <p:sp>
        <p:nvSpPr>
          <p:cNvPr id="5" name="Rectangle 4"/>
          <p:cNvSpPr/>
          <p:nvPr/>
        </p:nvSpPr>
        <p:spPr>
          <a:xfrm>
            <a:off x="381000" y="5784257"/>
            <a:ext cx="8915400" cy="600164"/>
          </a:xfrm>
          <a:prstGeom prst="rect">
            <a:avLst/>
          </a:prstGeom>
        </p:spPr>
        <p:txBody>
          <a:bodyPr wrap="square">
            <a:spAutoFit/>
          </a:bodyPr>
          <a:lstStyle/>
          <a:p>
            <a:pPr marL="185738" indent="-185738" defTabSz="371475">
              <a:buFontTx/>
              <a:buAutoNum type="arabicParenBoth"/>
              <a:tabLst>
                <a:tab pos="69652" algn="l"/>
                <a:tab pos="147042" algn="l"/>
              </a:tabLst>
            </a:pPr>
            <a:r>
              <a:rPr lang="en-US" sz="1100" i="1" dirty="0">
                <a:solidFill>
                  <a:prstClr val="black"/>
                </a:solidFill>
                <a:latin typeface="Calibri Light" panose="020F0302020204030204" pitchFamily="34" charset="0"/>
                <a:cs typeface="Calibri Light" panose="020F0302020204030204" pitchFamily="34" charset="0"/>
              </a:rPr>
              <a:t>Cuthbertson, Keith, Nitzsche, Dirk and O'Sullivan, Niall, (November 2006). "The Market Timing Ability of UK Equity Mutual Funds”.</a:t>
            </a:r>
            <a:r>
              <a:rPr lang="en-GB" sz="1100" i="1" dirty="0">
                <a:solidFill>
                  <a:prstClr val="black"/>
                </a:solidFill>
                <a:latin typeface="Calibri Light" panose="020F0302020204030204" pitchFamily="34" charset="0"/>
                <a:cs typeface="Calibri Light" panose="020F0302020204030204" pitchFamily="34" charset="0"/>
              </a:rPr>
              <a:t> SSRN: </a:t>
            </a:r>
            <a:r>
              <a:rPr lang="en-GB" sz="1100" i="1" dirty="0">
                <a:solidFill>
                  <a:prstClr val="black"/>
                </a:solidFill>
                <a:latin typeface="Calibri Light" panose="020F0302020204030204" pitchFamily="34" charset="0"/>
                <a:cs typeface="Calibri Light" panose="020F0302020204030204" pitchFamily="34" charset="0"/>
                <a:hlinkClick r:id="rId4"/>
              </a:rPr>
              <a:t>http://ssrn.com/</a:t>
            </a:r>
            <a:endParaRPr lang="en-GB" sz="1100" i="1" dirty="0">
              <a:solidFill>
                <a:prstClr val="black"/>
              </a:solidFill>
              <a:latin typeface="Calibri Light" panose="020F0302020204030204" pitchFamily="34" charset="0"/>
              <a:cs typeface="Calibri Light" panose="020F0302020204030204" pitchFamily="34" charset="0"/>
            </a:endParaRPr>
          </a:p>
          <a:p>
            <a:pPr marL="185738" indent="-185738" defTabSz="371475">
              <a:buFontTx/>
              <a:buAutoNum type="arabicParenBoth"/>
              <a:tabLst>
                <a:tab pos="69652" algn="l"/>
                <a:tab pos="147042" algn="l"/>
              </a:tabLst>
            </a:pPr>
            <a:r>
              <a:rPr lang="en-GB" sz="1100" i="1" dirty="0">
                <a:solidFill>
                  <a:prstClr val="black"/>
                </a:solidFill>
                <a:latin typeface="Calibri Light" panose="020F0302020204030204" pitchFamily="34" charset="0"/>
                <a:cs typeface="Calibri Light" panose="020F0302020204030204" pitchFamily="34" charset="0"/>
              </a:rPr>
              <a:t>Data series used: MSCI Emerging Markets TR, MSCI UK Index, MSCI World ex UK (net div.), S&amp;P Global REIT, Barclays 5-15 Years TR and UK Treasury Bill Tender 1Month TR  Source: Morningtar Direct © 2018.  All rights reserved. </a:t>
            </a:r>
            <a:endParaRPr lang="en-US" sz="1100" i="1" dirty="0">
              <a:solidFill>
                <a:prstClr val="black"/>
              </a:solidFill>
              <a:latin typeface="Calibri Light" panose="020F0302020204030204" pitchFamily="34" charset="0"/>
              <a:cs typeface="Calibri Light" panose="020F03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27910720"/>
              </p:ext>
            </p:extLst>
          </p:nvPr>
        </p:nvGraphicFramePr>
        <p:xfrm>
          <a:off x="589987" y="1262063"/>
          <a:ext cx="8725463" cy="4236201"/>
        </p:xfrm>
        <a:graphic>
          <a:graphicData uri="http://schemas.openxmlformats.org/presentationml/2006/ole">
            <mc:AlternateContent xmlns:mc="http://schemas.openxmlformats.org/markup-compatibility/2006">
              <mc:Choice xmlns:v="urn:schemas-microsoft-com:vml" Requires="v">
                <p:oleObj spid="_x0000_s8260" name="Worksheet" r:id="rId5" imgW="11753813" imgH="5419810" progId="Excel.Sheet.12">
                  <p:embed/>
                </p:oleObj>
              </mc:Choice>
              <mc:Fallback>
                <p:oleObj name="Worksheet" r:id="rId5" imgW="11753813" imgH="5419810" progId="Excel.Sheet.12">
                  <p:embed/>
                  <p:pic>
                    <p:nvPicPr>
                      <p:cNvPr id="6" name="Object 5"/>
                      <p:cNvPicPr>
                        <a:picLocks noChangeAspect="1" noChangeArrowheads="1"/>
                      </p:cNvPicPr>
                      <p:nvPr/>
                    </p:nvPicPr>
                    <p:blipFill>
                      <a:blip r:embed="rId6"/>
                      <a:srcRect/>
                      <a:stretch>
                        <a:fillRect/>
                      </a:stretch>
                    </p:blipFill>
                    <p:spPr bwMode="auto">
                      <a:xfrm>
                        <a:off x="589987" y="1262063"/>
                        <a:ext cx="8725463" cy="4236201"/>
                      </a:xfrm>
                      <a:prstGeom prst="rect">
                        <a:avLst/>
                      </a:prstGeom>
                      <a:noFill/>
                      <a:ln>
                        <a:noFill/>
                      </a:ln>
                      <a:effectLst/>
                      <a:extLst/>
                    </p:spPr>
                  </p:pic>
                </p:oleObj>
              </mc:Fallback>
            </mc:AlternateContent>
          </a:graphicData>
        </a:graphic>
      </p:graphicFrame>
      <p:sp>
        <p:nvSpPr>
          <p:cNvPr id="8" name="Slide Number Placeholder 144">
            <a:extLst>
              <a:ext uri="{FF2B5EF4-FFF2-40B4-BE49-F238E27FC236}">
                <a16:creationId xmlns:a16="http://schemas.microsoft.com/office/drawing/2014/main" id="{79B9CC6D-3555-4773-9711-4507A5AE7A0A}"/>
              </a:ext>
            </a:extLst>
          </p:cNvPr>
          <p:cNvSpPr>
            <a:spLocks noGrp="1"/>
          </p:cNvSpPr>
          <p:nvPr>
            <p:ph type="sldNum" sz="quarter" idx="4"/>
          </p:nvPr>
        </p:nvSpPr>
        <p:spPr>
          <a:xfrm>
            <a:off x="495300" y="6356351"/>
            <a:ext cx="1726946" cy="365125"/>
          </a:xfrm>
        </p:spPr>
        <p:txBody>
          <a:bodyPr/>
          <a:lstStyle/>
          <a:p>
            <a:fld id="{55CFA313-0EB5-4C0A-91A4-B09895424039}" type="slidenum">
              <a:rPr lang="en-GB" smtClean="0"/>
              <a:t>14</a:t>
            </a:fld>
            <a:endParaRPr lang="en-GB" dirty="0"/>
          </a:p>
        </p:txBody>
      </p:sp>
    </p:spTree>
    <p:extLst>
      <p:ext uri="{BB962C8B-B14F-4D97-AF65-F5344CB8AC3E}">
        <p14:creationId xmlns:p14="http://schemas.microsoft.com/office/powerpoint/2010/main" val="6877760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8"/>
          <p:cNvSpPr>
            <a:spLocks noChangeArrowheads="1"/>
          </p:cNvSpPr>
          <p:nvPr/>
        </p:nvSpPr>
        <p:spPr bwMode="auto">
          <a:xfrm>
            <a:off x="743895" y="1735292"/>
            <a:ext cx="2385367" cy="64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800" tIns="41900" rIns="83800" bIns="41900" numCol="1" anchor="t" anchorCtr="0" compatLnSpc="1">
            <a:prstTxWarp prst="textNoShape">
              <a:avLst/>
            </a:prstTxWarp>
          </a:bodyPr>
          <a:lstStyle/>
          <a:p>
            <a:pPr algn="ctr" defTabSz="914400" eaLnBrk="0" fontAlgn="base" hangingPunct="0">
              <a:spcBef>
                <a:spcPct val="0"/>
              </a:spcBef>
              <a:spcAft>
                <a:spcPct val="0"/>
              </a:spcAft>
            </a:pPr>
            <a:r>
              <a:rPr lang="en-US" sz="1000" dirty="0">
                <a:solidFill>
                  <a:srgbClr val="000000"/>
                </a:solidFill>
                <a:latin typeface="+mj-lt"/>
                <a:ea typeface="Times New Roman" panose="02020603050405020304" pitchFamily="18" charset="0"/>
                <a:cs typeface="Times New Roman" panose="02020603050405020304" pitchFamily="18" charset="0"/>
              </a:rPr>
              <a:t>Market return before costs </a:t>
            </a:r>
            <a:br>
              <a:rPr lang="en-US" sz="1000" dirty="0">
                <a:solidFill>
                  <a:srgbClr val="000000"/>
                </a:solidFill>
                <a:latin typeface="+mj-lt"/>
                <a:ea typeface="Times New Roman" panose="02020603050405020304" pitchFamily="18" charset="0"/>
                <a:cs typeface="Times New Roman" panose="02020603050405020304" pitchFamily="18" charset="0"/>
              </a:rPr>
            </a:br>
            <a:r>
              <a:rPr lang="en-US" sz="1000" dirty="0">
                <a:solidFill>
                  <a:srgbClr val="000000"/>
                </a:solidFill>
                <a:latin typeface="+mj-lt"/>
                <a:ea typeface="Times New Roman" panose="02020603050405020304" pitchFamily="18" charset="0"/>
                <a:cs typeface="Times New Roman" panose="02020603050405020304" pitchFamily="18" charset="0"/>
              </a:rPr>
              <a:t>(average of all investors)</a:t>
            </a:r>
            <a:endParaRPr lang="en-US" sz="1000" dirty="0">
              <a:latin typeface="+mj-lt"/>
            </a:endParaRPr>
          </a:p>
        </p:txBody>
      </p:sp>
      <p:sp>
        <p:nvSpPr>
          <p:cNvPr id="10" name="Text Box 7"/>
          <p:cNvSpPr txBox="1">
            <a:spLocks noChangeArrowheads="1"/>
          </p:cNvSpPr>
          <p:nvPr/>
        </p:nvSpPr>
        <p:spPr bwMode="auto">
          <a:xfrm>
            <a:off x="4338632" y="2736501"/>
            <a:ext cx="1604738" cy="122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05329" tIns="52664" rIns="105329" bIns="52664" numCol="1" anchor="ctr" anchorCtr="0" compatLnSpc="1">
            <a:prstTxWarp prst="textNoShape">
              <a:avLst/>
            </a:prstTxWarp>
          </a:bodyPr>
          <a:lstStyle/>
          <a:p>
            <a:endParaRPr lang="en-GB" sz="1000">
              <a:latin typeface="+mj-lt"/>
            </a:endParaRPr>
          </a:p>
        </p:txBody>
      </p:sp>
      <p:sp>
        <p:nvSpPr>
          <p:cNvPr id="11" name="Straight Connector 71"/>
          <p:cNvSpPr>
            <a:spLocks noChangeShapeType="1"/>
          </p:cNvSpPr>
          <p:nvPr/>
        </p:nvSpPr>
        <p:spPr bwMode="auto">
          <a:xfrm>
            <a:off x="1240429" y="3721845"/>
            <a:ext cx="7250480" cy="1202"/>
          </a:xfrm>
          <a:prstGeom prst="line">
            <a:avLst/>
          </a:prstGeom>
          <a:noFill/>
          <a:ln w="12700">
            <a:solidFill>
              <a:srgbClr val="0070C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latin typeface="+mj-lt"/>
            </a:endParaRPr>
          </a:p>
        </p:txBody>
      </p:sp>
      <p:sp>
        <p:nvSpPr>
          <p:cNvPr id="12" name="Straight Connector 72"/>
          <p:cNvSpPr>
            <a:spLocks noChangeShapeType="1"/>
          </p:cNvSpPr>
          <p:nvPr/>
        </p:nvSpPr>
        <p:spPr bwMode="auto">
          <a:xfrm>
            <a:off x="1240429" y="3358974"/>
            <a:ext cx="7250480" cy="1109"/>
          </a:xfrm>
          <a:prstGeom prst="line">
            <a:avLst/>
          </a:prstGeom>
          <a:noFill/>
          <a:ln w="12700">
            <a:solidFill>
              <a:srgbClr val="F14F1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latin typeface="+mj-lt"/>
            </a:endParaRPr>
          </a:p>
        </p:txBody>
      </p:sp>
      <p:sp>
        <p:nvSpPr>
          <p:cNvPr id="13" name="Straight Connector 73"/>
          <p:cNvSpPr>
            <a:spLocks noChangeShapeType="1"/>
          </p:cNvSpPr>
          <p:nvPr/>
        </p:nvSpPr>
        <p:spPr bwMode="auto">
          <a:xfrm>
            <a:off x="1240429" y="3267540"/>
            <a:ext cx="7250480" cy="12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latin typeface="+mj-lt"/>
            </a:endParaRPr>
          </a:p>
        </p:txBody>
      </p:sp>
      <p:sp>
        <p:nvSpPr>
          <p:cNvPr id="14" name="Rectangle 74"/>
          <p:cNvSpPr>
            <a:spLocks noChangeArrowheads="1"/>
          </p:cNvSpPr>
          <p:nvPr/>
        </p:nvSpPr>
        <p:spPr bwMode="auto">
          <a:xfrm>
            <a:off x="5695566" y="3969429"/>
            <a:ext cx="3204123" cy="71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800" tIns="41900" rIns="83800" bIns="41900" numCol="1" anchor="t" anchorCtr="0" compatLnSpc="1">
            <a:prstTxWarp prst="textNoShape">
              <a:avLst/>
            </a:prstTxWarp>
          </a:bodyPr>
          <a:lstStyle/>
          <a:p>
            <a:pPr algn="ctr" defTabSz="914400" eaLnBrk="0" fontAlgn="base" hangingPunct="0">
              <a:spcBef>
                <a:spcPct val="0"/>
              </a:spcBef>
              <a:spcAft>
                <a:spcPct val="0"/>
              </a:spcAft>
            </a:pPr>
            <a:r>
              <a:rPr lang="en-US" sz="1000" dirty="0">
                <a:solidFill>
                  <a:srgbClr val="000000"/>
                </a:solidFill>
                <a:latin typeface="+mj-lt"/>
                <a:ea typeface="Times New Roman" panose="02020603050405020304" pitchFamily="18" charset="0"/>
                <a:cs typeface="Times New Roman" panose="02020603050405020304" pitchFamily="18" charset="0"/>
              </a:rPr>
              <a:t>Market return less lower costs</a:t>
            </a:r>
            <a:br>
              <a:rPr lang="en-US" sz="1000" dirty="0">
                <a:solidFill>
                  <a:srgbClr val="000000"/>
                </a:solidFill>
                <a:latin typeface="+mj-lt"/>
                <a:ea typeface="Times New Roman" panose="02020603050405020304" pitchFamily="18" charset="0"/>
                <a:cs typeface="Times New Roman" panose="02020603050405020304" pitchFamily="18" charset="0"/>
              </a:rPr>
            </a:br>
            <a:r>
              <a:rPr lang="en-US" sz="1000" dirty="0">
                <a:solidFill>
                  <a:srgbClr val="000000"/>
                </a:solidFill>
                <a:latin typeface="+mj-lt"/>
                <a:ea typeface="Times New Roman" panose="02020603050405020304" pitchFamily="18" charset="0"/>
                <a:cs typeface="Times New Roman" panose="02020603050405020304" pitchFamily="18" charset="0"/>
              </a:rPr>
              <a:t>(passive funds)</a:t>
            </a:r>
            <a:endParaRPr lang="en-US" sz="1000" dirty="0">
              <a:latin typeface="+mj-lt"/>
            </a:endParaRPr>
          </a:p>
        </p:txBody>
      </p:sp>
      <p:sp>
        <p:nvSpPr>
          <p:cNvPr id="15" name="Rectangle 75"/>
          <p:cNvSpPr>
            <a:spLocks noChangeArrowheads="1"/>
          </p:cNvSpPr>
          <p:nvPr/>
        </p:nvSpPr>
        <p:spPr bwMode="auto">
          <a:xfrm>
            <a:off x="2439531" y="4709037"/>
            <a:ext cx="2817226" cy="61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800" tIns="41900" rIns="83800" bIns="41900" numCol="1" anchor="t" anchorCtr="0" compatLnSpc="1">
            <a:prstTxWarp prst="textNoShape">
              <a:avLst/>
            </a:prstTxWarp>
          </a:bodyPr>
          <a:lstStyle/>
          <a:p>
            <a:pPr algn="ctr" defTabSz="914400" eaLnBrk="0" fontAlgn="base" hangingPunct="0">
              <a:spcBef>
                <a:spcPct val="0"/>
              </a:spcBef>
              <a:spcAft>
                <a:spcPct val="0"/>
              </a:spcAft>
            </a:pPr>
            <a:r>
              <a:rPr lang="en-US" sz="1000" dirty="0">
                <a:solidFill>
                  <a:srgbClr val="000000"/>
                </a:solidFill>
                <a:latin typeface="+mj-lt"/>
                <a:ea typeface="Times New Roman" panose="02020603050405020304" pitchFamily="18" charset="0"/>
                <a:cs typeface="Times New Roman" panose="02020603050405020304" pitchFamily="18" charset="0"/>
              </a:rPr>
              <a:t>Market return less higher costs</a:t>
            </a:r>
            <a:br>
              <a:rPr lang="en-US" sz="1000" dirty="0">
                <a:solidFill>
                  <a:srgbClr val="000000"/>
                </a:solidFill>
                <a:latin typeface="+mj-lt"/>
                <a:ea typeface="Times New Roman" panose="02020603050405020304" pitchFamily="18" charset="0"/>
                <a:cs typeface="Times New Roman" panose="02020603050405020304" pitchFamily="18" charset="0"/>
              </a:rPr>
            </a:br>
            <a:r>
              <a:rPr lang="en-US" sz="1000" dirty="0">
                <a:solidFill>
                  <a:srgbClr val="000000"/>
                </a:solidFill>
                <a:latin typeface="+mj-lt"/>
                <a:ea typeface="Times New Roman" panose="02020603050405020304" pitchFamily="18" charset="0"/>
                <a:cs typeface="Times New Roman" panose="02020603050405020304" pitchFamily="18" charset="0"/>
              </a:rPr>
              <a:t>(active - funds)</a:t>
            </a:r>
            <a:endParaRPr lang="en-US" sz="1000" dirty="0">
              <a:latin typeface="+mj-lt"/>
            </a:endParaRPr>
          </a:p>
        </p:txBody>
      </p:sp>
      <p:sp>
        <p:nvSpPr>
          <p:cNvPr id="19" name="Rectangle 79"/>
          <p:cNvSpPr>
            <a:spLocks noChangeArrowheads="1"/>
          </p:cNvSpPr>
          <p:nvPr/>
        </p:nvSpPr>
        <p:spPr bwMode="auto">
          <a:xfrm>
            <a:off x="8427474" y="3233730"/>
            <a:ext cx="1332490" cy="24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n-US" sz="1000" dirty="0">
                <a:solidFill>
                  <a:srgbClr val="000000"/>
                </a:solidFill>
                <a:latin typeface="+mj-lt"/>
                <a:ea typeface="Times New Roman" panose="02020603050405020304" pitchFamily="18" charset="0"/>
                <a:cs typeface="Times New Roman" panose="02020603050405020304" pitchFamily="18" charset="0"/>
              </a:rPr>
              <a:t>Lower costs</a:t>
            </a:r>
            <a:br>
              <a:rPr lang="en-US" sz="1000" dirty="0">
                <a:solidFill>
                  <a:srgbClr val="000000"/>
                </a:solidFill>
                <a:latin typeface="+mj-lt"/>
                <a:ea typeface="Times New Roman" panose="02020603050405020304" pitchFamily="18" charset="0"/>
                <a:cs typeface="Times New Roman" panose="02020603050405020304" pitchFamily="18" charset="0"/>
              </a:rPr>
            </a:br>
            <a:endParaRPr lang="en-US" sz="1000" dirty="0">
              <a:latin typeface="+mj-lt"/>
            </a:endParaRPr>
          </a:p>
        </p:txBody>
      </p:sp>
      <p:sp>
        <p:nvSpPr>
          <p:cNvPr id="5" name="Rectangle 80"/>
          <p:cNvSpPr>
            <a:spLocks noChangeArrowheads="1"/>
          </p:cNvSpPr>
          <p:nvPr/>
        </p:nvSpPr>
        <p:spPr bwMode="auto">
          <a:xfrm>
            <a:off x="1813550" y="2646273"/>
            <a:ext cx="1303956" cy="1241388"/>
          </a:xfrm>
          <a:prstGeom prst="rect">
            <a:avLst/>
          </a:prstGeom>
          <a:solidFill>
            <a:srgbClr val="808080">
              <a:alpha val="6196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000">
              <a:latin typeface="+mj-lt"/>
            </a:endParaRPr>
          </a:p>
        </p:txBody>
      </p:sp>
      <p:sp>
        <p:nvSpPr>
          <p:cNvPr id="6" name="Rectangle 81"/>
          <p:cNvSpPr>
            <a:spLocks noChangeArrowheads="1"/>
          </p:cNvSpPr>
          <p:nvPr/>
        </p:nvSpPr>
        <p:spPr bwMode="auto">
          <a:xfrm>
            <a:off x="4279862" y="3106015"/>
            <a:ext cx="1303956" cy="1241296"/>
          </a:xfrm>
          <a:prstGeom prst="rect">
            <a:avLst/>
          </a:prstGeom>
          <a:solidFill>
            <a:srgbClr val="002060">
              <a:alpha val="6196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000">
              <a:solidFill>
                <a:srgbClr val="504434"/>
              </a:solidFill>
              <a:latin typeface="+mj-lt"/>
            </a:endParaRPr>
          </a:p>
        </p:txBody>
      </p:sp>
      <p:sp>
        <p:nvSpPr>
          <p:cNvPr id="7" name="Rectangle 82"/>
          <p:cNvSpPr>
            <a:spLocks noChangeArrowheads="1"/>
          </p:cNvSpPr>
          <p:nvPr/>
        </p:nvSpPr>
        <p:spPr bwMode="auto">
          <a:xfrm>
            <a:off x="6612871" y="3271589"/>
            <a:ext cx="1303956" cy="165851"/>
          </a:xfrm>
          <a:prstGeom prst="rect">
            <a:avLst/>
          </a:prstGeom>
          <a:solidFill>
            <a:srgbClr val="F14F11">
              <a:alpha val="61960"/>
            </a:srgbClr>
          </a:solidFill>
          <a:ln>
            <a:noFill/>
          </a:ln>
        </p:spPr>
        <p:txBody>
          <a:bodyPr vert="horz" wrap="square" lIns="91440" tIns="45720" rIns="91440" bIns="45720" numCol="1" anchor="ctr" anchorCtr="0" compatLnSpc="1">
            <a:prstTxWarp prst="textNoShape">
              <a:avLst/>
            </a:prstTxWarp>
          </a:bodyPr>
          <a:lstStyle/>
          <a:p>
            <a:endParaRPr lang="en-GB" sz="1000">
              <a:solidFill>
                <a:srgbClr val="C24F97"/>
              </a:solidFill>
              <a:latin typeface="+mj-lt"/>
            </a:endParaRPr>
          </a:p>
        </p:txBody>
      </p:sp>
      <p:sp>
        <p:nvSpPr>
          <p:cNvPr id="21" name="Rectangle 20"/>
          <p:cNvSpPr/>
          <p:nvPr/>
        </p:nvSpPr>
        <p:spPr>
          <a:xfrm>
            <a:off x="2013577" y="2346612"/>
            <a:ext cx="620684" cy="246221"/>
          </a:xfrm>
          <a:prstGeom prst="rect">
            <a:avLst/>
          </a:prstGeom>
        </p:spPr>
        <p:txBody>
          <a:bodyPr wrap="none">
            <a:spAutoFit/>
          </a:bodyPr>
          <a:lstStyle/>
          <a:p>
            <a:r>
              <a:rPr lang="en-US" sz="1000" dirty="0">
                <a:solidFill>
                  <a:srgbClr val="000000"/>
                </a:solidFill>
                <a:latin typeface="+mj-lt"/>
                <a:ea typeface="Times New Roman" panose="02020603050405020304" pitchFamily="18" charset="0"/>
                <a:cs typeface="Times New Roman" panose="02020603050405020304" pitchFamily="18" charset="0"/>
              </a:rPr>
              <a:t>Winners</a:t>
            </a:r>
            <a:endParaRPr lang="en-GB" sz="1000" dirty="0">
              <a:latin typeface="+mj-lt"/>
            </a:endParaRPr>
          </a:p>
        </p:txBody>
      </p:sp>
      <p:sp>
        <p:nvSpPr>
          <p:cNvPr id="22" name="Rectangle 21"/>
          <p:cNvSpPr/>
          <p:nvPr/>
        </p:nvSpPr>
        <p:spPr>
          <a:xfrm>
            <a:off x="2053274" y="3870288"/>
            <a:ext cx="526105" cy="246221"/>
          </a:xfrm>
          <a:prstGeom prst="rect">
            <a:avLst/>
          </a:prstGeom>
        </p:spPr>
        <p:txBody>
          <a:bodyPr wrap="none">
            <a:spAutoFit/>
          </a:bodyPr>
          <a:lstStyle/>
          <a:p>
            <a:r>
              <a:rPr lang="en-US" sz="1000" dirty="0">
                <a:solidFill>
                  <a:srgbClr val="000000"/>
                </a:solidFill>
                <a:latin typeface="+mj-lt"/>
                <a:ea typeface="Times New Roman" panose="02020603050405020304" pitchFamily="18" charset="0"/>
                <a:cs typeface="Times New Roman" panose="02020603050405020304" pitchFamily="18" charset="0"/>
              </a:rPr>
              <a:t>Losers</a:t>
            </a:r>
            <a:endParaRPr lang="en-GB" sz="1000" dirty="0">
              <a:latin typeface="+mj-lt"/>
            </a:endParaRPr>
          </a:p>
        </p:txBody>
      </p:sp>
      <p:sp>
        <p:nvSpPr>
          <p:cNvPr id="23" name="Rectangle 22"/>
          <p:cNvSpPr/>
          <p:nvPr/>
        </p:nvSpPr>
        <p:spPr>
          <a:xfrm>
            <a:off x="5608225" y="3016878"/>
            <a:ext cx="620684" cy="246221"/>
          </a:xfrm>
          <a:prstGeom prst="rect">
            <a:avLst/>
          </a:prstGeom>
        </p:spPr>
        <p:txBody>
          <a:bodyPr wrap="none">
            <a:spAutoFit/>
          </a:bodyPr>
          <a:lstStyle/>
          <a:p>
            <a:pPr algn="ctr"/>
            <a:r>
              <a:rPr lang="en-US" sz="1000" dirty="0">
                <a:solidFill>
                  <a:srgbClr val="000000"/>
                </a:solidFill>
                <a:latin typeface="+mj-lt"/>
                <a:ea typeface="Times New Roman" panose="02020603050405020304" pitchFamily="18" charset="0"/>
                <a:cs typeface="Times New Roman" panose="02020603050405020304" pitchFamily="18" charset="0"/>
              </a:rPr>
              <a:t>Winners</a:t>
            </a:r>
            <a:endParaRPr lang="en-GB" sz="1000" dirty="0">
              <a:latin typeface="+mj-lt"/>
            </a:endParaRPr>
          </a:p>
        </p:txBody>
      </p:sp>
      <p:sp>
        <p:nvSpPr>
          <p:cNvPr id="24" name="Rectangle 23"/>
          <p:cNvSpPr/>
          <p:nvPr/>
        </p:nvSpPr>
        <p:spPr>
          <a:xfrm>
            <a:off x="4586874" y="4337789"/>
            <a:ext cx="526105" cy="246221"/>
          </a:xfrm>
          <a:prstGeom prst="rect">
            <a:avLst/>
          </a:prstGeom>
        </p:spPr>
        <p:txBody>
          <a:bodyPr wrap="none">
            <a:spAutoFit/>
          </a:bodyPr>
          <a:lstStyle/>
          <a:p>
            <a:r>
              <a:rPr lang="en-US" sz="1000" dirty="0">
                <a:solidFill>
                  <a:srgbClr val="000000"/>
                </a:solidFill>
                <a:latin typeface="+mj-lt"/>
                <a:ea typeface="Times New Roman" panose="02020603050405020304" pitchFamily="18" charset="0"/>
                <a:cs typeface="Times New Roman" panose="02020603050405020304" pitchFamily="18" charset="0"/>
              </a:rPr>
              <a:t>Losers</a:t>
            </a:r>
            <a:endParaRPr lang="en-GB" sz="1000" dirty="0">
              <a:latin typeface="+mj-lt"/>
            </a:endParaRPr>
          </a:p>
        </p:txBody>
      </p:sp>
      <p:sp>
        <p:nvSpPr>
          <p:cNvPr id="25" name="Rectangle 79"/>
          <p:cNvSpPr>
            <a:spLocks noChangeArrowheads="1"/>
          </p:cNvSpPr>
          <p:nvPr/>
        </p:nvSpPr>
        <p:spPr bwMode="auto">
          <a:xfrm>
            <a:off x="8427474" y="3595328"/>
            <a:ext cx="1332490" cy="4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en-US" sz="1000" dirty="0">
                <a:solidFill>
                  <a:srgbClr val="000000"/>
                </a:solidFill>
                <a:latin typeface="+mj-lt"/>
                <a:ea typeface="Times New Roman" panose="02020603050405020304" pitchFamily="18" charset="0"/>
                <a:cs typeface="Times New Roman" panose="02020603050405020304" pitchFamily="18" charset="0"/>
              </a:rPr>
              <a:t>Higher costs</a:t>
            </a:r>
            <a:endParaRPr lang="en-US" sz="1000" dirty="0">
              <a:latin typeface="+mj-lt"/>
              <a:ea typeface="Times New Roman" panose="02020603050405020304" pitchFamily="18" charset="0"/>
            </a:endParaRPr>
          </a:p>
          <a:p>
            <a:pPr defTabSz="914400" eaLnBrk="0" fontAlgn="base" hangingPunct="0">
              <a:spcBef>
                <a:spcPct val="0"/>
              </a:spcBef>
              <a:spcAft>
                <a:spcPct val="0"/>
              </a:spcAft>
            </a:pPr>
            <a:endParaRPr lang="en-US" sz="1000" dirty="0">
              <a:latin typeface="+mj-lt"/>
            </a:endParaRPr>
          </a:p>
        </p:txBody>
      </p:sp>
      <p:cxnSp>
        <p:nvCxnSpPr>
          <p:cNvPr id="27" name="Straight Arrow Connector 26"/>
          <p:cNvCxnSpPr/>
          <p:nvPr/>
        </p:nvCxnSpPr>
        <p:spPr>
          <a:xfrm flipV="1">
            <a:off x="7264849" y="3338455"/>
            <a:ext cx="2" cy="526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67349" y="2207866"/>
            <a:ext cx="0" cy="105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697220" y="3700558"/>
            <a:ext cx="0" cy="979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a:off x="4279862" y="2646273"/>
            <a:ext cx="160564" cy="45974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latin typeface="+mj-lt"/>
            </a:endParaRPr>
          </a:p>
        </p:txBody>
      </p:sp>
      <p:cxnSp>
        <p:nvCxnSpPr>
          <p:cNvPr id="16" name="Straight Connector 15"/>
          <p:cNvCxnSpPr>
            <a:endCxn id="2" idx="0"/>
          </p:cNvCxnSpPr>
          <p:nvPr/>
        </p:nvCxnSpPr>
        <p:spPr>
          <a:xfrm>
            <a:off x="3117507" y="2646273"/>
            <a:ext cx="116235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452917" y="2745664"/>
            <a:ext cx="1366080" cy="246221"/>
          </a:xfrm>
          <a:prstGeom prst="rect">
            <a:avLst/>
          </a:prstGeom>
        </p:spPr>
        <p:txBody>
          <a:bodyPr wrap="none">
            <a:spAutoFit/>
          </a:bodyPr>
          <a:lstStyle/>
          <a:p>
            <a:pPr algn="ctr"/>
            <a:r>
              <a:rPr lang="en-US" sz="1000" dirty="0">
                <a:solidFill>
                  <a:srgbClr val="000000"/>
                </a:solidFill>
                <a:latin typeface="+mj-lt"/>
                <a:ea typeface="Times New Roman" panose="02020603050405020304" pitchFamily="18" charset="0"/>
                <a:cs typeface="Times New Roman" panose="02020603050405020304" pitchFamily="18" charset="0"/>
              </a:rPr>
              <a:t>Impact of higher costs</a:t>
            </a:r>
            <a:endParaRPr lang="en-GB" sz="1000" dirty="0">
              <a:latin typeface="+mj-lt"/>
            </a:endParaRPr>
          </a:p>
        </p:txBody>
      </p:sp>
      <p:sp>
        <p:nvSpPr>
          <p:cNvPr id="3" name="Title 2"/>
          <p:cNvSpPr>
            <a:spLocks noGrp="1"/>
          </p:cNvSpPr>
          <p:nvPr>
            <p:ph type="title"/>
          </p:nvPr>
        </p:nvSpPr>
        <p:spPr/>
        <p:txBody>
          <a:bodyPr/>
          <a:lstStyle/>
          <a:p>
            <a:r>
              <a:rPr lang="en-GB" dirty="0"/>
              <a:t>2. Setting your investment compass – zero sum game</a:t>
            </a:r>
          </a:p>
        </p:txBody>
      </p:sp>
      <p:sp>
        <p:nvSpPr>
          <p:cNvPr id="18" name="Content Placeholder 17"/>
          <p:cNvSpPr>
            <a:spLocks noGrp="1"/>
          </p:cNvSpPr>
          <p:nvPr>
            <p:ph sz="quarter" idx="10"/>
          </p:nvPr>
        </p:nvSpPr>
        <p:spPr/>
        <p:txBody>
          <a:bodyPr/>
          <a:lstStyle/>
          <a:p>
            <a:r>
              <a:rPr lang="en-GB" dirty="0"/>
              <a:t>Winning trades need losing trades</a:t>
            </a:r>
          </a:p>
        </p:txBody>
      </p:sp>
      <p:sp>
        <p:nvSpPr>
          <p:cNvPr id="30" name="TextBox 29"/>
          <p:cNvSpPr txBox="1"/>
          <p:nvPr/>
        </p:nvSpPr>
        <p:spPr>
          <a:xfrm>
            <a:off x="381000" y="6076418"/>
            <a:ext cx="2154757" cy="261610"/>
          </a:xfrm>
          <a:prstGeom prst="rect">
            <a:avLst/>
          </a:prstGeom>
          <a:noFill/>
        </p:spPr>
        <p:txBody>
          <a:bodyPr wrap="none" rtlCol="0">
            <a:spAutoFit/>
          </a:bodyPr>
          <a:lstStyle/>
          <a:p>
            <a:r>
              <a:rPr lang="en-GB" sz="1100" i="1" dirty="0">
                <a:solidFill>
                  <a:schemeClr val="tx1">
                    <a:lumMod val="50000"/>
                    <a:lumOff val="50000"/>
                  </a:schemeClr>
                </a:solidFill>
                <a:latin typeface="Calibri Light" panose="020F0302020204030204" pitchFamily="34" charset="0"/>
                <a:cs typeface="Calibri Light" panose="020F0302020204030204" pitchFamily="34" charset="0"/>
              </a:rPr>
              <a:t>Source: Albion Strategic Consulting</a:t>
            </a:r>
          </a:p>
        </p:txBody>
      </p:sp>
      <p:sp>
        <p:nvSpPr>
          <p:cNvPr id="20" name="TextBox 19"/>
          <p:cNvSpPr txBox="1"/>
          <p:nvPr/>
        </p:nvSpPr>
        <p:spPr>
          <a:xfrm>
            <a:off x="8417699" y="3097517"/>
            <a:ext cx="646331" cy="246221"/>
          </a:xfrm>
          <a:prstGeom prst="rect">
            <a:avLst/>
          </a:prstGeom>
          <a:noFill/>
        </p:spPr>
        <p:txBody>
          <a:bodyPr wrap="none" rtlCol="0">
            <a:spAutoFit/>
          </a:bodyPr>
          <a:lstStyle/>
          <a:p>
            <a:r>
              <a:rPr lang="en-GB" sz="1000" dirty="0">
                <a:latin typeface="+mj-lt"/>
              </a:rPr>
              <a:t>No costs</a:t>
            </a:r>
          </a:p>
        </p:txBody>
      </p:sp>
    </p:spTree>
    <p:extLst>
      <p:ext uri="{BB962C8B-B14F-4D97-AF65-F5344CB8AC3E}">
        <p14:creationId xmlns:p14="http://schemas.microsoft.com/office/powerpoint/2010/main" val="416802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5" grpId="0"/>
      <p:bldP spid="19" grpId="0"/>
      <p:bldP spid="6" grpId="0" animBg="1"/>
      <p:bldP spid="7" grpId="0" animBg="1"/>
      <p:bldP spid="23" grpId="0"/>
      <p:bldP spid="24" grpId="0"/>
      <p:bldP spid="25" grpId="0"/>
      <p:bldP spid="2"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Setting your investment compass – market efficiency</a:t>
            </a:r>
          </a:p>
        </p:txBody>
      </p:sp>
      <p:sp>
        <p:nvSpPr>
          <p:cNvPr id="4" name="Slide Number Placeholder 3"/>
          <p:cNvSpPr>
            <a:spLocks noGrp="1"/>
          </p:cNvSpPr>
          <p:nvPr>
            <p:ph type="sldNum" sz="quarter" idx="4"/>
          </p:nvPr>
        </p:nvSpPr>
        <p:spPr/>
        <p:txBody>
          <a:bodyPr/>
          <a:lstStyle/>
          <a:p>
            <a:fld id="{CD336851-EEEE-4F74-8A0B-A4CC2AC714F3}" type="slidenum">
              <a:rPr lang="en-GB" smtClean="0"/>
              <a:t>16</a:t>
            </a:fld>
            <a:endParaRPr lang="en-GB"/>
          </a:p>
        </p:txBody>
      </p:sp>
      <p:sp>
        <p:nvSpPr>
          <p:cNvPr id="13" name="TextBox 12"/>
          <p:cNvSpPr txBox="1"/>
          <p:nvPr/>
        </p:nvSpPr>
        <p:spPr>
          <a:xfrm>
            <a:off x="681039" y="6120967"/>
            <a:ext cx="5592685" cy="461665"/>
          </a:xfrm>
          <a:prstGeom prst="rect">
            <a:avLst/>
          </a:prstGeom>
          <a:noFill/>
        </p:spPr>
        <p:txBody>
          <a:bodyPr wrap="none" rtlCol="0">
            <a:spAutoFit/>
          </a:bodyPr>
          <a:lstStyle/>
          <a:p>
            <a:r>
              <a:rPr lang="en-GB" sz="1200" dirty="0">
                <a:latin typeface="+mj-lt"/>
              </a:rPr>
              <a:t>Data source: SPIVA </a:t>
            </a:r>
            <a:r>
              <a:rPr lang="en-US" sz="1200" u="sng" dirty="0">
                <a:hlinkClick r:id="rId2"/>
              </a:rPr>
              <a:t>http://us.spindices.com/resource-center/thought-leadership/spiva/</a:t>
            </a:r>
            <a:r>
              <a:rPr lang="en-US" sz="1200" dirty="0"/>
              <a:t> </a:t>
            </a:r>
            <a:endParaRPr lang="en-GB" sz="1200" dirty="0"/>
          </a:p>
          <a:p>
            <a:endParaRPr lang="en-GB" sz="1200" dirty="0">
              <a:latin typeface="+mj-lt"/>
            </a:endParaRPr>
          </a:p>
        </p:txBody>
      </p:sp>
      <p:sp>
        <p:nvSpPr>
          <p:cNvPr id="9" name="Rectangle 8">
            <a:extLst>
              <a:ext uri="{FF2B5EF4-FFF2-40B4-BE49-F238E27FC236}">
                <a16:creationId xmlns:a16="http://schemas.microsoft.com/office/drawing/2014/main" id="{939D8FDB-DB8D-4A73-8947-4B5F140D09E3}"/>
              </a:ext>
            </a:extLst>
          </p:cNvPr>
          <p:cNvSpPr/>
          <p:nvPr/>
        </p:nvSpPr>
        <p:spPr>
          <a:xfrm>
            <a:off x="546945" y="934651"/>
            <a:ext cx="8244630" cy="369332"/>
          </a:xfrm>
          <a:prstGeom prst="rect">
            <a:avLst/>
          </a:prstGeom>
        </p:spPr>
        <p:txBody>
          <a:bodyPr wrap="square">
            <a:spAutoFit/>
          </a:bodyPr>
          <a:lstStyle/>
          <a:p>
            <a:r>
              <a:rPr lang="en-GB" dirty="0">
                <a:latin typeface="+mj-lt"/>
              </a:rPr>
              <a:t>Return dispersion 15-years to Dec 2017 – top to bottom quartiles</a:t>
            </a:r>
          </a:p>
        </p:txBody>
      </p:sp>
      <p:graphicFrame>
        <p:nvGraphicFramePr>
          <p:cNvPr id="10" name="Chart 9">
            <a:extLst>
              <a:ext uri="{FF2B5EF4-FFF2-40B4-BE49-F238E27FC236}">
                <a16:creationId xmlns:a16="http://schemas.microsoft.com/office/drawing/2014/main" id="{4C5809B6-4E4A-4233-A63D-54FF178818D9}"/>
              </a:ext>
            </a:extLst>
          </p:cNvPr>
          <p:cNvGraphicFramePr/>
          <p:nvPr>
            <p:extLst/>
          </p:nvPr>
        </p:nvGraphicFramePr>
        <p:xfrm>
          <a:off x="681039" y="1366923"/>
          <a:ext cx="8244629" cy="4863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36972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Setting your investment compass – chances of success</a:t>
            </a:r>
          </a:p>
        </p:txBody>
      </p:sp>
      <p:sp>
        <p:nvSpPr>
          <p:cNvPr id="4" name="Slide Number Placeholder 3"/>
          <p:cNvSpPr>
            <a:spLocks noGrp="1"/>
          </p:cNvSpPr>
          <p:nvPr>
            <p:ph type="sldNum" sz="quarter" idx="4"/>
          </p:nvPr>
        </p:nvSpPr>
        <p:spPr/>
        <p:txBody>
          <a:bodyPr/>
          <a:lstStyle/>
          <a:p>
            <a:fld id="{CD336851-EEEE-4F74-8A0B-A4CC2AC714F3}" type="slidenum">
              <a:rPr lang="en-GB" smtClean="0"/>
              <a:t>17</a:t>
            </a:fld>
            <a:endParaRPr lang="en-GB" dirty="0"/>
          </a:p>
        </p:txBody>
      </p:sp>
      <p:pic>
        <p:nvPicPr>
          <p:cNvPr id="12" name="Picture 11"/>
          <p:cNvPicPr>
            <a:picLocks noChangeAspect="1"/>
          </p:cNvPicPr>
          <p:nvPr/>
        </p:nvPicPr>
        <p:blipFill>
          <a:blip r:embed="rId2"/>
          <a:stretch>
            <a:fillRect/>
          </a:stretch>
        </p:blipFill>
        <p:spPr>
          <a:xfrm>
            <a:off x="834270" y="1830185"/>
            <a:ext cx="7989203" cy="3855835"/>
          </a:xfrm>
          <a:prstGeom prst="rect">
            <a:avLst/>
          </a:prstGeom>
        </p:spPr>
      </p:pic>
      <p:sp>
        <p:nvSpPr>
          <p:cNvPr id="13" name="TextBox 12"/>
          <p:cNvSpPr txBox="1"/>
          <p:nvPr/>
        </p:nvSpPr>
        <p:spPr>
          <a:xfrm>
            <a:off x="381000" y="6097353"/>
            <a:ext cx="5592685" cy="461665"/>
          </a:xfrm>
          <a:prstGeom prst="rect">
            <a:avLst/>
          </a:prstGeom>
          <a:noFill/>
        </p:spPr>
        <p:txBody>
          <a:bodyPr wrap="none" rtlCol="0">
            <a:spAutoFit/>
          </a:bodyPr>
          <a:lstStyle/>
          <a:p>
            <a:r>
              <a:rPr lang="en-GB" sz="1200" i="1" dirty="0">
                <a:latin typeface="+mj-lt"/>
              </a:rPr>
              <a:t>Data source: SPIVA </a:t>
            </a:r>
            <a:r>
              <a:rPr lang="en-US" sz="1200" i="1" u="sng" dirty="0">
                <a:hlinkClick r:id="rId3"/>
              </a:rPr>
              <a:t>http://us.spindices.com/resource-center/thought-leadership/spiva/</a:t>
            </a:r>
            <a:r>
              <a:rPr lang="en-US" sz="1200" i="1" dirty="0"/>
              <a:t> </a:t>
            </a:r>
            <a:endParaRPr lang="en-GB" sz="1200" i="1" dirty="0"/>
          </a:p>
          <a:p>
            <a:endParaRPr lang="en-GB" sz="1200" i="1" dirty="0">
              <a:latin typeface="+mj-lt"/>
            </a:endParaRPr>
          </a:p>
        </p:txBody>
      </p:sp>
      <p:sp>
        <p:nvSpPr>
          <p:cNvPr id="14" name="Rectangle 13"/>
          <p:cNvSpPr/>
          <p:nvPr/>
        </p:nvSpPr>
        <p:spPr>
          <a:xfrm>
            <a:off x="900945" y="1470630"/>
            <a:ext cx="7599588" cy="307777"/>
          </a:xfrm>
          <a:prstGeom prst="rect">
            <a:avLst/>
          </a:prstGeom>
        </p:spPr>
        <p:txBody>
          <a:bodyPr wrap="square">
            <a:spAutoFit/>
          </a:bodyPr>
          <a:lstStyle/>
          <a:p>
            <a:r>
              <a:rPr lang="en-GB" sz="1400" dirty="0">
                <a:latin typeface="Calibri Light" panose="020F0302020204030204" pitchFamily="34" charset="0"/>
                <a:ea typeface="Calibri" panose="020F0502020204030204" pitchFamily="34" charset="0"/>
                <a:cs typeface="Arial" panose="020B0604020202020204" pitchFamily="34" charset="0"/>
              </a:rPr>
              <a:t>US active manager underperformance - 15 years to Mid-Year 2017</a:t>
            </a:r>
            <a:endParaRPr lang="en-GB" sz="1400" dirty="0"/>
          </a:p>
        </p:txBody>
      </p:sp>
    </p:spTree>
    <p:extLst>
      <p:ext uri="{BB962C8B-B14F-4D97-AF65-F5344CB8AC3E}">
        <p14:creationId xmlns:p14="http://schemas.microsoft.com/office/powerpoint/2010/main" val="31384319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9E1ED8C-7A10-4442-8206-7AF71FCDF45B}"/>
              </a:ext>
            </a:extLst>
          </p:cNvPr>
          <p:cNvGraphicFramePr>
            <a:graphicFrameLocks/>
          </p:cNvGraphicFramePr>
          <p:nvPr>
            <p:extLst>
              <p:ext uri="{D42A27DB-BD31-4B8C-83A1-F6EECF244321}">
                <p14:modId xmlns:p14="http://schemas.microsoft.com/office/powerpoint/2010/main" val="1381226521"/>
              </p:ext>
            </p:extLst>
          </p:nvPr>
        </p:nvGraphicFramePr>
        <p:xfrm>
          <a:off x="218515" y="1514474"/>
          <a:ext cx="9192186" cy="44413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B7AEB92-1860-4E28-BA0E-193192C6CDE9}"/>
              </a:ext>
            </a:extLst>
          </p:cNvPr>
          <p:cNvSpPr>
            <a:spLocks noGrp="1"/>
          </p:cNvSpPr>
          <p:nvPr>
            <p:ph type="title"/>
          </p:nvPr>
        </p:nvSpPr>
        <p:spPr/>
        <p:txBody>
          <a:bodyPr/>
          <a:lstStyle/>
          <a:p>
            <a:r>
              <a:rPr lang="en-GB" dirty="0"/>
              <a:t>2. Setting your investment compass - diversification</a:t>
            </a:r>
          </a:p>
        </p:txBody>
      </p:sp>
      <p:sp>
        <p:nvSpPr>
          <p:cNvPr id="12" name="Text Placeholder 3">
            <a:extLst>
              <a:ext uri="{FF2B5EF4-FFF2-40B4-BE49-F238E27FC236}">
                <a16:creationId xmlns:a16="http://schemas.microsoft.com/office/drawing/2014/main" id="{0F5D6336-4B33-435F-A943-59AFDAB02197}"/>
              </a:ext>
            </a:extLst>
          </p:cNvPr>
          <p:cNvSpPr>
            <a:spLocks noGrp="1"/>
          </p:cNvSpPr>
          <p:nvPr>
            <p:ph sz="quarter" idx="10"/>
          </p:nvPr>
        </p:nvSpPr>
        <p:spPr/>
        <p:txBody>
          <a:bodyPr/>
          <a:lstStyle/>
          <a:p>
            <a:r>
              <a:rPr lang="en-GB" dirty="0"/>
              <a:t>FTSE 100 stock returns in 2017</a:t>
            </a:r>
          </a:p>
          <a:p>
            <a:pPr lvl="1"/>
            <a:endParaRPr lang="en-GB" dirty="0"/>
          </a:p>
        </p:txBody>
      </p:sp>
      <p:sp>
        <p:nvSpPr>
          <p:cNvPr id="4" name="TextBox 3">
            <a:extLst>
              <a:ext uri="{FF2B5EF4-FFF2-40B4-BE49-F238E27FC236}">
                <a16:creationId xmlns:a16="http://schemas.microsoft.com/office/drawing/2014/main" id="{3FA7BCAA-F960-4344-9E0B-1F090FD7DB1A}"/>
              </a:ext>
            </a:extLst>
          </p:cNvPr>
          <p:cNvSpPr txBox="1"/>
          <p:nvPr/>
        </p:nvSpPr>
        <p:spPr>
          <a:xfrm>
            <a:off x="704009" y="5955806"/>
            <a:ext cx="5563511" cy="276999"/>
          </a:xfrm>
          <a:prstGeom prst="rect">
            <a:avLst/>
          </a:prstGeom>
          <a:noFill/>
        </p:spPr>
        <p:txBody>
          <a:bodyPr wrap="none" rtlCol="0">
            <a:spAutoFit/>
          </a:bodyPr>
          <a:lstStyle/>
          <a:p>
            <a:pPr algn="ctr" defTabSz="371475"/>
            <a:r>
              <a:rPr lang="en-GB" sz="1200" i="1" dirty="0">
                <a:solidFill>
                  <a:prstClr val="black"/>
                </a:solidFill>
                <a:latin typeface="+mj-lt"/>
              </a:rPr>
              <a:t>Data source: Monthly nominal returns in GBP.  Morningstar © 2018 All rights reserved.</a:t>
            </a:r>
          </a:p>
        </p:txBody>
      </p:sp>
      <p:sp>
        <p:nvSpPr>
          <p:cNvPr id="8" name="Slide Number Placeholder 3">
            <a:extLst>
              <a:ext uri="{FF2B5EF4-FFF2-40B4-BE49-F238E27FC236}">
                <a16:creationId xmlns:a16="http://schemas.microsoft.com/office/drawing/2014/main" id="{8A0F928E-BC39-4087-93B9-F04937949551}"/>
              </a:ext>
            </a:extLst>
          </p:cNvPr>
          <p:cNvSpPr>
            <a:spLocks noGrp="1"/>
          </p:cNvSpPr>
          <p:nvPr>
            <p:ph type="sldNum" sz="quarter" idx="4"/>
          </p:nvPr>
        </p:nvSpPr>
        <p:spPr>
          <a:xfrm>
            <a:off x="495300" y="6356351"/>
            <a:ext cx="1726946" cy="365125"/>
          </a:xfrm>
        </p:spPr>
        <p:txBody>
          <a:bodyPr/>
          <a:lstStyle/>
          <a:p>
            <a:fld id="{CD336851-EEEE-4F74-8A0B-A4CC2AC714F3}" type="slidenum">
              <a:rPr lang="en-GB" smtClean="0"/>
              <a:t>18</a:t>
            </a:fld>
            <a:endParaRPr lang="en-GB" dirty="0"/>
          </a:p>
        </p:txBody>
      </p:sp>
    </p:spTree>
    <p:extLst>
      <p:ext uri="{BB962C8B-B14F-4D97-AF65-F5344CB8AC3E}">
        <p14:creationId xmlns:p14="http://schemas.microsoft.com/office/powerpoint/2010/main" val="15882489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 Setting your investment compass – diversification </a:t>
            </a:r>
            <a:endParaRPr lang="en-GB" dirty="0"/>
          </a:p>
        </p:txBody>
      </p:sp>
      <p:sp>
        <p:nvSpPr>
          <p:cNvPr id="8" name="Content Placeholder 7">
            <a:extLst>
              <a:ext uri="{FF2B5EF4-FFF2-40B4-BE49-F238E27FC236}">
                <a16:creationId xmlns:a16="http://schemas.microsoft.com/office/drawing/2014/main" id="{97A68977-84A1-4414-A3AF-F7E5923CA9E1}"/>
              </a:ext>
            </a:extLst>
          </p:cNvPr>
          <p:cNvSpPr>
            <a:spLocks noGrp="1"/>
          </p:cNvSpPr>
          <p:nvPr>
            <p:ph sz="quarter" idx="10"/>
          </p:nvPr>
        </p:nvSpPr>
        <p:spPr/>
        <p:txBody>
          <a:bodyPr/>
          <a:lstStyle/>
          <a:p>
            <a:r>
              <a:rPr lang="en-GB" dirty="0"/>
              <a:t>Emerging markets component markets - 1988-2017</a:t>
            </a:r>
          </a:p>
          <a:p>
            <a:endParaRPr lang="en-GB" dirty="0"/>
          </a:p>
        </p:txBody>
      </p:sp>
      <p:sp>
        <p:nvSpPr>
          <p:cNvPr id="4" name="Slide Number Placeholder 3"/>
          <p:cNvSpPr>
            <a:spLocks noGrp="1"/>
          </p:cNvSpPr>
          <p:nvPr>
            <p:ph type="sldNum" sz="quarter" idx="4"/>
          </p:nvPr>
        </p:nvSpPr>
        <p:spPr/>
        <p:txBody>
          <a:bodyPr/>
          <a:lstStyle/>
          <a:p>
            <a:fld id="{CD336851-EEEE-4F74-8A0B-A4CC2AC714F3}" type="slidenum">
              <a:rPr lang="en-GB" smtClean="0"/>
              <a:pPr/>
              <a:t>19</a:t>
            </a:fld>
            <a:endParaRPr lang="en-GB"/>
          </a:p>
        </p:txBody>
      </p:sp>
      <p:sp>
        <p:nvSpPr>
          <p:cNvPr id="13" name="TextBox 12"/>
          <p:cNvSpPr txBox="1"/>
          <p:nvPr/>
        </p:nvSpPr>
        <p:spPr>
          <a:xfrm>
            <a:off x="1019175" y="6159153"/>
            <a:ext cx="8478931" cy="461665"/>
          </a:xfrm>
          <a:prstGeom prst="rect">
            <a:avLst/>
          </a:prstGeom>
          <a:noFill/>
        </p:spPr>
        <p:txBody>
          <a:bodyPr wrap="square" rtlCol="0">
            <a:spAutoFit/>
          </a:bodyPr>
          <a:lstStyle/>
          <a:p>
            <a:r>
              <a:rPr lang="en-GB" sz="1200" i="1" dirty="0">
                <a:latin typeface="+mj-lt"/>
              </a:rPr>
              <a:t>Data source: </a:t>
            </a:r>
            <a:r>
              <a:rPr lang="en-GB" sz="1200" i="1" dirty="0">
                <a:latin typeface="Calibri Light" panose="020F0302020204030204" pitchFamily="34" charset="0"/>
                <a:ea typeface="Calibri" panose="020F0502020204030204" pitchFamily="34" charset="0"/>
                <a:cs typeface="Arial" panose="020B0604020202020204" pitchFamily="34" charset="0"/>
              </a:rPr>
              <a:t>Data source: FE Analytics © Copyright 2019.  All rights reserved.  </a:t>
            </a:r>
            <a:r>
              <a:rPr lang="en-GB" sz="1200" i="1" dirty="0">
                <a:latin typeface="+mj-lt"/>
              </a:rPr>
              <a:t>24 MSCI market constituents indices (net div.) and the MSCI Emerging Markets Index (net div.).</a:t>
            </a:r>
          </a:p>
        </p:txBody>
      </p:sp>
      <p:graphicFrame>
        <p:nvGraphicFramePr>
          <p:cNvPr id="10" name="Chart 9">
            <a:extLst>
              <a:ext uri="{FF2B5EF4-FFF2-40B4-BE49-F238E27FC236}">
                <a16:creationId xmlns:a16="http://schemas.microsoft.com/office/drawing/2014/main" id="{4087E20E-A683-449C-BC80-181323127C87}"/>
              </a:ext>
            </a:extLst>
          </p:cNvPr>
          <p:cNvGraphicFramePr/>
          <p:nvPr>
            <p:extLst>
              <p:ext uri="{D42A27DB-BD31-4B8C-83A1-F6EECF244321}">
                <p14:modId xmlns:p14="http://schemas.microsoft.com/office/powerpoint/2010/main" val="1890315022"/>
              </p:ext>
            </p:extLst>
          </p:nvPr>
        </p:nvGraphicFramePr>
        <p:xfrm>
          <a:off x="546945" y="1366922"/>
          <a:ext cx="9090212" cy="48447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2379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958B07-68B5-4AC7-B678-32ABF64A9964}" type="slidenum">
              <a:rPr lang="en-GB" smtClean="0"/>
              <a:pPr/>
              <a:t>2</a:t>
            </a:fld>
            <a:endParaRPr lang="en-GB" dirty="0"/>
          </a:p>
        </p:txBody>
      </p:sp>
    </p:spTree>
    <p:extLst>
      <p:ext uri="{BB962C8B-B14F-4D97-AF65-F5344CB8AC3E}">
        <p14:creationId xmlns:p14="http://schemas.microsoft.com/office/powerpoint/2010/main" val="26138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Setting your investment compass - diversification</a:t>
            </a:r>
          </a:p>
        </p:txBody>
      </p:sp>
      <p:sp>
        <p:nvSpPr>
          <p:cNvPr id="3" name="Content Placeholder 2"/>
          <p:cNvSpPr>
            <a:spLocks noGrp="1"/>
          </p:cNvSpPr>
          <p:nvPr>
            <p:ph sz="quarter" idx="10"/>
          </p:nvPr>
        </p:nvSpPr>
        <p:spPr/>
        <p:txBody>
          <a:bodyPr/>
          <a:lstStyle/>
          <a:p>
            <a:r>
              <a:rPr lang="en-GB" dirty="0"/>
              <a:t>Pro-rated versus portfolio level returns 1990-2016</a:t>
            </a:r>
          </a:p>
        </p:txBody>
      </p:sp>
      <p:sp>
        <p:nvSpPr>
          <p:cNvPr id="4" name="Slide Number Placeholder 3"/>
          <p:cNvSpPr>
            <a:spLocks noGrp="1"/>
          </p:cNvSpPr>
          <p:nvPr>
            <p:ph type="sldNum" sz="quarter" idx="4"/>
          </p:nvPr>
        </p:nvSpPr>
        <p:spPr/>
        <p:txBody>
          <a:bodyPr/>
          <a:lstStyle/>
          <a:p>
            <a:fld id="{CD336851-EEEE-4F74-8A0B-A4CC2AC714F3}" type="slidenum">
              <a:rPr lang="en-GB" smtClean="0"/>
              <a:t>20</a:t>
            </a:fld>
            <a:endParaRPr lang="en-GB"/>
          </a:p>
        </p:txBody>
      </p:sp>
      <p:pic>
        <p:nvPicPr>
          <p:cNvPr id="6" name="Picture 5"/>
          <p:cNvPicPr>
            <a:picLocks noChangeAspect="1"/>
          </p:cNvPicPr>
          <p:nvPr/>
        </p:nvPicPr>
        <p:blipFill>
          <a:blip r:embed="rId2"/>
          <a:stretch>
            <a:fillRect/>
          </a:stretch>
        </p:blipFill>
        <p:spPr>
          <a:xfrm>
            <a:off x="769710" y="1640281"/>
            <a:ext cx="8344655" cy="3577437"/>
          </a:xfrm>
          <a:prstGeom prst="rect">
            <a:avLst/>
          </a:prstGeom>
        </p:spPr>
      </p:pic>
      <p:sp>
        <p:nvSpPr>
          <p:cNvPr id="8" name="Rectangle 7"/>
          <p:cNvSpPr/>
          <p:nvPr/>
        </p:nvSpPr>
        <p:spPr>
          <a:xfrm>
            <a:off x="381000" y="5370059"/>
            <a:ext cx="8648700" cy="947054"/>
          </a:xfrm>
          <a:prstGeom prst="rect">
            <a:avLst/>
          </a:prstGeom>
        </p:spPr>
        <p:txBody>
          <a:bodyPr wrap="square">
            <a:spAutoFit/>
          </a:bodyPr>
          <a:lstStyle/>
          <a:p>
            <a:pPr>
              <a:lnSpc>
                <a:spcPct val="114000"/>
              </a:lnSpc>
              <a:spcBef>
                <a:spcPts val="600"/>
              </a:spcBef>
              <a:spcAft>
                <a:spcPts val="1200"/>
              </a:spcAft>
            </a:pPr>
            <a:r>
              <a:rPr lang="en-GB" sz="1100" i="1" dirty="0">
                <a:latin typeface="Calibri Light" panose="020F0302020204030204" pitchFamily="34" charset="0"/>
                <a:ea typeface="Calibri" panose="020F0502020204030204" pitchFamily="34" charset="0"/>
                <a:cs typeface="Arial" panose="020B0604020202020204" pitchFamily="34" charset="0"/>
              </a:rPr>
              <a:t>Data source: FE Analytics © Copyright 2019.  All rights reserved</a:t>
            </a:r>
          </a:p>
          <a:p>
            <a:pPr algn="just">
              <a:spcAft>
                <a:spcPts val="0"/>
              </a:spcAft>
            </a:pPr>
            <a:r>
              <a:rPr lang="en-GB" sz="1100" i="1" dirty="0">
                <a:latin typeface="Calibri Light" panose="020F0302020204030204" pitchFamily="34" charset="0"/>
                <a:ea typeface="Calibri" panose="020F0502020204030204" pitchFamily="34" charset="0"/>
                <a:cs typeface="Times New Roman" panose="02020603050405020304" pitchFamily="18" charset="0"/>
              </a:rPr>
              <a:t>MSCI World Index (net div.), Dimensional Global Marketwide Value Index, Dimensional Global Small Index, MSCI Emerging Markets Index (gross div.), S&amp;P Global REIT Index (gross div.), Citi World Government Bond Index 1-5 Years (hedged to GBP), Bloomberg Barclays UK Government Inflation Linked 5-15 Year Bond Index (GBP)</a:t>
            </a:r>
            <a:endParaRPr lang="en-GB" sz="1100" i="1" dirty="0">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1447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F55A2ED-FEB9-4384-83FF-EF7B5A96A2D7}"/>
              </a:ext>
            </a:extLst>
          </p:cNvPr>
          <p:cNvGraphicFramePr/>
          <p:nvPr/>
        </p:nvGraphicFramePr>
        <p:xfrm>
          <a:off x="971549" y="1754537"/>
          <a:ext cx="8810625" cy="41700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GB" dirty="0"/>
              <a:t>2. Setting your investment compass – managing emotions</a:t>
            </a:r>
          </a:p>
        </p:txBody>
      </p:sp>
      <p:sp>
        <p:nvSpPr>
          <p:cNvPr id="2" name="Content Placeholder 1"/>
          <p:cNvSpPr>
            <a:spLocks noGrp="1"/>
          </p:cNvSpPr>
          <p:nvPr>
            <p:ph sz="quarter" idx="10"/>
          </p:nvPr>
        </p:nvSpPr>
        <p:spPr/>
        <p:txBody>
          <a:bodyPr/>
          <a:lstStyle/>
          <a:p>
            <a:r>
              <a:rPr lang="en-US" dirty="0"/>
              <a:t>US investors – inflows into equity funds – 1998 to 2016</a:t>
            </a:r>
            <a:endParaRPr lang="en-GB" dirty="0"/>
          </a:p>
        </p:txBody>
      </p:sp>
      <p:sp>
        <p:nvSpPr>
          <p:cNvPr id="5" name="Rectangle 4"/>
          <p:cNvSpPr/>
          <p:nvPr/>
        </p:nvSpPr>
        <p:spPr>
          <a:xfrm>
            <a:off x="423861" y="6047145"/>
            <a:ext cx="4953000" cy="253916"/>
          </a:xfrm>
          <a:prstGeom prst="rect">
            <a:avLst/>
          </a:prstGeom>
        </p:spPr>
        <p:txBody>
          <a:bodyPr>
            <a:spAutoFit/>
          </a:bodyPr>
          <a:lstStyle/>
          <a:p>
            <a:r>
              <a:rPr lang="en-GB" sz="1050" i="1" dirty="0"/>
              <a:t>Source: Investment Company Institute. Copyright.  All rights reserved 2017.</a:t>
            </a:r>
          </a:p>
        </p:txBody>
      </p:sp>
      <p:sp>
        <p:nvSpPr>
          <p:cNvPr id="6" name="TextBox 5"/>
          <p:cNvSpPr txBox="1"/>
          <p:nvPr/>
        </p:nvSpPr>
        <p:spPr>
          <a:xfrm>
            <a:off x="2089979" y="2034209"/>
            <a:ext cx="1368404" cy="430887"/>
          </a:xfrm>
          <a:prstGeom prst="rect">
            <a:avLst/>
          </a:prstGeom>
          <a:noFill/>
        </p:spPr>
        <p:txBody>
          <a:bodyPr wrap="square" rtlCol="0">
            <a:spAutoFit/>
          </a:bodyPr>
          <a:lstStyle/>
          <a:p>
            <a:pPr algn="ctr"/>
            <a:r>
              <a:rPr lang="en-GB" sz="1100" dirty="0">
                <a:latin typeface="Calibri Light" panose="020F0302020204030204" pitchFamily="34" charset="0"/>
                <a:cs typeface="Calibri Light" panose="020F0302020204030204" pitchFamily="34" charset="0"/>
              </a:rPr>
              <a:t>Record buying at top of the market</a:t>
            </a:r>
          </a:p>
        </p:txBody>
      </p:sp>
      <p:sp>
        <p:nvSpPr>
          <p:cNvPr id="9" name="TextBox 8"/>
          <p:cNvSpPr txBox="1"/>
          <p:nvPr/>
        </p:nvSpPr>
        <p:spPr>
          <a:xfrm>
            <a:off x="5661385" y="4504972"/>
            <a:ext cx="1576484" cy="430887"/>
          </a:xfrm>
          <a:prstGeom prst="rect">
            <a:avLst/>
          </a:prstGeom>
          <a:noFill/>
        </p:spPr>
        <p:txBody>
          <a:bodyPr wrap="square" rtlCol="0">
            <a:spAutoFit/>
          </a:bodyPr>
          <a:lstStyle/>
          <a:p>
            <a:pPr algn="ctr"/>
            <a:r>
              <a:rPr lang="en-GB" sz="1100" dirty="0">
                <a:latin typeface="Calibri Light" panose="020F0302020204030204" pitchFamily="34" charset="0"/>
                <a:cs typeface="Calibri Light" panose="020F0302020204030204" pitchFamily="34" charset="0"/>
              </a:rPr>
              <a:t>Record selling at bottom of the market</a:t>
            </a:r>
          </a:p>
        </p:txBody>
      </p:sp>
      <p:sp>
        <p:nvSpPr>
          <p:cNvPr id="10" name="TextBox 9"/>
          <p:cNvSpPr txBox="1"/>
          <p:nvPr/>
        </p:nvSpPr>
        <p:spPr>
          <a:xfrm>
            <a:off x="2156522" y="4551139"/>
            <a:ext cx="1695587" cy="430887"/>
          </a:xfrm>
          <a:prstGeom prst="rect">
            <a:avLst/>
          </a:prstGeom>
          <a:noFill/>
        </p:spPr>
        <p:txBody>
          <a:bodyPr wrap="square" rtlCol="0">
            <a:spAutoFit/>
          </a:bodyPr>
          <a:lstStyle/>
          <a:p>
            <a:pPr algn="ctr"/>
            <a:r>
              <a:rPr lang="en-GB" sz="1100" dirty="0">
                <a:latin typeface="Calibri Light" panose="020F0302020204030204" pitchFamily="34" charset="0"/>
                <a:cs typeface="Calibri Light" panose="020F0302020204030204" pitchFamily="34" charset="0"/>
              </a:rPr>
              <a:t>Selling after poor performance</a:t>
            </a:r>
          </a:p>
        </p:txBody>
      </p:sp>
      <p:sp>
        <p:nvSpPr>
          <p:cNvPr id="11" name="TextBox 10"/>
          <p:cNvSpPr txBox="1"/>
          <p:nvPr/>
        </p:nvSpPr>
        <p:spPr>
          <a:xfrm>
            <a:off x="3696507" y="2428329"/>
            <a:ext cx="1695587" cy="430887"/>
          </a:xfrm>
          <a:prstGeom prst="rect">
            <a:avLst/>
          </a:prstGeom>
          <a:noFill/>
        </p:spPr>
        <p:txBody>
          <a:bodyPr wrap="square" rtlCol="0">
            <a:spAutoFit/>
          </a:bodyPr>
          <a:lstStyle/>
          <a:p>
            <a:pPr algn="ctr"/>
            <a:r>
              <a:rPr lang="en-GB" sz="1100" dirty="0">
                <a:latin typeface="Calibri Light" panose="020F0302020204030204" pitchFamily="34" charset="0"/>
                <a:cs typeface="Calibri Light" panose="020F0302020204030204" pitchFamily="34" charset="0"/>
              </a:rPr>
              <a:t>Buying when markets are going up</a:t>
            </a:r>
          </a:p>
        </p:txBody>
      </p:sp>
      <p:sp>
        <p:nvSpPr>
          <p:cNvPr id="12" name="TextBox 11"/>
          <p:cNvSpPr txBox="1"/>
          <p:nvPr/>
        </p:nvSpPr>
        <p:spPr>
          <a:xfrm>
            <a:off x="8115611" y="4504972"/>
            <a:ext cx="852667" cy="261610"/>
          </a:xfrm>
          <a:prstGeom prst="rect">
            <a:avLst/>
          </a:prstGeom>
          <a:noFill/>
        </p:spPr>
        <p:txBody>
          <a:bodyPr wrap="square" rtlCol="0">
            <a:spAutoFit/>
          </a:bodyPr>
          <a:lstStyle/>
          <a:p>
            <a:pPr algn="ctr"/>
            <a:r>
              <a:rPr lang="en-GB" sz="1100" dirty="0">
                <a:latin typeface="Calibri Light" panose="020F0302020204030204" pitchFamily="34" charset="0"/>
                <a:cs typeface="Calibri Light" panose="020F0302020204030204" pitchFamily="34" charset="0"/>
              </a:rPr>
              <a:t>Etc...</a:t>
            </a:r>
          </a:p>
        </p:txBody>
      </p:sp>
      <p:sp>
        <p:nvSpPr>
          <p:cNvPr id="8" name="Slide Number Placeholder 7"/>
          <p:cNvSpPr>
            <a:spLocks noGrp="1"/>
          </p:cNvSpPr>
          <p:nvPr>
            <p:ph type="sldNum" sz="quarter" idx="4"/>
          </p:nvPr>
        </p:nvSpPr>
        <p:spPr/>
        <p:txBody>
          <a:bodyPr/>
          <a:lstStyle/>
          <a:p>
            <a:fld id="{869FCD29-EE0B-41F2-B7C5-BEB7EBEF40ED}" type="slidenum">
              <a:rPr lang="en-GB" smtClean="0"/>
              <a:pPr/>
              <a:t>21</a:t>
            </a:fld>
            <a:endParaRPr lang="en-GB" dirty="0"/>
          </a:p>
        </p:txBody>
      </p:sp>
    </p:spTree>
    <p:extLst>
      <p:ext uri="{BB962C8B-B14F-4D97-AF65-F5344CB8AC3E}">
        <p14:creationId xmlns:p14="http://schemas.microsoft.com/office/powerpoint/2010/main" val="312390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Setting your investment compass</a:t>
            </a:r>
          </a:p>
        </p:txBody>
      </p:sp>
      <p:sp>
        <p:nvSpPr>
          <p:cNvPr id="4" name="Rectangle 3"/>
          <p:cNvSpPr/>
          <p:nvPr/>
        </p:nvSpPr>
        <p:spPr>
          <a:xfrm>
            <a:off x="1233858" y="1157293"/>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dirty="0">
                <a:solidFill>
                  <a:schemeClr val="tx1"/>
                </a:solidFill>
                <a:latin typeface="Calibri Light" panose="020F0302020204030204" pitchFamily="34" charset="0"/>
                <a:cs typeface="Calibri Light" panose="020F0302020204030204" pitchFamily="34" charset="0"/>
              </a:rPr>
              <a:t>1. We have a view on how markets work </a:t>
            </a:r>
          </a:p>
        </p:txBody>
      </p:sp>
      <p:sp>
        <p:nvSpPr>
          <p:cNvPr id="5" name="Rectangle 4"/>
          <p:cNvSpPr/>
          <p:nvPr/>
        </p:nvSpPr>
        <p:spPr>
          <a:xfrm>
            <a:off x="1233858" y="1971204"/>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dirty="0">
                <a:solidFill>
                  <a:schemeClr val="tx1"/>
                </a:solidFill>
                <a:latin typeface="Calibri Light" panose="020F0302020204030204" pitchFamily="34" charset="0"/>
                <a:cs typeface="Calibri Light" panose="020F0302020204030204" pitchFamily="34" charset="0"/>
              </a:rPr>
              <a:t>2. We have identified other key guiding beliefs </a:t>
            </a:r>
          </a:p>
        </p:txBody>
      </p:sp>
      <p:sp>
        <p:nvSpPr>
          <p:cNvPr id="6" name="Rectangle 5"/>
          <p:cNvSpPr/>
          <p:nvPr/>
        </p:nvSpPr>
        <p:spPr>
          <a:xfrm>
            <a:off x="1233858" y="2785119"/>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dirty="0">
                <a:solidFill>
                  <a:schemeClr val="tx1"/>
                </a:solidFill>
                <a:latin typeface="Calibri Light" panose="020F0302020204030204" pitchFamily="34" charset="0"/>
                <a:cs typeface="Calibri Light" panose="020F0302020204030204" pitchFamily="34" charset="0"/>
              </a:rPr>
              <a:t>3. We understand the issues we must focus on </a:t>
            </a:r>
          </a:p>
        </p:txBody>
      </p:sp>
      <p:sp>
        <p:nvSpPr>
          <p:cNvPr id="7" name="Rectangle 6"/>
          <p:cNvSpPr/>
          <p:nvPr/>
        </p:nvSpPr>
        <p:spPr>
          <a:xfrm>
            <a:off x="1233858" y="3599032"/>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dirty="0">
                <a:solidFill>
                  <a:schemeClr val="tx1"/>
                </a:solidFill>
                <a:latin typeface="Calibri Light" panose="020F0302020204030204" pitchFamily="34" charset="0"/>
                <a:cs typeface="Calibri Light" panose="020F0302020204030204" pitchFamily="34" charset="0"/>
              </a:rPr>
              <a:t>4. We can back this up with evidence </a:t>
            </a:r>
          </a:p>
        </p:txBody>
      </p:sp>
      <p:sp>
        <p:nvSpPr>
          <p:cNvPr id="8" name="Rectangle 7"/>
          <p:cNvSpPr/>
          <p:nvPr/>
        </p:nvSpPr>
        <p:spPr>
          <a:xfrm>
            <a:off x="1233858" y="4412945"/>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dirty="0">
                <a:solidFill>
                  <a:schemeClr val="tx1"/>
                </a:solidFill>
                <a:latin typeface="Calibri Light" panose="020F0302020204030204" pitchFamily="34" charset="0"/>
                <a:cs typeface="Calibri Light" panose="020F0302020204030204" pitchFamily="34" charset="0"/>
              </a:rPr>
              <a:t>5. We can articulate this message to our clients </a:t>
            </a:r>
          </a:p>
        </p:txBody>
      </p:sp>
      <p:sp>
        <p:nvSpPr>
          <p:cNvPr id="9" name="Rectangle 8"/>
          <p:cNvSpPr/>
          <p:nvPr/>
        </p:nvSpPr>
        <p:spPr>
          <a:xfrm>
            <a:off x="1233858" y="5226860"/>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dirty="0">
                <a:solidFill>
                  <a:schemeClr val="tx1"/>
                </a:solidFill>
                <a:latin typeface="Calibri Light" panose="020F0302020204030204" pitchFamily="34" charset="0"/>
                <a:cs typeface="Calibri Light" panose="020F0302020204030204" pitchFamily="34" charset="0"/>
              </a:rPr>
              <a:t>6. IT IS DOCUMENTED (briefly is fine!)</a:t>
            </a:r>
          </a:p>
        </p:txBody>
      </p:sp>
      <p:sp>
        <p:nvSpPr>
          <p:cNvPr id="10" name="Rectangle 9"/>
          <p:cNvSpPr/>
          <p:nvPr/>
        </p:nvSpPr>
        <p:spPr>
          <a:xfrm>
            <a:off x="7820091" y="1157293"/>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dirty="0">
              <a:solidFill>
                <a:schemeClr val="tx1"/>
              </a:solidFill>
              <a:latin typeface="Calibri Light" panose="020F0302020204030204" pitchFamily="34" charset="0"/>
              <a:cs typeface="Calibri Light" panose="020F0302020204030204" pitchFamily="34" charset="0"/>
            </a:endParaRPr>
          </a:p>
        </p:txBody>
      </p:sp>
      <p:sp>
        <p:nvSpPr>
          <p:cNvPr id="11" name="Rectangle 10"/>
          <p:cNvSpPr/>
          <p:nvPr/>
        </p:nvSpPr>
        <p:spPr>
          <a:xfrm>
            <a:off x="7820091" y="197009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dirty="0">
              <a:solidFill>
                <a:schemeClr val="tx1"/>
              </a:solidFill>
              <a:latin typeface="Calibri Light" panose="020F0302020204030204" pitchFamily="34" charset="0"/>
              <a:cs typeface="Calibri Light" panose="020F0302020204030204" pitchFamily="34" charset="0"/>
            </a:endParaRPr>
          </a:p>
        </p:txBody>
      </p:sp>
      <p:sp>
        <p:nvSpPr>
          <p:cNvPr id="12" name="Rectangle 11"/>
          <p:cNvSpPr/>
          <p:nvPr/>
        </p:nvSpPr>
        <p:spPr>
          <a:xfrm>
            <a:off x="7820091" y="2782905"/>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dirty="0">
              <a:solidFill>
                <a:schemeClr val="tx1"/>
              </a:solidFill>
              <a:latin typeface="Calibri Light" panose="020F0302020204030204" pitchFamily="34" charset="0"/>
              <a:cs typeface="Calibri Light" panose="020F0302020204030204" pitchFamily="34" charset="0"/>
            </a:endParaRPr>
          </a:p>
        </p:txBody>
      </p:sp>
      <p:sp>
        <p:nvSpPr>
          <p:cNvPr id="13" name="Rectangle 12"/>
          <p:cNvSpPr/>
          <p:nvPr/>
        </p:nvSpPr>
        <p:spPr>
          <a:xfrm>
            <a:off x="7820091" y="3595710"/>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dirty="0">
              <a:solidFill>
                <a:schemeClr val="tx1"/>
              </a:solidFill>
              <a:latin typeface="Calibri Light" panose="020F0302020204030204" pitchFamily="34" charset="0"/>
              <a:cs typeface="Calibri Light" panose="020F0302020204030204" pitchFamily="34" charset="0"/>
            </a:endParaRPr>
          </a:p>
        </p:txBody>
      </p:sp>
      <p:sp>
        <p:nvSpPr>
          <p:cNvPr id="14" name="Rectangle 13"/>
          <p:cNvSpPr/>
          <p:nvPr/>
        </p:nvSpPr>
        <p:spPr>
          <a:xfrm>
            <a:off x="7820091" y="440851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dirty="0">
              <a:solidFill>
                <a:schemeClr val="tx1"/>
              </a:solidFill>
              <a:latin typeface="Calibri Light" panose="020F0302020204030204" pitchFamily="34" charset="0"/>
              <a:cs typeface="Calibri Light" panose="020F0302020204030204" pitchFamily="34" charset="0"/>
            </a:endParaRPr>
          </a:p>
        </p:txBody>
      </p:sp>
      <p:sp>
        <p:nvSpPr>
          <p:cNvPr id="15" name="Rectangle 14"/>
          <p:cNvSpPr/>
          <p:nvPr/>
        </p:nvSpPr>
        <p:spPr>
          <a:xfrm>
            <a:off x="7820091" y="5221322"/>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dirty="0">
              <a:solidFill>
                <a:schemeClr val="tx1"/>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22</a:t>
            </a:fld>
            <a:endParaRPr lang="en-GB" dirty="0"/>
          </a:p>
        </p:txBody>
      </p:sp>
    </p:spTree>
    <p:extLst>
      <p:ext uri="{BB962C8B-B14F-4D97-AF65-F5344CB8AC3E}">
        <p14:creationId xmlns:p14="http://schemas.microsoft.com/office/powerpoint/2010/main" val="1498044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Don’t try to be a fund manager – be a risk manager</a:t>
            </a:r>
          </a:p>
        </p:txBody>
      </p:sp>
      <p:pic>
        <p:nvPicPr>
          <p:cNvPr id="6" name="Picture 5" descr="iStock_000002427418Small Bowler hat.jpg"/>
          <p:cNvPicPr>
            <a:picLocks noChangeAspect="1"/>
          </p:cNvPicPr>
          <p:nvPr/>
        </p:nvPicPr>
        <p:blipFill>
          <a:blip r:embed="rId2"/>
          <a:stretch>
            <a:fillRect/>
          </a:stretch>
        </p:blipFill>
        <p:spPr>
          <a:xfrm>
            <a:off x="5884605" y="1779627"/>
            <a:ext cx="3583041" cy="2583180"/>
          </a:xfrm>
          <a:prstGeom prst="rect">
            <a:avLst/>
          </a:prstGeom>
        </p:spPr>
      </p:pic>
      <p:pic>
        <p:nvPicPr>
          <p:cNvPr id="10" name="Picture 9" descr="iStock_000002427418Small Bowler hat.jpg"/>
          <p:cNvPicPr>
            <a:picLocks noChangeAspect="1"/>
          </p:cNvPicPr>
          <p:nvPr/>
        </p:nvPicPr>
        <p:blipFill>
          <a:blip r:embed="rId2"/>
          <a:stretch>
            <a:fillRect/>
          </a:stretch>
        </p:blipFill>
        <p:spPr>
          <a:xfrm>
            <a:off x="1071372" y="4299268"/>
            <a:ext cx="2587752" cy="1722120"/>
          </a:xfrm>
          <a:prstGeom prst="rect">
            <a:avLst/>
          </a:prstGeom>
        </p:spPr>
      </p:pic>
      <p:sp>
        <p:nvSpPr>
          <p:cNvPr id="11" name="TextBox 10"/>
          <p:cNvSpPr txBox="1"/>
          <p:nvPr/>
        </p:nvSpPr>
        <p:spPr>
          <a:xfrm>
            <a:off x="1533521" y="3899158"/>
            <a:ext cx="1619354" cy="400110"/>
          </a:xfrm>
          <a:prstGeom prst="rect">
            <a:avLst/>
          </a:prstGeom>
          <a:noFill/>
        </p:spPr>
        <p:txBody>
          <a:bodyPr wrap="none" rtlCol="0">
            <a:spAutoFit/>
          </a:bodyPr>
          <a:lstStyle/>
          <a:p>
            <a:pPr algn="ctr"/>
            <a:r>
              <a:rPr lang="en-GB" sz="2000" dirty="0">
                <a:latin typeface="VAG Rounded Std Light" panose="020F0502020204020204" pitchFamily="34" charset="0"/>
              </a:rPr>
              <a:t>Performance </a:t>
            </a:r>
          </a:p>
        </p:txBody>
      </p:sp>
      <p:sp>
        <p:nvSpPr>
          <p:cNvPr id="13" name="TextBox 12"/>
          <p:cNvSpPr txBox="1"/>
          <p:nvPr/>
        </p:nvSpPr>
        <p:spPr>
          <a:xfrm>
            <a:off x="7291906" y="1539600"/>
            <a:ext cx="601447" cy="400110"/>
          </a:xfrm>
          <a:prstGeom prst="rect">
            <a:avLst/>
          </a:prstGeom>
          <a:noFill/>
        </p:spPr>
        <p:txBody>
          <a:bodyPr wrap="none" rtlCol="0">
            <a:spAutoFit/>
          </a:bodyPr>
          <a:lstStyle/>
          <a:p>
            <a:r>
              <a:rPr lang="en-GB" sz="2000" dirty="0">
                <a:latin typeface="VAG Rounded Std Light" panose="020F0502020204020204" pitchFamily="34" charset="0"/>
              </a:rPr>
              <a:t>Risk</a:t>
            </a:r>
          </a:p>
        </p:txBody>
      </p:sp>
      <p:sp>
        <p:nvSpPr>
          <p:cNvPr id="18" name=" 3"/>
          <p:cNvSpPr/>
          <p:nvPr/>
        </p:nvSpPr>
        <p:spPr>
          <a:xfrm>
            <a:off x="3254743" y="2853822"/>
            <a:ext cx="2827271" cy="1767044"/>
          </a:xfrm>
          <a:prstGeom prst="swooshArrow">
            <a:avLst>
              <a:gd name="adj1" fmla="val 25000"/>
              <a:gd name="adj2" fmla="val 25000"/>
            </a:avLst>
          </a:prstGeom>
          <a:solidFill>
            <a:srgbClr val="383425"/>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Slide Number Placeholder 2"/>
          <p:cNvSpPr>
            <a:spLocks noGrp="1"/>
          </p:cNvSpPr>
          <p:nvPr>
            <p:ph type="sldNum" sz="quarter" idx="4"/>
          </p:nvPr>
        </p:nvSpPr>
        <p:spPr/>
        <p:txBody>
          <a:bodyPr/>
          <a:lstStyle/>
          <a:p>
            <a:fld id="{869FCD29-EE0B-41F2-B7C5-BEB7EBEF40ED}" type="slidenum">
              <a:rPr lang="en-GB" smtClean="0"/>
              <a:pPr/>
              <a:t>23</a:t>
            </a:fld>
            <a:endParaRPr lang="en-GB" dirty="0"/>
          </a:p>
        </p:txBody>
      </p:sp>
    </p:spTree>
    <p:extLst>
      <p:ext uri="{BB962C8B-B14F-4D97-AF65-F5344CB8AC3E}">
        <p14:creationId xmlns:p14="http://schemas.microsoft.com/office/powerpoint/2010/main" val="42901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313" y="2800084"/>
            <a:ext cx="2204720" cy="1468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GB" dirty="0"/>
              <a:t>3. Don’t try to be a fund manager – be a risk manager</a:t>
            </a:r>
          </a:p>
        </p:txBody>
      </p:sp>
      <p:sp>
        <p:nvSpPr>
          <p:cNvPr id="6" name="Oval 5"/>
          <p:cNvSpPr/>
          <p:nvPr/>
        </p:nvSpPr>
        <p:spPr>
          <a:xfrm>
            <a:off x="840241" y="2084705"/>
            <a:ext cx="1324921" cy="7315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Fitness </a:t>
            </a:r>
          </a:p>
        </p:txBody>
      </p:sp>
      <p:sp>
        <p:nvSpPr>
          <p:cNvPr id="7" name="Oval 6"/>
          <p:cNvSpPr/>
          <p:nvPr/>
        </p:nvSpPr>
        <p:spPr>
          <a:xfrm>
            <a:off x="2438725" y="1350399"/>
            <a:ext cx="1324921" cy="7315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Track regime</a:t>
            </a:r>
          </a:p>
        </p:txBody>
      </p:sp>
      <p:sp>
        <p:nvSpPr>
          <p:cNvPr id="8" name="Oval 7"/>
          <p:cNvSpPr/>
          <p:nvPr/>
        </p:nvSpPr>
        <p:spPr>
          <a:xfrm>
            <a:off x="4051378" y="2084705"/>
            <a:ext cx="1324921" cy="7315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Equipment</a:t>
            </a:r>
          </a:p>
        </p:txBody>
      </p:sp>
      <p:sp>
        <p:nvSpPr>
          <p:cNvPr id="9" name="Oval 8"/>
          <p:cNvSpPr/>
          <p:nvPr/>
        </p:nvSpPr>
        <p:spPr>
          <a:xfrm>
            <a:off x="840241" y="4196099"/>
            <a:ext cx="1324921" cy="7315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Rest programme</a:t>
            </a:r>
          </a:p>
        </p:txBody>
      </p:sp>
      <p:sp>
        <p:nvSpPr>
          <p:cNvPr id="10" name="Oval 9"/>
          <p:cNvSpPr/>
          <p:nvPr/>
        </p:nvSpPr>
        <p:spPr>
          <a:xfrm>
            <a:off x="2436818" y="4926296"/>
            <a:ext cx="1324921" cy="7315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Psychology</a:t>
            </a:r>
          </a:p>
        </p:txBody>
      </p:sp>
      <p:sp>
        <p:nvSpPr>
          <p:cNvPr id="12" name="Right Arrow 11"/>
          <p:cNvSpPr/>
          <p:nvPr/>
        </p:nvSpPr>
        <p:spPr>
          <a:xfrm>
            <a:off x="4937362" y="3040970"/>
            <a:ext cx="949209" cy="906236"/>
          </a:xfrm>
          <a:prstGeom prst="rightArrow">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844" y="2935300"/>
            <a:ext cx="1962443" cy="13304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Oval 15"/>
          <p:cNvSpPr/>
          <p:nvPr/>
        </p:nvSpPr>
        <p:spPr>
          <a:xfrm>
            <a:off x="4052935" y="4194776"/>
            <a:ext cx="1324921" cy="73152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Wind tunnels</a:t>
            </a:r>
          </a:p>
        </p:txBody>
      </p:sp>
      <p:sp>
        <p:nvSpPr>
          <p:cNvPr id="3" name="Slide Number Placeholder 2"/>
          <p:cNvSpPr>
            <a:spLocks noGrp="1"/>
          </p:cNvSpPr>
          <p:nvPr>
            <p:ph type="sldNum" sz="quarter" idx="4"/>
          </p:nvPr>
        </p:nvSpPr>
        <p:spPr/>
        <p:txBody>
          <a:bodyPr/>
          <a:lstStyle/>
          <a:p>
            <a:fld id="{869FCD29-EE0B-41F2-B7C5-BEB7EBEF40ED}" type="slidenum">
              <a:rPr lang="en-GB" smtClean="0"/>
              <a:pPr/>
              <a:t>24</a:t>
            </a:fld>
            <a:endParaRPr lang="en-GB" dirty="0"/>
          </a:p>
        </p:txBody>
      </p:sp>
    </p:spTree>
    <p:extLst>
      <p:ext uri="{BB962C8B-B14F-4D97-AF65-F5344CB8AC3E}">
        <p14:creationId xmlns:p14="http://schemas.microsoft.com/office/powerpoint/2010/main" val="745736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Don’t try to be a fund manager – be a risk manager</a:t>
            </a:r>
          </a:p>
        </p:txBody>
      </p:sp>
      <p:sp>
        <p:nvSpPr>
          <p:cNvPr id="13" name="Content Placeholder 12"/>
          <p:cNvSpPr>
            <a:spLocks noGrp="1"/>
          </p:cNvSpPr>
          <p:nvPr>
            <p:ph sz="quarter" idx="10"/>
          </p:nvPr>
        </p:nvSpPr>
        <p:spPr/>
        <p:txBody>
          <a:bodyPr/>
          <a:lstStyle/>
          <a:p>
            <a:r>
              <a:rPr lang="en-GB" dirty="0"/>
              <a:t>Quick exercise</a:t>
            </a:r>
          </a:p>
        </p:txBody>
      </p:sp>
      <p:sp>
        <p:nvSpPr>
          <p:cNvPr id="3" name="Slide Number Placeholder 2"/>
          <p:cNvSpPr>
            <a:spLocks noGrp="1"/>
          </p:cNvSpPr>
          <p:nvPr>
            <p:ph type="sldNum" sz="quarter" idx="4"/>
          </p:nvPr>
        </p:nvSpPr>
        <p:spPr/>
        <p:txBody>
          <a:bodyPr/>
          <a:lstStyle/>
          <a:p>
            <a:fld id="{869FCD29-EE0B-41F2-B7C5-BEB7EBEF40ED}" type="slidenum">
              <a:rPr lang="en-GB" smtClean="0"/>
              <a:pPr/>
              <a:t>25</a:t>
            </a:fld>
            <a:endParaRPr lang="en-GB" dirty="0"/>
          </a:p>
        </p:txBody>
      </p:sp>
      <p:sp>
        <p:nvSpPr>
          <p:cNvPr id="4" name="Oval 3"/>
          <p:cNvSpPr>
            <a:spLocks noChangeAspect="1"/>
          </p:cNvSpPr>
          <p:nvPr/>
        </p:nvSpPr>
        <p:spPr>
          <a:xfrm>
            <a:off x="3959309" y="3222049"/>
            <a:ext cx="1987391" cy="1097280"/>
          </a:xfrm>
          <a:prstGeom prst="ellipse">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RISK</a:t>
            </a:r>
          </a:p>
        </p:txBody>
      </p:sp>
      <p:sp>
        <p:nvSpPr>
          <p:cNvPr id="5" name="Oval 4"/>
          <p:cNvSpPr>
            <a:spLocks noChangeAspect="1"/>
          </p:cNvSpPr>
          <p:nvPr/>
        </p:nvSpPr>
        <p:spPr>
          <a:xfrm>
            <a:off x="1980878" y="2115533"/>
            <a:ext cx="1987391" cy="1097280"/>
          </a:xfrm>
          <a:prstGeom prst="ellipse">
            <a:avLst/>
          </a:prstGeom>
          <a:solidFill>
            <a:schemeClr val="bg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ACCEPT</a:t>
            </a:r>
          </a:p>
        </p:txBody>
      </p:sp>
      <p:sp>
        <p:nvSpPr>
          <p:cNvPr id="6" name="Oval 5"/>
          <p:cNvSpPr>
            <a:spLocks noChangeAspect="1"/>
          </p:cNvSpPr>
          <p:nvPr/>
        </p:nvSpPr>
        <p:spPr>
          <a:xfrm>
            <a:off x="5946424" y="2115533"/>
            <a:ext cx="1987391" cy="1097280"/>
          </a:xfrm>
          <a:prstGeom prst="ellipse">
            <a:avLst/>
          </a:prstGeom>
          <a:solidFill>
            <a:schemeClr val="bg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AVOID</a:t>
            </a:r>
          </a:p>
        </p:txBody>
      </p:sp>
      <p:sp>
        <p:nvSpPr>
          <p:cNvPr id="7" name="Oval 6"/>
          <p:cNvSpPr>
            <a:spLocks noChangeAspect="1"/>
          </p:cNvSpPr>
          <p:nvPr/>
        </p:nvSpPr>
        <p:spPr>
          <a:xfrm>
            <a:off x="5941812" y="4319329"/>
            <a:ext cx="1987391" cy="1097280"/>
          </a:xfrm>
          <a:prstGeom prst="ellipse">
            <a:avLst/>
          </a:prstGeom>
          <a:solidFill>
            <a:schemeClr val="bg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TRANSFER</a:t>
            </a:r>
          </a:p>
        </p:txBody>
      </p:sp>
      <p:sp>
        <p:nvSpPr>
          <p:cNvPr id="8" name="Oval 7"/>
          <p:cNvSpPr>
            <a:spLocks noChangeAspect="1"/>
          </p:cNvSpPr>
          <p:nvPr/>
        </p:nvSpPr>
        <p:spPr>
          <a:xfrm>
            <a:off x="1962406" y="4328565"/>
            <a:ext cx="1987391" cy="1097280"/>
          </a:xfrm>
          <a:prstGeom prst="ellipse">
            <a:avLst/>
          </a:prstGeom>
          <a:solidFill>
            <a:schemeClr val="bg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REDUCE</a:t>
            </a:r>
          </a:p>
        </p:txBody>
      </p:sp>
      <p:cxnSp>
        <p:nvCxnSpPr>
          <p:cNvPr id="11" name="Straight Arrow Connector 10"/>
          <p:cNvCxnSpPr>
            <a:stCxn id="4" idx="1"/>
            <a:endCxn id="5" idx="5"/>
          </p:cNvCxnSpPr>
          <p:nvPr/>
        </p:nvCxnSpPr>
        <p:spPr>
          <a:xfrm rot="16200000" flipV="1">
            <a:off x="3798473" y="2930868"/>
            <a:ext cx="330622" cy="573134"/>
          </a:xfrm>
          <a:prstGeom prst="straightConnector1">
            <a:avLst/>
          </a:prstGeom>
          <a:ln w="38100">
            <a:solidFill>
              <a:srgbClr val="3834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7"/>
            <a:endCxn id="6" idx="3"/>
          </p:cNvCxnSpPr>
          <p:nvPr/>
        </p:nvCxnSpPr>
        <p:spPr>
          <a:xfrm rot="5400000" flipH="1" flipV="1">
            <a:off x="5781246" y="2926526"/>
            <a:ext cx="330622" cy="581818"/>
          </a:xfrm>
          <a:prstGeom prst="straightConnector1">
            <a:avLst/>
          </a:prstGeom>
          <a:ln w="38100">
            <a:solidFill>
              <a:srgbClr val="3834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8" idx="7"/>
          </p:cNvCxnSpPr>
          <p:nvPr/>
        </p:nvCxnSpPr>
        <p:spPr>
          <a:xfrm rot="5400000">
            <a:off x="3789237" y="4028146"/>
            <a:ext cx="330622" cy="591606"/>
          </a:xfrm>
          <a:prstGeom prst="straightConnector1">
            <a:avLst/>
          </a:prstGeom>
          <a:ln w="38100">
            <a:solidFill>
              <a:srgbClr val="3834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5"/>
            <a:endCxn id="7" idx="1"/>
          </p:cNvCxnSpPr>
          <p:nvPr/>
        </p:nvCxnSpPr>
        <p:spPr>
          <a:xfrm rot="16200000" flipH="1">
            <a:off x="5783558" y="4030730"/>
            <a:ext cx="321386" cy="577206"/>
          </a:xfrm>
          <a:prstGeom prst="straightConnector1">
            <a:avLst/>
          </a:prstGeom>
          <a:ln w="38100">
            <a:solidFill>
              <a:srgbClr val="38342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38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079E-563E-4263-A05F-49D6114CFBEF}"/>
              </a:ext>
            </a:extLst>
          </p:cNvPr>
          <p:cNvSpPr>
            <a:spLocks noGrp="1"/>
          </p:cNvSpPr>
          <p:nvPr>
            <p:ph type="title"/>
          </p:nvPr>
        </p:nvSpPr>
        <p:spPr/>
        <p:txBody>
          <a:bodyPr/>
          <a:lstStyle/>
          <a:p>
            <a:r>
              <a:rPr lang="en-GB" dirty="0"/>
              <a:t>3. Don’t </a:t>
            </a:r>
            <a:r>
              <a:rPr lang="en-GB"/>
              <a:t>try to </a:t>
            </a:r>
            <a:r>
              <a:rPr lang="en-GB" dirty="0"/>
              <a:t>be a fund manager – be a risk manager</a:t>
            </a:r>
          </a:p>
        </p:txBody>
      </p:sp>
      <p:sp>
        <p:nvSpPr>
          <p:cNvPr id="3" name="Content Placeholder 2">
            <a:extLst>
              <a:ext uri="{FF2B5EF4-FFF2-40B4-BE49-F238E27FC236}">
                <a16:creationId xmlns:a16="http://schemas.microsoft.com/office/drawing/2014/main" id="{538362B1-1F0E-418C-B49E-9BB7C4FA9960}"/>
              </a:ext>
            </a:extLst>
          </p:cNvPr>
          <p:cNvSpPr>
            <a:spLocks noGrp="1"/>
          </p:cNvSpPr>
          <p:nvPr>
            <p:ph sz="quarter" idx="10"/>
          </p:nvPr>
        </p:nvSpPr>
        <p:spPr/>
        <p:txBody>
          <a:bodyPr/>
          <a:lstStyle/>
          <a:p>
            <a:r>
              <a:rPr lang="en-GB" dirty="0"/>
              <a:t>List here, all the risks that you can think of</a:t>
            </a:r>
          </a:p>
        </p:txBody>
      </p:sp>
      <p:sp>
        <p:nvSpPr>
          <p:cNvPr id="4" name="Slide Number Placeholder 3">
            <a:extLst>
              <a:ext uri="{FF2B5EF4-FFF2-40B4-BE49-F238E27FC236}">
                <a16:creationId xmlns:a16="http://schemas.microsoft.com/office/drawing/2014/main" id="{41310DB0-2A0F-48A6-9441-B71409EEACB2}"/>
              </a:ext>
            </a:extLst>
          </p:cNvPr>
          <p:cNvSpPr>
            <a:spLocks noGrp="1"/>
          </p:cNvSpPr>
          <p:nvPr>
            <p:ph type="sldNum" sz="quarter" idx="4"/>
          </p:nvPr>
        </p:nvSpPr>
        <p:spPr/>
        <p:txBody>
          <a:bodyPr/>
          <a:lstStyle/>
          <a:p>
            <a:fld id="{869FCD29-EE0B-41F2-B7C5-BEB7EBEF40ED}" type="slidenum">
              <a:rPr lang="en-GB" smtClean="0"/>
              <a:pPr/>
              <a:t>26</a:t>
            </a:fld>
            <a:endParaRPr lang="en-GB" dirty="0"/>
          </a:p>
        </p:txBody>
      </p:sp>
    </p:spTree>
    <p:extLst>
      <p:ext uri="{BB962C8B-B14F-4D97-AF65-F5344CB8AC3E}">
        <p14:creationId xmlns:p14="http://schemas.microsoft.com/office/powerpoint/2010/main" val="40549680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113FC2-5425-427E-8F92-4CBB842D16E7}"/>
              </a:ext>
            </a:extLst>
          </p:cNvPr>
          <p:cNvSpPr>
            <a:spLocks noGrp="1"/>
          </p:cNvSpPr>
          <p:nvPr>
            <p:ph type="sldNum" sz="quarter" idx="4"/>
          </p:nvPr>
        </p:nvSpPr>
        <p:spPr/>
        <p:txBody>
          <a:bodyPr/>
          <a:lstStyle/>
          <a:p>
            <a:fld id="{869FCD29-EE0B-41F2-B7C5-BEB7EBEF40ED}" type="slidenum">
              <a:rPr lang="en-GB" smtClean="0"/>
              <a:pPr/>
              <a:t>27</a:t>
            </a:fld>
            <a:endParaRPr lang="en-GB" dirty="0"/>
          </a:p>
        </p:txBody>
      </p:sp>
    </p:spTree>
    <p:extLst>
      <p:ext uri="{BB962C8B-B14F-4D97-AF65-F5344CB8AC3E}">
        <p14:creationId xmlns:p14="http://schemas.microsoft.com/office/powerpoint/2010/main" val="35707728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72" y="274639"/>
            <a:ext cx="8915400" cy="740123"/>
          </a:xfrm>
        </p:spPr>
        <p:txBody>
          <a:bodyPr/>
          <a:lstStyle/>
          <a:p>
            <a:r>
              <a:rPr lang="en-GB" dirty="0"/>
              <a:t>3. Don’t try and be a fund manager – be a risk manager</a:t>
            </a:r>
          </a:p>
        </p:txBody>
      </p:sp>
      <p:graphicFrame>
        <p:nvGraphicFramePr>
          <p:cNvPr id="3" name="Table 2"/>
          <p:cNvGraphicFramePr>
            <a:graphicFrameLocks noGrp="1"/>
          </p:cNvGraphicFramePr>
          <p:nvPr>
            <p:extLst>
              <p:ext uri="{D42A27DB-BD31-4B8C-83A1-F6EECF244321}">
                <p14:modId xmlns:p14="http://schemas.microsoft.com/office/powerpoint/2010/main" val="145754503"/>
              </p:ext>
            </p:extLst>
          </p:nvPr>
        </p:nvGraphicFramePr>
        <p:xfrm>
          <a:off x="661115" y="1014762"/>
          <a:ext cx="8467860" cy="5238024"/>
        </p:xfrm>
        <a:graphic>
          <a:graphicData uri="http://schemas.openxmlformats.org/drawingml/2006/table">
            <a:tbl>
              <a:tblPr firstRow="1" firstCol="1" bandRow="1">
                <a:tableStyleId>{5C22544A-7EE6-4342-B048-85BDC9FD1C3A}</a:tableStyleId>
              </a:tblPr>
              <a:tblGrid>
                <a:gridCol w="2116475">
                  <a:extLst>
                    <a:ext uri="{9D8B030D-6E8A-4147-A177-3AD203B41FA5}">
                      <a16:colId xmlns:a16="http://schemas.microsoft.com/office/drawing/2014/main" val="20000"/>
                    </a:ext>
                  </a:extLst>
                </a:gridCol>
                <a:gridCol w="2116475">
                  <a:extLst>
                    <a:ext uri="{9D8B030D-6E8A-4147-A177-3AD203B41FA5}">
                      <a16:colId xmlns:a16="http://schemas.microsoft.com/office/drawing/2014/main" val="20001"/>
                    </a:ext>
                  </a:extLst>
                </a:gridCol>
                <a:gridCol w="2117455">
                  <a:extLst>
                    <a:ext uri="{9D8B030D-6E8A-4147-A177-3AD203B41FA5}">
                      <a16:colId xmlns:a16="http://schemas.microsoft.com/office/drawing/2014/main" val="20002"/>
                    </a:ext>
                  </a:extLst>
                </a:gridCol>
                <a:gridCol w="2117455">
                  <a:extLst>
                    <a:ext uri="{9D8B030D-6E8A-4147-A177-3AD203B41FA5}">
                      <a16:colId xmlns:a16="http://schemas.microsoft.com/office/drawing/2014/main" val="20003"/>
                    </a:ext>
                  </a:extLst>
                </a:gridCol>
              </a:tblGrid>
              <a:tr h="391704">
                <a:tc>
                  <a:txBody>
                    <a:bodyPr/>
                    <a:lstStyle/>
                    <a:p>
                      <a:pPr algn="just">
                        <a:lnSpc>
                          <a:spcPct val="150000"/>
                        </a:lnSpc>
                        <a:spcBef>
                          <a:spcPts val="600"/>
                        </a:spcBef>
                        <a:spcAft>
                          <a:spcPts val="1800"/>
                        </a:spcAft>
                      </a:pPr>
                      <a:r>
                        <a:rPr lang="en-GB" sz="1000" b="0" dirty="0">
                          <a:effectLst/>
                          <a:latin typeface="+mj-lt"/>
                        </a:rPr>
                        <a:t>Market-related</a:t>
                      </a:r>
                      <a:endParaRPr lang="en-GB" sz="11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tc>
                  <a:txBody>
                    <a:bodyPr/>
                    <a:lstStyle/>
                    <a:p>
                      <a:pPr algn="just">
                        <a:lnSpc>
                          <a:spcPct val="150000"/>
                        </a:lnSpc>
                        <a:spcBef>
                          <a:spcPts val="600"/>
                        </a:spcBef>
                        <a:spcAft>
                          <a:spcPts val="600"/>
                        </a:spcAft>
                      </a:pPr>
                      <a:r>
                        <a:rPr lang="en-GB" sz="1000" b="0" dirty="0">
                          <a:effectLst/>
                          <a:latin typeface="+mj-lt"/>
                        </a:rPr>
                        <a:t>Product-related</a:t>
                      </a:r>
                      <a:endParaRPr lang="en-GB" sz="11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tc>
                  <a:txBody>
                    <a:bodyPr/>
                    <a:lstStyle/>
                    <a:p>
                      <a:pPr algn="just">
                        <a:lnSpc>
                          <a:spcPct val="150000"/>
                        </a:lnSpc>
                        <a:spcBef>
                          <a:spcPts val="600"/>
                        </a:spcBef>
                        <a:spcAft>
                          <a:spcPts val="600"/>
                        </a:spcAft>
                      </a:pPr>
                      <a:r>
                        <a:rPr lang="en-GB" sz="1000" b="0" dirty="0">
                          <a:effectLst/>
                          <a:latin typeface="+mj-lt"/>
                        </a:rPr>
                        <a:t>Manager-related</a:t>
                      </a:r>
                      <a:endParaRPr lang="en-GB" sz="11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tc>
                  <a:txBody>
                    <a:bodyPr/>
                    <a:lstStyle/>
                    <a:p>
                      <a:pPr algn="just">
                        <a:lnSpc>
                          <a:spcPct val="150000"/>
                        </a:lnSpc>
                        <a:spcBef>
                          <a:spcPts val="600"/>
                        </a:spcBef>
                        <a:spcAft>
                          <a:spcPts val="600"/>
                        </a:spcAft>
                      </a:pPr>
                      <a:r>
                        <a:rPr lang="en-GB" sz="1000" b="0" dirty="0">
                          <a:effectLst/>
                          <a:latin typeface="+mj-lt"/>
                        </a:rPr>
                        <a:t>Client-related</a:t>
                      </a:r>
                      <a:endParaRPr lang="en-GB" sz="11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extLst>
                  <a:ext uri="{0D108BD9-81ED-4DB2-BD59-A6C34878D82A}">
                    <a16:rowId xmlns:a16="http://schemas.microsoft.com/office/drawing/2014/main" val="10000"/>
                  </a:ext>
                </a:extLst>
              </a:tr>
              <a:tr h="4178085">
                <a:tc>
                  <a:txBody>
                    <a:bodyPr/>
                    <a:lstStyle/>
                    <a:p>
                      <a:pPr marL="0" lvl="0" indent="0">
                        <a:lnSpc>
                          <a:spcPct val="100000"/>
                        </a:lnSpc>
                        <a:spcBef>
                          <a:spcPts val="300"/>
                        </a:spcBef>
                        <a:spcAft>
                          <a:spcPts val="300"/>
                        </a:spcAft>
                        <a:buFont typeface="Symbol" panose="05050102010706020507" pitchFamily="18" charset="2"/>
                        <a:buNone/>
                      </a:pPr>
                      <a:endParaRPr lang="en-GB" sz="1200" b="0" baseline="0" dirty="0">
                        <a:solidFill>
                          <a:schemeClr val="tx1">
                            <a:lumMod val="75000"/>
                            <a:lumOff val="25000"/>
                          </a:schemeClr>
                        </a:solidFill>
                        <a:effectLst/>
                        <a:latin typeface="+mj-lt"/>
                      </a:endParaRP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Equity – market</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Equity – size</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Equity – value</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Bond – credit</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Bond – duration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Currency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Momentum</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Quality-junk</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Security specific</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Concentration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Liquidity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Inflation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Deflation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Social/political</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Business risk</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Expropriation </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Capital controls</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Legislative change</a:t>
                      </a:r>
                      <a:endParaRPr lang="en-GB" sz="1200" b="0" baseline="0"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lvl="0" indent="-342900">
                        <a:lnSpc>
                          <a:spcPct val="100000"/>
                        </a:lnSpc>
                        <a:spcBef>
                          <a:spcPts val="300"/>
                        </a:spcBef>
                        <a:spcAft>
                          <a:spcPts val="300"/>
                        </a:spcAft>
                        <a:buFont typeface="Symbol" panose="05050102010706020507" pitchFamily="18" charset="2"/>
                        <a:buChar char=""/>
                      </a:pPr>
                      <a:endParaRPr lang="en-GB" sz="1200" b="0" baseline="0" dirty="0">
                        <a:solidFill>
                          <a:schemeClr val="tx1">
                            <a:lumMod val="75000"/>
                            <a:lumOff val="25000"/>
                          </a:schemeClr>
                        </a:solidFill>
                        <a:effectLst/>
                        <a:latin typeface="+mj-lt"/>
                      </a:endParaRP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Fraud</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Administrative</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Liquidity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Pricing</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Derivative</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Opacity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Call options</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Counterparty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Hidden costs</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Custody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Lock-in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Tax</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Securities lending</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Tracking error</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Tracking difference</a:t>
                      </a:r>
                      <a:endParaRPr lang="en-GB" sz="1200" b="0" baseline="0"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lvl="0" indent="-342900">
                        <a:lnSpc>
                          <a:spcPct val="100000"/>
                        </a:lnSpc>
                        <a:spcBef>
                          <a:spcPts val="300"/>
                        </a:spcBef>
                        <a:spcAft>
                          <a:spcPts val="300"/>
                        </a:spcAft>
                        <a:buFont typeface="Symbol" panose="05050102010706020507" pitchFamily="18" charset="2"/>
                        <a:buChar char=""/>
                      </a:pPr>
                      <a:endParaRPr lang="en-GB" sz="1200" b="0" baseline="0" dirty="0">
                        <a:solidFill>
                          <a:schemeClr val="tx1">
                            <a:lumMod val="75000"/>
                            <a:lumOff val="25000"/>
                          </a:schemeClr>
                        </a:solidFill>
                        <a:effectLst/>
                        <a:latin typeface="+mj-lt"/>
                      </a:endParaRP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Skill level</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Strategy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Execution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Manager exit</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Style drift</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Concentration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Tail risk</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Tracking error </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Risk drift</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Underperformance</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Fraud</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Insolvency</a:t>
                      </a:r>
                    </a:p>
                    <a:p>
                      <a:pPr marL="198755" indent="-180340">
                        <a:lnSpc>
                          <a:spcPct val="100000"/>
                        </a:lnSpc>
                        <a:spcBef>
                          <a:spcPts val="300"/>
                        </a:spcBef>
                        <a:spcAft>
                          <a:spcPts val="300"/>
                        </a:spcAft>
                      </a:pPr>
                      <a:r>
                        <a:rPr lang="en-GB" sz="1200" b="0" baseline="0" dirty="0">
                          <a:solidFill>
                            <a:schemeClr val="tx1">
                              <a:lumMod val="75000"/>
                              <a:lumOff val="25000"/>
                            </a:schemeClr>
                          </a:solidFill>
                          <a:effectLst/>
                          <a:latin typeface="+mj-lt"/>
                        </a:rPr>
                        <a:t> </a:t>
                      </a:r>
                      <a:endParaRPr lang="en-GB" sz="1200" b="0" baseline="0"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lvl="0" indent="-342900">
                        <a:lnSpc>
                          <a:spcPct val="100000"/>
                        </a:lnSpc>
                        <a:spcBef>
                          <a:spcPts val="300"/>
                        </a:spcBef>
                        <a:spcAft>
                          <a:spcPts val="300"/>
                        </a:spcAft>
                        <a:buFont typeface="Symbol" panose="05050102010706020507" pitchFamily="18" charset="2"/>
                        <a:buChar char=""/>
                      </a:pPr>
                      <a:endParaRPr lang="en-GB" sz="1200" b="0" baseline="0" dirty="0">
                        <a:solidFill>
                          <a:schemeClr val="tx1">
                            <a:lumMod val="75000"/>
                            <a:lumOff val="25000"/>
                          </a:schemeClr>
                        </a:solidFill>
                        <a:effectLst/>
                        <a:latin typeface="+mj-lt"/>
                      </a:endParaRP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Short fall risk</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Longevity</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Life events</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Horizon mismatch</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Sequence risk</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Client-specific inflation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Taxation</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Legislative change</a:t>
                      </a:r>
                    </a:p>
                    <a:p>
                      <a:pPr marL="342900" lvl="0" indent="-342900">
                        <a:lnSpc>
                          <a:spcPct val="100000"/>
                        </a:lnSpc>
                        <a:spcBef>
                          <a:spcPts val="300"/>
                        </a:spcBef>
                        <a:spcAft>
                          <a:spcPts val="300"/>
                        </a:spcAft>
                        <a:buFont typeface="Symbol" panose="05050102010706020507" pitchFamily="18" charset="2"/>
                        <a:buChar char=""/>
                      </a:pPr>
                      <a:r>
                        <a:rPr lang="en-GB" sz="1200" b="0" baseline="0" dirty="0">
                          <a:solidFill>
                            <a:schemeClr val="tx1">
                              <a:lumMod val="75000"/>
                              <a:lumOff val="25000"/>
                            </a:schemeClr>
                          </a:solidFill>
                          <a:effectLst/>
                          <a:latin typeface="+mj-lt"/>
                        </a:rPr>
                        <a:t>Behavioural challenges</a:t>
                      </a:r>
                    </a:p>
                    <a:p>
                      <a:pPr marL="198755" indent="-180340">
                        <a:lnSpc>
                          <a:spcPct val="100000"/>
                        </a:lnSpc>
                        <a:spcBef>
                          <a:spcPts val="300"/>
                        </a:spcBef>
                        <a:spcAft>
                          <a:spcPts val="300"/>
                        </a:spcAft>
                      </a:pPr>
                      <a:r>
                        <a:rPr lang="en-GB" sz="1200" b="0" baseline="0" dirty="0">
                          <a:solidFill>
                            <a:schemeClr val="tx1">
                              <a:lumMod val="75000"/>
                              <a:lumOff val="25000"/>
                            </a:schemeClr>
                          </a:solidFill>
                          <a:effectLst/>
                          <a:latin typeface="+mj-lt"/>
                        </a:rPr>
                        <a:t> </a:t>
                      </a:r>
                      <a:endParaRPr lang="en-GB" sz="1200" b="0" baseline="0"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4"/>
          </p:nvPr>
        </p:nvSpPr>
        <p:spPr/>
        <p:txBody>
          <a:bodyPr/>
          <a:lstStyle/>
          <a:p>
            <a:fld id="{869FCD29-EE0B-41F2-B7C5-BEB7EBEF40ED}" type="slidenum">
              <a:rPr lang="en-GB" smtClean="0"/>
              <a:pPr/>
              <a:t>28</a:t>
            </a:fld>
            <a:endParaRPr lang="en-GB" dirty="0"/>
          </a:p>
        </p:txBody>
      </p:sp>
    </p:spTree>
    <p:extLst>
      <p:ext uri="{BB962C8B-B14F-4D97-AF65-F5344CB8AC3E}">
        <p14:creationId xmlns:p14="http://schemas.microsoft.com/office/powerpoint/2010/main" val="6586209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mj-lt"/>
              </a:rPr>
              <a:t>Building and maintaining great portfolios</a:t>
            </a:r>
          </a:p>
        </p:txBody>
      </p:sp>
      <p:sp>
        <p:nvSpPr>
          <p:cNvPr id="5" name="Text Placeholder 4"/>
          <p:cNvSpPr>
            <a:spLocks noGrp="1"/>
          </p:cNvSpPr>
          <p:nvPr>
            <p:ph type="body" idx="1"/>
          </p:nvPr>
        </p:nvSpPr>
        <p:spPr/>
        <p:txBody>
          <a:bodyPr/>
          <a:lstStyle/>
          <a:p>
            <a:r>
              <a:rPr lang="en-GB" dirty="0">
                <a:latin typeface="+mj-lt"/>
              </a:rPr>
              <a:t>Session 2: 1:45 pm to 3:00 pm</a:t>
            </a:r>
          </a:p>
        </p:txBody>
      </p:sp>
      <p:sp>
        <p:nvSpPr>
          <p:cNvPr id="3" name="Slide Number Placeholder 2"/>
          <p:cNvSpPr>
            <a:spLocks noGrp="1"/>
          </p:cNvSpPr>
          <p:nvPr>
            <p:ph type="sldNum" sz="quarter" idx="12"/>
          </p:nvPr>
        </p:nvSpPr>
        <p:spPr/>
        <p:txBody>
          <a:bodyPr/>
          <a:lstStyle/>
          <a:p>
            <a:fld id="{18958B07-68B5-4AC7-B678-32ABF64A9964}" type="slidenum">
              <a:rPr lang="en-GB" smtClean="0"/>
              <a:pPr/>
              <a:t>29</a:t>
            </a:fld>
            <a:endParaRPr lang="en-GB" dirty="0"/>
          </a:p>
        </p:txBody>
      </p:sp>
    </p:spTree>
    <p:extLst>
      <p:ext uri="{BB962C8B-B14F-4D97-AF65-F5344CB8AC3E}">
        <p14:creationId xmlns:p14="http://schemas.microsoft.com/office/powerpoint/2010/main" val="42777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Building a framework for making great decisions</a:t>
            </a:r>
          </a:p>
        </p:txBody>
      </p:sp>
      <p:sp>
        <p:nvSpPr>
          <p:cNvPr id="5" name="Text Placeholder 4"/>
          <p:cNvSpPr>
            <a:spLocks noGrp="1"/>
          </p:cNvSpPr>
          <p:nvPr>
            <p:ph type="body" idx="1"/>
          </p:nvPr>
        </p:nvSpPr>
        <p:spPr/>
        <p:txBody>
          <a:bodyPr/>
          <a:lstStyle/>
          <a:p>
            <a:r>
              <a:rPr lang="en-GB" dirty="0"/>
              <a:t>Session 1: 11:20 am to 12:30 am</a:t>
            </a:r>
          </a:p>
        </p:txBody>
      </p:sp>
      <p:sp>
        <p:nvSpPr>
          <p:cNvPr id="3" name="Slide Number Placeholder 2"/>
          <p:cNvSpPr>
            <a:spLocks noGrp="1"/>
          </p:cNvSpPr>
          <p:nvPr>
            <p:ph type="sldNum" sz="quarter" idx="12"/>
          </p:nvPr>
        </p:nvSpPr>
        <p:spPr/>
        <p:txBody>
          <a:bodyPr/>
          <a:lstStyle/>
          <a:p>
            <a:fld id="{18958B07-68B5-4AC7-B678-32ABF64A9964}" type="slidenum">
              <a:rPr lang="en-GB" smtClean="0"/>
              <a:pPr/>
              <a:t>3</a:t>
            </a:fld>
            <a:endParaRPr lang="en-GB" dirty="0"/>
          </a:p>
        </p:txBody>
      </p:sp>
    </p:spTree>
    <p:extLst>
      <p:ext uri="{BB962C8B-B14F-4D97-AF65-F5344CB8AC3E}">
        <p14:creationId xmlns:p14="http://schemas.microsoft.com/office/powerpoint/2010/main" val="2682172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1BC1-2F94-4389-8DE3-1D5488C25EF3}"/>
              </a:ext>
            </a:extLst>
          </p:cNvPr>
          <p:cNvSpPr>
            <a:spLocks noGrp="1"/>
          </p:cNvSpPr>
          <p:nvPr>
            <p:ph type="title"/>
          </p:nvPr>
        </p:nvSpPr>
        <p:spPr/>
        <p:txBody>
          <a:bodyPr/>
          <a:lstStyle/>
          <a:p>
            <a:r>
              <a:rPr lang="en-GB" dirty="0"/>
              <a:t>4. Using a risk-based framework for success</a:t>
            </a:r>
          </a:p>
        </p:txBody>
      </p:sp>
      <p:pic>
        <p:nvPicPr>
          <p:cNvPr id="7" name="Picture 6">
            <a:extLst>
              <a:ext uri="{FF2B5EF4-FFF2-40B4-BE49-F238E27FC236}">
                <a16:creationId xmlns:a16="http://schemas.microsoft.com/office/drawing/2014/main" id="{77C888B0-A0BD-4B54-B862-400EDE22C592}"/>
              </a:ext>
            </a:extLst>
          </p:cNvPr>
          <p:cNvPicPr>
            <a:picLocks noChangeAspect="1"/>
          </p:cNvPicPr>
          <p:nvPr/>
        </p:nvPicPr>
        <p:blipFill>
          <a:blip r:embed="rId2"/>
          <a:stretch>
            <a:fillRect/>
          </a:stretch>
        </p:blipFill>
        <p:spPr>
          <a:xfrm>
            <a:off x="1121086" y="2807965"/>
            <a:ext cx="7663827" cy="3410796"/>
          </a:xfrm>
          <a:prstGeom prst="rect">
            <a:avLst/>
          </a:prstGeom>
        </p:spPr>
      </p:pic>
      <p:sp>
        <p:nvSpPr>
          <p:cNvPr id="30" name="Slide Number Placeholder 3">
            <a:extLst>
              <a:ext uri="{FF2B5EF4-FFF2-40B4-BE49-F238E27FC236}">
                <a16:creationId xmlns:a16="http://schemas.microsoft.com/office/drawing/2014/main" id="{D4FAF70B-D927-4636-BA05-D2017714AB10}"/>
              </a:ext>
            </a:extLst>
          </p:cNvPr>
          <p:cNvSpPr>
            <a:spLocks noGrp="1"/>
          </p:cNvSpPr>
          <p:nvPr>
            <p:ph type="sldNum" sz="quarter" idx="4"/>
          </p:nvPr>
        </p:nvSpPr>
        <p:spPr>
          <a:xfrm>
            <a:off x="495300" y="6356351"/>
            <a:ext cx="1726946" cy="365125"/>
          </a:xfrm>
        </p:spPr>
        <p:txBody>
          <a:bodyPr/>
          <a:lstStyle/>
          <a:p>
            <a:fld id="{869FCD29-EE0B-41F2-B7C5-BEB7EBEF40ED}" type="slidenum">
              <a:rPr lang="en-GB" smtClean="0"/>
              <a:pPr/>
              <a:t>30</a:t>
            </a:fld>
            <a:endParaRPr lang="en-GB" dirty="0"/>
          </a:p>
        </p:txBody>
      </p:sp>
      <p:sp>
        <p:nvSpPr>
          <p:cNvPr id="33" name="Rounded Rectangle 65">
            <a:extLst>
              <a:ext uri="{FF2B5EF4-FFF2-40B4-BE49-F238E27FC236}">
                <a16:creationId xmlns:a16="http://schemas.microsoft.com/office/drawing/2014/main" id="{39240439-0ABF-456A-AAEA-C7B790617F55}"/>
              </a:ext>
            </a:extLst>
          </p:cNvPr>
          <p:cNvSpPr>
            <a:spLocks noChangeAspect="1"/>
          </p:cNvSpPr>
          <p:nvPr/>
        </p:nvSpPr>
        <p:spPr bwMode="auto">
          <a:xfrm>
            <a:off x="2033799" y="1466850"/>
            <a:ext cx="2494820" cy="571098"/>
          </a:xfrm>
          <a:prstGeom prst="roundRect">
            <a:avLst/>
          </a:prstGeom>
          <a:solidFill>
            <a:srgbClr val="F14F1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3200" dirty="0">
                <a:solidFill>
                  <a:schemeClr val="bg1"/>
                </a:solidFill>
                <a:latin typeface="+mj-lt"/>
              </a:rPr>
              <a:t>OWNER</a:t>
            </a:r>
            <a:endParaRPr lang="en-US" sz="3200" dirty="0">
              <a:solidFill>
                <a:schemeClr val="bg1"/>
              </a:solidFill>
              <a:latin typeface="+mj-lt"/>
            </a:endParaRPr>
          </a:p>
        </p:txBody>
      </p:sp>
      <p:sp>
        <p:nvSpPr>
          <p:cNvPr id="34" name="Rounded Rectangle 66">
            <a:extLst>
              <a:ext uri="{FF2B5EF4-FFF2-40B4-BE49-F238E27FC236}">
                <a16:creationId xmlns:a16="http://schemas.microsoft.com/office/drawing/2014/main" id="{2D02A2F6-FA15-479F-8EFC-37D48EB71714}"/>
              </a:ext>
            </a:extLst>
          </p:cNvPr>
          <p:cNvSpPr>
            <a:spLocks noChangeAspect="1"/>
          </p:cNvSpPr>
          <p:nvPr/>
        </p:nvSpPr>
        <p:spPr bwMode="auto">
          <a:xfrm>
            <a:off x="5562622" y="1466850"/>
            <a:ext cx="2586051" cy="571097"/>
          </a:xfrm>
          <a:prstGeom prst="roundRect">
            <a:avLst/>
          </a:prstGeom>
          <a:solidFill>
            <a:srgbClr val="383425"/>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3200" dirty="0">
                <a:solidFill>
                  <a:schemeClr val="bg1"/>
                </a:solidFill>
                <a:latin typeface="+mj-lt"/>
              </a:rPr>
              <a:t>LENDER</a:t>
            </a:r>
            <a:endParaRPr lang="en-US" sz="3200" dirty="0">
              <a:solidFill>
                <a:schemeClr val="bg1"/>
              </a:solidFill>
              <a:latin typeface="+mj-lt"/>
            </a:endParaRPr>
          </a:p>
        </p:txBody>
      </p:sp>
    </p:spTree>
    <p:extLst>
      <p:ext uri="{BB962C8B-B14F-4D97-AF65-F5344CB8AC3E}">
        <p14:creationId xmlns:p14="http://schemas.microsoft.com/office/powerpoint/2010/main" val="41891408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Using a risk-based framework for success</a:t>
            </a:r>
            <a:endParaRPr lang="en-GB" dirty="0">
              <a:latin typeface="+mj-lt"/>
            </a:endParaRPr>
          </a:p>
        </p:txBody>
      </p:sp>
      <p:sp>
        <p:nvSpPr>
          <p:cNvPr id="4" name="Slide Number Placeholder 3"/>
          <p:cNvSpPr>
            <a:spLocks noGrp="1"/>
          </p:cNvSpPr>
          <p:nvPr>
            <p:ph type="sldNum" sz="quarter" idx="4"/>
          </p:nvPr>
        </p:nvSpPr>
        <p:spPr/>
        <p:txBody>
          <a:bodyPr/>
          <a:lstStyle/>
          <a:p>
            <a:fld id="{869FCD29-EE0B-41F2-B7C5-BEB7EBEF40ED}" type="slidenum">
              <a:rPr lang="en-GB" smtClean="0"/>
              <a:pPr/>
              <a:t>31</a:t>
            </a:fld>
            <a:endParaRPr lang="en-GB" dirty="0"/>
          </a:p>
        </p:txBody>
      </p:sp>
      <p:pic>
        <p:nvPicPr>
          <p:cNvPr id="5" name="Picture 4">
            <a:extLst>
              <a:ext uri="{FF2B5EF4-FFF2-40B4-BE49-F238E27FC236}">
                <a16:creationId xmlns:a16="http://schemas.microsoft.com/office/drawing/2014/main" id="{B14CE64A-8818-42E8-98E1-C296DAFF158B}"/>
              </a:ext>
            </a:extLst>
          </p:cNvPr>
          <p:cNvPicPr>
            <a:picLocks noChangeAspect="1"/>
          </p:cNvPicPr>
          <p:nvPr/>
        </p:nvPicPr>
        <p:blipFill>
          <a:blip r:embed="rId2"/>
          <a:stretch>
            <a:fillRect/>
          </a:stretch>
        </p:blipFill>
        <p:spPr>
          <a:xfrm>
            <a:off x="1251633" y="2762249"/>
            <a:ext cx="3188028" cy="2542993"/>
          </a:xfrm>
          <a:prstGeom prst="rect">
            <a:avLst/>
          </a:prstGeom>
        </p:spPr>
      </p:pic>
      <p:pic>
        <p:nvPicPr>
          <p:cNvPr id="6" name="Picture 5">
            <a:extLst>
              <a:ext uri="{FF2B5EF4-FFF2-40B4-BE49-F238E27FC236}">
                <a16:creationId xmlns:a16="http://schemas.microsoft.com/office/drawing/2014/main" id="{6DDE08B8-9C98-4986-AF95-EC1A72208F9A}"/>
              </a:ext>
            </a:extLst>
          </p:cNvPr>
          <p:cNvPicPr>
            <a:picLocks noChangeAspect="1"/>
          </p:cNvPicPr>
          <p:nvPr/>
        </p:nvPicPr>
        <p:blipFill>
          <a:blip r:embed="rId3"/>
          <a:stretch>
            <a:fillRect/>
          </a:stretch>
        </p:blipFill>
        <p:spPr>
          <a:xfrm>
            <a:off x="4755460" y="2931620"/>
            <a:ext cx="4867123" cy="2204249"/>
          </a:xfrm>
          <a:prstGeom prst="rect">
            <a:avLst/>
          </a:prstGeom>
        </p:spPr>
      </p:pic>
      <p:sp>
        <p:nvSpPr>
          <p:cNvPr id="84" name="Rounded Rectangle 65">
            <a:extLst>
              <a:ext uri="{FF2B5EF4-FFF2-40B4-BE49-F238E27FC236}">
                <a16:creationId xmlns:a16="http://schemas.microsoft.com/office/drawing/2014/main" id="{1DD8C419-2597-4FE2-9208-774A0A845427}"/>
              </a:ext>
            </a:extLst>
          </p:cNvPr>
          <p:cNvSpPr>
            <a:spLocks noChangeAspect="1"/>
          </p:cNvSpPr>
          <p:nvPr/>
        </p:nvSpPr>
        <p:spPr bwMode="auto">
          <a:xfrm>
            <a:off x="2033799" y="1466850"/>
            <a:ext cx="2494820" cy="571098"/>
          </a:xfrm>
          <a:prstGeom prst="roundRect">
            <a:avLst/>
          </a:prstGeom>
          <a:solidFill>
            <a:srgbClr val="F14F1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3200" dirty="0">
                <a:solidFill>
                  <a:schemeClr val="bg1"/>
                </a:solidFill>
                <a:latin typeface="+mj-lt"/>
              </a:rPr>
              <a:t>OWNER</a:t>
            </a:r>
            <a:endParaRPr lang="en-US" sz="3200" dirty="0">
              <a:solidFill>
                <a:schemeClr val="bg1"/>
              </a:solidFill>
              <a:latin typeface="+mj-lt"/>
            </a:endParaRPr>
          </a:p>
        </p:txBody>
      </p:sp>
      <p:sp>
        <p:nvSpPr>
          <p:cNvPr id="85" name="Rounded Rectangle 66">
            <a:extLst>
              <a:ext uri="{FF2B5EF4-FFF2-40B4-BE49-F238E27FC236}">
                <a16:creationId xmlns:a16="http://schemas.microsoft.com/office/drawing/2014/main" id="{2B1DCE62-3786-4F3F-909B-12AA4C64D8B8}"/>
              </a:ext>
            </a:extLst>
          </p:cNvPr>
          <p:cNvSpPr>
            <a:spLocks noChangeAspect="1"/>
          </p:cNvSpPr>
          <p:nvPr/>
        </p:nvSpPr>
        <p:spPr bwMode="auto">
          <a:xfrm>
            <a:off x="5562622" y="1466850"/>
            <a:ext cx="2586051" cy="571097"/>
          </a:xfrm>
          <a:prstGeom prst="roundRect">
            <a:avLst/>
          </a:prstGeom>
          <a:solidFill>
            <a:srgbClr val="383425"/>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3200" dirty="0">
                <a:solidFill>
                  <a:schemeClr val="bg1"/>
                </a:solidFill>
                <a:latin typeface="+mj-lt"/>
              </a:rPr>
              <a:t>LENDER</a:t>
            </a:r>
            <a:endParaRPr lang="en-US" sz="3200" dirty="0">
              <a:solidFill>
                <a:schemeClr val="bg1"/>
              </a:solidFill>
              <a:latin typeface="+mj-lt"/>
            </a:endParaRPr>
          </a:p>
        </p:txBody>
      </p:sp>
    </p:spTree>
    <p:extLst>
      <p:ext uri="{BB962C8B-B14F-4D97-AF65-F5344CB8AC3E}">
        <p14:creationId xmlns:p14="http://schemas.microsoft.com/office/powerpoint/2010/main" val="36540123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80588"/>
            <a:ext cx="4809330" cy="261610"/>
          </a:xfrm>
          <a:prstGeom prst="rect">
            <a:avLst/>
          </a:prstGeom>
          <a:noFill/>
        </p:spPr>
        <p:txBody>
          <a:bodyPr wrap="none" rtlCol="0">
            <a:spAutoFit/>
          </a:bodyPr>
          <a:lstStyle/>
          <a:p>
            <a:pPr algn="ctr" defTabSz="371475"/>
            <a:r>
              <a:rPr lang="en-GB" sz="1100" i="1" dirty="0">
                <a:solidFill>
                  <a:prstClr val="black"/>
                </a:solidFill>
                <a:latin typeface="Calibri Light" panose="020F0302020204030204" pitchFamily="34" charset="0"/>
                <a:cs typeface="Calibri Light" panose="020F0302020204030204" pitchFamily="34" charset="0"/>
              </a:rPr>
              <a:t>Data source: Monthly nominal returns in GBP.  Morningstar © All rights reserved.</a:t>
            </a:r>
          </a:p>
        </p:txBody>
      </p:sp>
      <p:graphicFrame>
        <p:nvGraphicFramePr>
          <p:cNvPr id="17" name="Chart 16">
            <a:extLst>
              <a:ext uri="{FF2B5EF4-FFF2-40B4-BE49-F238E27FC236}">
                <a16:creationId xmlns:a16="http://schemas.microsoft.com/office/drawing/2014/main" id="{6CABDB23-D21F-4865-A769-DD3D6AF5E346}"/>
              </a:ext>
            </a:extLst>
          </p:cNvPr>
          <p:cNvGraphicFramePr/>
          <p:nvPr>
            <p:extLst>
              <p:ext uri="{D42A27DB-BD31-4B8C-83A1-F6EECF244321}">
                <p14:modId xmlns:p14="http://schemas.microsoft.com/office/powerpoint/2010/main" val="3282848953"/>
              </p:ext>
            </p:extLst>
          </p:nvPr>
        </p:nvGraphicFramePr>
        <p:xfrm>
          <a:off x="495300" y="2038350"/>
          <a:ext cx="4122645" cy="3134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F1B9AA25-CB33-4F73-8D7E-B4399D99A3C6}"/>
              </a:ext>
            </a:extLst>
          </p:cNvPr>
          <p:cNvGraphicFramePr/>
          <p:nvPr>
            <p:extLst>
              <p:ext uri="{D42A27DB-BD31-4B8C-83A1-F6EECF244321}">
                <p14:modId xmlns:p14="http://schemas.microsoft.com/office/powerpoint/2010/main" val="643237224"/>
              </p:ext>
            </p:extLst>
          </p:nvPr>
        </p:nvGraphicFramePr>
        <p:xfrm>
          <a:off x="5018554" y="2156012"/>
          <a:ext cx="4122645" cy="30163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E776FA7-B074-4120-A98C-613E206D4567}"/>
              </a:ext>
            </a:extLst>
          </p:cNvPr>
          <p:cNvSpPr>
            <a:spLocks noGrp="1"/>
          </p:cNvSpPr>
          <p:nvPr>
            <p:ph type="title"/>
          </p:nvPr>
        </p:nvSpPr>
        <p:spPr/>
        <p:txBody>
          <a:bodyPr/>
          <a:lstStyle/>
          <a:p>
            <a:r>
              <a:rPr lang="en-GB" dirty="0"/>
              <a:t>4. Using a risk-based framework for success</a:t>
            </a:r>
          </a:p>
        </p:txBody>
      </p:sp>
      <p:sp>
        <p:nvSpPr>
          <p:cNvPr id="10" name="Slide Number Placeholder 3">
            <a:extLst>
              <a:ext uri="{FF2B5EF4-FFF2-40B4-BE49-F238E27FC236}">
                <a16:creationId xmlns:a16="http://schemas.microsoft.com/office/drawing/2014/main" id="{90F349EC-1C01-4014-A88F-991CACF20346}"/>
              </a:ext>
            </a:extLst>
          </p:cNvPr>
          <p:cNvSpPr>
            <a:spLocks noGrp="1"/>
          </p:cNvSpPr>
          <p:nvPr>
            <p:ph type="sldNum" sz="quarter" idx="4"/>
          </p:nvPr>
        </p:nvSpPr>
        <p:spPr>
          <a:xfrm>
            <a:off x="495300" y="6356351"/>
            <a:ext cx="1726946" cy="365125"/>
          </a:xfrm>
        </p:spPr>
        <p:txBody>
          <a:bodyPr/>
          <a:lstStyle/>
          <a:p>
            <a:fld id="{869FCD29-EE0B-41F2-B7C5-BEB7EBEF40ED}" type="slidenum">
              <a:rPr lang="en-GB" smtClean="0"/>
              <a:pPr/>
              <a:t>32</a:t>
            </a:fld>
            <a:endParaRPr lang="en-GB" dirty="0"/>
          </a:p>
        </p:txBody>
      </p:sp>
      <p:sp>
        <p:nvSpPr>
          <p:cNvPr id="13" name="Rounded Rectangle 65">
            <a:extLst>
              <a:ext uri="{FF2B5EF4-FFF2-40B4-BE49-F238E27FC236}">
                <a16:creationId xmlns:a16="http://schemas.microsoft.com/office/drawing/2014/main" id="{F0FA5C07-E575-41BC-8356-81190623F733}"/>
              </a:ext>
            </a:extLst>
          </p:cNvPr>
          <p:cNvSpPr>
            <a:spLocks noChangeAspect="1"/>
          </p:cNvSpPr>
          <p:nvPr/>
        </p:nvSpPr>
        <p:spPr bwMode="auto">
          <a:xfrm>
            <a:off x="2033799" y="1466850"/>
            <a:ext cx="2494820" cy="571098"/>
          </a:xfrm>
          <a:prstGeom prst="roundRect">
            <a:avLst/>
          </a:prstGeom>
          <a:solidFill>
            <a:srgbClr val="F14F1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3200" dirty="0">
                <a:solidFill>
                  <a:schemeClr val="bg1"/>
                </a:solidFill>
                <a:latin typeface="+mj-lt"/>
              </a:rPr>
              <a:t>OWNER</a:t>
            </a:r>
            <a:endParaRPr lang="en-US" sz="3200" dirty="0">
              <a:solidFill>
                <a:schemeClr val="bg1"/>
              </a:solidFill>
              <a:latin typeface="+mj-lt"/>
            </a:endParaRPr>
          </a:p>
        </p:txBody>
      </p:sp>
      <p:sp>
        <p:nvSpPr>
          <p:cNvPr id="14" name="Rounded Rectangle 66">
            <a:extLst>
              <a:ext uri="{FF2B5EF4-FFF2-40B4-BE49-F238E27FC236}">
                <a16:creationId xmlns:a16="http://schemas.microsoft.com/office/drawing/2014/main" id="{B5C967F5-7253-48ED-AB46-A89E0B99E3A6}"/>
              </a:ext>
            </a:extLst>
          </p:cNvPr>
          <p:cNvSpPr>
            <a:spLocks noChangeAspect="1"/>
          </p:cNvSpPr>
          <p:nvPr/>
        </p:nvSpPr>
        <p:spPr bwMode="auto">
          <a:xfrm>
            <a:off x="5562622" y="1466850"/>
            <a:ext cx="2586051" cy="571097"/>
          </a:xfrm>
          <a:prstGeom prst="roundRect">
            <a:avLst/>
          </a:prstGeom>
          <a:solidFill>
            <a:srgbClr val="383425"/>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3200" dirty="0">
                <a:solidFill>
                  <a:schemeClr val="bg1"/>
                </a:solidFill>
                <a:latin typeface="+mj-lt"/>
              </a:rPr>
              <a:t>LENDER</a:t>
            </a:r>
            <a:endParaRPr lang="en-US" sz="3200" dirty="0">
              <a:solidFill>
                <a:schemeClr val="bg1"/>
              </a:solidFill>
              <a:latin typeface="+mj-lt"/>
            </a:endParaRPr>
          </a:p>
        </p:txBody>
      </p:sp>
    </p:spTree>
    <p:extLst>
      <p:ext uri="{BB962C8B-B14F-4D97-AF65-F5344CB8AC3E}">
        <p14:creationId xmlns:p14="http://schemas.microsoft.com/office/powerpoint/2010/main" val="2982109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72AC32-EEB5-494A-93E7-FF6968713AD7}"/>
              </a:ext>
            </a:extLst>
          </p:cNvPr>
          <p:cNvSpPr txBox="1"/>
          <p:nvPr/>
        </p:nvSpPr>
        <p:spPr>
          <a:xfrm>
            <a:off x="381000" y="6094741"/>
            <a:ext cx="7792518" cy="261610"/>
          </a:xfrm>
          <a:prstGeom prst="rect">
            <a:avLst/>
          </a:prstGeom>
          <a:noFill/>
        </p:spPr>
        <p:txBody>
          <a:bodyPr wrap="none" rtlCol="0">
            <a:spAutoFit/>
          </a:bodyPr>
          <a:lstStyle/>
          <a:p>
            <a:pPr algn="ctr" defTabSz="371475">
              <a:defRPr/>
            </a:pPr>
            <a:r>
              <a:rPr lang="en-GB" sz="1100" i="1" dirty="0">
                <a:solidFill>
                  <a:prstClr val="black"/>
                </a:solidFill>
                <a:latin typeface="+mj-lt"/>
              </a:rPr>
              <a:t>Data source: Monthly nominal returns in GBP.  Morningstar © All rights reserved. RPI used from Jan-76 to Jan-88, CPI used thereafter.</a:t>
            </a:r>
          </a:p>
        </p:txBody>
      </p:sp>
      <p:graphicFrame>
        <p:nvGraphicFramePr>
          <p:cNvPr id="7" name="Chart 6">
            <a:extLst>
              <a:ext uri="{FF2B5EF4-FFF2-40B4-BE49-F238E27FC236}">
                <a16:creationId xmlns:a16="http://schemas.microsoft.com/office/drawing/2014/main" id="{660A0B91-70BA-4E59-8D07-E6D111CF3349}"/>
              </a:ext>
            </a:extLst>
          </p:cNvPr>
          <p:cNvGraphicFramePr>
            <a:graphicFrameLocks/>
          </p:cNvGraphicFramePr>
          <p:nvPr>
            <p:extLst>
              <p:ext uri="{D42A27DB-BD31-4B8C-83A1-F6EECF244321}">
                <p14:modId xmlns:p14="http://schemas.microsoft.com/office/powerpoint/2010/main" val="3148271637"/>
              </p:ext>
            </p:extLst>
          </p:nvPr>
        </p:nvGraphicFramePr>
        <p:xfrm>
          <a:off x="560388" y="1255723"/>
          <a:ext cx="8850312" cy="44878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266078C-2564-49AE-9C31-37B3F41742F4}"/>
              </a:ext>
            </a:extLst>
          </p:cNvPr>
          <p:cNvSpPr>
            <a:spLocks noGrp="1"/>
          </p:cNvSpPr>
          <p:nvPr>
            <p:ph type="title"/>
          </p:nvPr>
        </p:nvSpPr>
        <p:spPr/>
        <p:txBody>
          <a:bodyPr/>
          <a:lstStyle/>
          <a:p>
            <a:r>
              <a:rPr lang="en-GB" dirty="0"/>
              <a:t>4. Using a risk-based framework for success</a:t>
            </a:r>
          </a:p>
        </p:txBody>
      </p:sp>
      <p:sp>
        <p:nvSpPr>
          <p:cNvPr id="10" name="Slide Number Placeholder 3">
            <a:extLst>
              <a:ext uri="{FF2B5EF4-FFF2-40B4-BE49-F238E27FC236}">
                <a16:creationId xmlns:a16="http://schemas.microsoft.com/office/drawing/2014/main" id="{BBBFE79C-5A4E-46D8-9A40-D8733A5C3119}"/>
              </a:ext>
            </a:extLst>
          </p:cNvPr>
          <p:cNvSpPr>
            <a:spLocks noGrp="1"/>
          </p:cNvSpPr>
          <p:nvPr>
            <p:ph type="sldNum" sz="quarter" idx="4"/>
          </p:nvPr>
        </p:nvSpPr>
        <p:spPr>
          <a:xfrm>
            <a:off x="495300" y="6356351"/>
            <a:ext cx="1726946" cy="365125"/>
          </a:xfrm>
        </p:spPr>
        <p:txBody>
          <a:bodyPr/>
          <a:lstStyle/>
          <a:p>
            <a:fld id="{869FCD29-EE0B-41F2-B7C5-BEB7EBEF40ED}" type="slidenum">
              <a:rPr lang="en-GB" smtClean="0"/>
              <a:pPr/>
              <a:t>33</a:t>
            </a:fld>
            <a:endParaRPr lang="en-GB" dirty="0"/>
          </a:p>
        </p:txBody>
      </p:sp>
      <p:sp>
        <p:nvSpPr>
          <p:cNvPr id="11" name="Rounded Rectangle 65">
            <a:extLst>
              <a:ext uri="{FF2B5EF4-FFF2-40B4-BE49-F238E27FC236}">
                <a16:creationId xmlns:a16="http://schemas.microsoft.com/office/drawing/2014/main" id="{2D2D0F53-C13C-4D3E-AA0B-1F99F5D9922C}"/>
              </a:ext>
            </a:extLst>
          </p:cNvPr>
          <p:cNvSpPr>
            <a:spLocks noChangeAspect="1"/>
          </p:cNvSpPr>
          <p:nvPr/>
        </p:nvSpPr>
        <p:spPr bwMode="auto">
          <a:xfrm>
            <a:off x="7930526" y="1398309"/>
            <a:ext cx="1415086" cy="489371"/>
          </a:xfrm>
          <a:prstGeom prst="roundRect">
            <a:avLst/>
          </a:prstGeom>
          <a:solidFill>
            <a:srgbClr val="F14F1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2000" dirty="0">
                <a:solidFill>
                  <a:schemeClr val="bg1"/>
                </a:solidFill>
                <a:latin typeface="+mj-lt"/>
              </a:rPr>
              <a:t>OWNER</a:t>
            </a:r>
            <a:endParaRPr lang="en-US" sz="2000" dirty="0">
              <a:solidFill>
                <a:schemeClr val="bg1"/>
              </a:solidFill>
              <a:latin typeface="+mj-lt"/>
            </a:endParaRPr>
          </a:p>
        </p:txBody>
      </p:sp>
      <p:sp>
        <p:nvSpPr>
          <p:cNvPr id="12" name="Rounded Rectangle 66">
            <a:extLst>
              <a:ext uri="{FF2B5EF4-FFF2-40B4-BE49-F238E27FC236}">
                <a16:creationId xmlns:a16="http://schemas.microsoft.com/office/drawing/2014/main" id="{2DA5CC2E-3D69-4B0A-9FD4-78DA118FD926}"/>
              </a:ext>
            </a:extLst>
          </p:cNvPr>
          <p:cNvSpPr>
            <a:spLocks noChangeAspect="1"/>
          </p:cNvSpPr>
          <p:nvPr/>
        </p:nvSpPr>
        <p:spPr bwMode="auto">
          <a:xfrm>
            <a:off x="7897835" y="4015954"/>
            <a:ext cx="1447777" cy="483013"/>
          </a:xfrm>
          <a:prstGeom prst="roundRect">
            <a:avLst/>
          </a:prstGeom>
          <a:solidFill>
            <a:srgbClr val="383425"/>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GB" sz="2000" dirty="0">
                <a:solidFill>
                  <a:schemeClr val="bg1"/>
                </a:solidFill>
                <a:latin typeface="+mj-lt"/>
              </a:rPr>
              <a:t>LENDER</a:t>
            </a:r>
            <a:endParaRPr lang="en-US" sz="2000" dirty="0">
              <a:solidFill>
                <a:schemeClr val="bg1"/>
              </a:solidFill>
              <a:latin typeface="+mj-lt"/>
            </a:endParaRPr>
          </a:p>
        </p:txBody>
      </p:sp>
    </p:spTree>
    <p:extLst>
      <p:ext uri="{BB962C8B-B14F-4D97-AF65-F5344CB8AC3E}">
        <p14:creationId xmlns:p14="http://schemas.microsoft.com/office/powerpoint/2010/main" val="1608175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Using a risk-based framework for success</a:t>
            </a:r>
          </a:p>
        </p:txBody>
      </p:sp>
      <p:sp>
        <p:nvSpPr>
          <p:cNvPr id="5" name="Oval 4"/>
          <p:cNvSpPr>
            <a:spLocks noChangeAspect="1"/>
          </p:cNvSpPr>
          <p:nvPr/>
        </p:nvSpPr>
        <p:spPr>
          <a:xfrm>
            <a:off x="3863530" y="1751753"/>
            <a:ext cx="1005840" cy="100584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UK equity</a:t>
            </a:r>
          </a:p>
          <a:p>
            <a:pPr algn="ctr"/>
            <a:endParaRPr lang="en-GB" sz="1100" dirty="0">
              <a:latin typeface="+mj-lt"/>
            </a:endParaRPr>
          </a:p>
        </p:txBody>
      </p:sp>
      <p:sp>
        <p:nvSpPr>
          <p:cNvPr id="6" name="Oval 5"/>
          <p:cNvSpPr>
            <a:spLocks noChangeAspect="1"/>
          </p:cNvSpPr>
          <p:nvPr/>
        </p:nvSpPr>
        <p:spPr>
          <a:xfrm>
            <a:off x="1380458" y="4025043"/>
            <a:ext cx="1005840" cy="1005840"/>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UK index linked gilts</a:t>
            </a:r>
          </a:p>
        </p:txBody>
      </p:sp>
      <p:sp>
        <p:nvSpPr>
          <p:cNvPr id="17" name="Oval 16"/>
          <p:cNvSpPr>
            <a:spLocks noChangeAspect="1"/>
          </p:cNvSpPr>
          <p:nvPr/>
        </p:nvSpPr>
        <p:spPr>
          <a:xfrm>
            <a:off x="1380458" y="2925949"/>
            <a:ext cx="1005840" cy="1005840"/>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bg1"/>
                </a:solidFill>
                <a:latin typeface="+mj-lt"/>
              </a:rPr>
              <a:t>Short-dated</a:t>
            </a:r>
          </a:p>
          <a:p>
            <a:pPr algn="ctr"/>
            <a:r>
              <a:rPr lang="en-GB" sz="1100" dirty="0">
                <a:solidFill>
                  <a:schemeClr val="bg1"/>
                </a:solidFill>
                <a:latin typeface="+mj-lt"/>
              </a:rPr>
              <a:t>high quality &gt;AA bonds</a:t>
            </a:r>
          </a:p>
        </p:txBody>
      </p:sp>
      <p:sp>
        <p:nvSpPr>
          <p:cNvPr id="18" name="Oval 17"/>
          <p:cNvSpPr>
            <a:spLocks noChangeAspect="1"/>
          </p:cNvSpPr>
          <p:nvPr/>
        </p:nvSpPr>
        <p:spPr>
          <a:xfrm>
            <a:off x="2621994" y="1751753"/>
            <a:ext cx="1005840" cy="1005840"/>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Global commercial property</a:t>
            </a:r>
          </a:p>
        </p:txBody>
      </p:sp>
      <p:sp>
        <p:nvSpPr>
          <p:cNvPr id="19" name="Oval 18"/>
          <p:cNvSpPr>
            <a:spLocks noChangeAspect="1"/>
          </p:cNvSpPr>
          <p:nvPr/>
        </p:nvSpPr>
        <p:spPr>
          <a:xfrm>
            <a:off x="3863530" y="2893440"/>
            <a:ext cx="1005840" cy="1005840"/>
          </a:xfrm>
          <a:prstGeom prst="ellipse">
            <a:avLst/>
          </a:prstGeom>
          <a:solidFill>
            <a:srgbClr val="F14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Non-UK</a:t>
            </a:r>
          </a:p>
          <a:p>
            <a:pPr algn="ctr"/>
            <a:r>
              <a:rPr lang="en-GB" sz="1100" dirty="0">
                <a:latin typeface="+mj-lt"/>
              </a:rPr>
              <a:t>equity</a:t>
            </a:r>
          </a:p>
          <a:p>
            <a:pPr algn="ctr"/>
            <a:r>
              <a:rPr lang="en-GB" sz="1100" dirty="0">
                <a:latin typeface="+mj-lt"/>
              </a:rPr>
              <a:t>(developed)</a:t>
            </a:r>
          </a:p>
        </p:txBody>
      </p:sp>
      <p:sp>
        <p:nvSpPr>
          <p:cNvPr id="20" name="Oval 19"/>
          <p:cNvSpPr>
            <a:spLocks noChangeAspect="1"/>
          </p:cNvSpPr>
          <p:nvPr/>
        </p:nvSpPr>
        <p:spPr>
          <a:xfrm>
            <a:off x="5105066" y="1751753"/>
            <a:ext cx="1005840"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Emerging market equity </a:t>
            </a:r>
          </a:p>
        </p:txBody>
      </p:sp>
      <p:sp>
        <p:nvSpPr>
          <p:cNvPr id="21" name="Oval 20"/>
          <p:cNvSpPr>
            <a:spLocks noChangeAspect="1"/>
          </p:cNvSpPr>
          <p:nvPr/>
        </p:nvSpPr>
        <p:spPr>
          <a:xfrm>
            <a:off x="5105066" y="4035127"/>
            <a:ext cx="1005840" cy="1005840"/>
          </a:xfrm>
          <a:prstGeom prst="ellips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Value equity</a:t>
            </a:r>
          </a:p>
        </p:txBody>
      </p:sp>
      <p:sp>
        <p:nvSpPr>
          <p:cNvPr id="22" name="Oval 21"/>
          <p:cNvSpPr>
            <a:spLocks noChangeAspect="1"/>
          </p:cNvSpPr>
          <p:nvPr/>
        </p:nvSpPr>
        <p:spPr>
          <a:xfrm>
            <a:off x="5105066" y="2893440"/>
            <a:ext cx="1005840" cy="1005840"/>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Smaller co. equity</a:t>
            </a:r>
          </a:p>
        </p:txBody>
      </p:sp>
      <p:sp>
        <p:nvSpPr>
          <p:cNvPr id="24" name="Oval 23"/>
          <p:cNvSpPr>
            <a:spLocks noChangeAspect="1"/>
          </p:cNvSpPr>
          <p:nvPr/>
        </p:nvSpPr>
        <p:spPr>
          <a:xfrm>
            <a:off x="1380458" y="5176814"/>
            <a:ext cx="1005840" cy="1005840"/>
          </a:xfrm>
          <a:prstGeom prst="ellipse">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bg1"/>
                </a:solidFill>
                <a:latin typeface="+mj-lt"/>
              </a:rPr>
              <a:t>Longer-dated</a:t>
            </a:r>
          </a:p>
          <a:p>
            <a:pPr algn="ctr"/>
            <a:r>
              <a:rPr lang="en-GB" sz="1100" dirty="0">
                <a:solidFill>
                  <a:schemeClr val="bg1"/>
                </a:solidFill>
                <a:latin typeface="+mj-lt"/>
              </a:rPr>
              <a:t>IG Bonds &lt;AA bonds</a:t>
            </a:r>
          </a:p>
        </p:txBody>
      </p:sp>
      <p:sp>
        <p:nvSpPr>
          <p:cNvPr id="25" name="Oval 24"/>
          <p:cNvSpPr>
            <a:spLocks noChangeAspect="1"/>
          </p:cNvSpPr>
          <p:nvPr/>
        </p:nvSpPr>
        <p:spPr>
          <a:xfrm>
            <a:off x="2621994" y="2893440"/>
            <a:ext cx="1005840" cy="1005840"/>
          </a:xfrm>
          <a:prstGeom prst="ellipse">
            <a:avLst/>
          </a:prstGeom>
          <a:solidFill>
            <a:srgbClr val="F1A6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tx1"/>
                </a:solidFill>
                <a:latin typeface="+mj-lt"/>
              </a:rPr>
              <a:t>High yield</a:t>
            </a:r>
          </a:p>
          <a:p>
            <a:pPr algn="ctr"/>
            <a:r>
              <a:rPr lang="en-GB" sz="1100" dirty="0">
                <a:solidFill>
                  <a:schemeClr val="tx1"/>
                </a:solidFill>
                <a:latin typeface="+mj-lt"/>
              </a:rPr>
              <a:t>(Junk)</a:t>
            </a:r>
          </a:p>
        </p:txBody>
      </p:sp>
      <p:sp>
        <p:nvSpPr>
          <p:cNvPr id="26" name="Oval 25"/>
          <p:cNvSpPr>
            <a:spLocks noChangeAspect="1"/>
          </p:cNvSpPr>
          <p:nvPr/>
        </p:nvSpPr>
        <p:spPr>
          <a:xfrm>
            <a:off x="1380458" y="1751753"/>
            <a:ext cx="1005840" cy="1005840"/>
          </a:xfrm>
          <a:prstGeom prst="ellips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tx1"/>
                </a:solidFill>
                <a:latin typeface="+mj-lt"/>
              </a:rPr>
              <a:t>Cash</a:t>
            </a:r>
          </a:p>
        </p:txBody>
      </p:sp>
      <p:sp>
        <p:nvSpPr>
          <p:cNvPr id="27" name="Oval 26"/>
          <p:cNvSpPr>
            <a:spLocks noChangeAspect="1"/>
          </p:cNvSpPr>
          <p:nvPr/>
        </p:nvSpPr>
        <p:spPr>
          <a:xfrm>
            <a:off x="6370477" y="5176814"/>
            <a:ext cx="1005840" cy="1005840"/>
          </a:xfrm>
          <a:prstGeom prst="ellipse">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Structured products</a:t>
            </a:r>
          </a:p>
        </p:txBody>
      </p:sp>
      <p:sp>
        <p:nvSpPr>
          <p:cNvPr id="28" name="Oval 27"/>
          <p:cNvSpPr>
            <a:spLocks noChangeAspect="1"/>
          </p:cNvSpPr>
          <p:nvPr/>
        </p:nvSpPr>
        <p:spPr>
          <a:xfrm>
            <a:off x="6370477" y="4035127"/>
            <a:ext cx="1005840" cy="100584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Hedge funds</a:t>
            </a:r>
          </a:p>
        </p:txBody>
      </p:sp>
      <p:sp>
        <p:nvSpPr>
          <p:cNvPr id="29" name="Oval 28"/>
          <p:cNvSpPr>
            <a:spLocks noChangeAspect="1"/>
          </p:cNvSpPr>
          <p:nvPr/>
        </p:nvSpPr>
        <p:spPr>
          <a:xfrm>
            <a:off x="6370477" y="2893440"/>
            <a:ext cx="1005840" cy="1005840"/>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Gold</a:t>
            </a:r>
          </a:p>
        </p:txBody>
      </p:sp>
      <p:sp>
        <p:nvSpPr>
          <p:cNvPr id="30" name="Oval 29"/>
          <p:cNvSpPr>
            <a:spLocks noChangeAspect="1"/>
          </p:cNvSpPr>
          <p:nvPr/>
        </p:nvSpPr>
        <p:spPr>
          <a:xfrm>
            <a:off x="2621994" y="4035127"/>
            <a:ext cx="1005840" cy="1005840"/>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Infra-structure</a:t>
            </a:r>
          </a:p>
        </p:txBody>
      </p:sp>
      <p:sp>
        <p:nvSpPr>
          <p:cNvPr id="31" name="Oval 30"/>
          <p:cNvSpPr>
            <a:spLocks noChangeAspect="1"/>
          </p:cNvSpPr>
          <p:nvPr/>
        </p:nvSpPr>
        <p:spPr>
          <a:xfrm>
            <a:off x="6370477" y="1751753"/>
            <a:ext cx="1005840" cy="1005840"/>
          </a:xfrm>
          <a:prstGeom prst="ellipse">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tx1"/>
                </a:solidFill>
                <a:latin typeface="+mj-lt"/>
              </a:rPr>
              <a:t>Commodity futures</a:t>
            </a:r>
          </a:p>
        </p:txBody>
      </p:sp>
      <p:sp>
        <p:nvSpPr>
          <p:cNvPr id="33" name="Oval 32"/>
          <p:cNvSpPr>
            <a:spLocks noChangeAspect="1"/>
          </p:cNvSpPr>
          <p:nvPr/>
        </p:nvSpPr>
        <p:spPr>
          <a:xfrm>
            <a:off x="7588138" y="1751753"/>
            <a:ext cx="1005840" cy="1005840"/>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tx1"/>
                </a:solidFill>
                <a:latin typeface="+mj-lt"/>
              </a:rPr>
              <a:t>Esoteric</a:t>
            </a:r>
          </a:p>
          <a:p>
            <a:pPr algn="ctr"/>
            <a:r>
              <a:rPr lang="en-GB" sz="1100" dirty="0">
                <a:solidFill>
                  <a:schemeClr val="tx1"/>
                </a:solidFill>
                <a:latin typeface="+mj-lt"/>
              </a:rPr>
              <a:t>(other UCIS)</a:t>
            </a:r>
          </a:p>
        </p:txBody>
      </p:sp>
      <p:sp>
        <p:nvSpPr>
          <p:cNvPr id="34" name="Oval 33"/>
          <p:cNvSpPr>
            <a:spLocks noChangeAspect="1"/>
          </p:cNvSpPr>
          <p:nvPr/>
        </p:nvSpPr>
        <p:spPr>
          <a:xfrm>
            <a:off x="2621994" y="5176814"/>
            <a:ext cx="1005840" cy="1005840"/>
          </a:xfrm>
          <a:prstGeom prst="ellipse">
            <a:avLst/>
          </a:prstGeom>
          <a:solidFill>
            <a:srgbClr val="F1A6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tx1"/>
                </a:solidFill>
                <a:latin typeface="+mj-lt"/>
              </a:rPr>
              <a:t>Emerging market bonds</a:t>
            </a:r>
          </a:p>
        </p:txBody>
      </p:sp>
      <p:sp>
        <p:nvSpPr>
          <p:cNvPr id="35" name="Oval 34"/>
          <p:cNvSpPr>
            <a:spLocks noChangeAspect="1"/>
          </p:cNvSpPr>
          <p:nvPr/>
        </p:nvSpPr>
        <p:spPr>
          <a:xfrm>
            <a:off x="7588138" y="2893440"/>
            <a:ext cx="1005840" cy="1005840"/>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tx1"/>
                </a:solidFill>
                <a:latin typeface="+mj-lt"/>
              </a:rPr>
              <a:t>Private equity</a:t>
            </a:r>
          </a:p>
        </p:txBody>
      </p:sp>
      <p:sp>
        <p:nvSpPr>
          <p:cNvPr id="36" name="Oval 35"/>
          <p:cNvSpPr>
            <a:spLocks noChangeAspect="1"/>
          </p:cNvSpPr>
          <p:nvPr/>
        </p:nvSpPr>
        <p:spPr>
          <a:xfrm>
            <a:off x="3863530" y="4035127"/>
            <a:ext cx="1005840" cy="1005840"/>
          </a:xfrm>
          <a:prstGeom prst="ellipse">
            <a:avLst/>
          </a:prstGeom>
          <a:solidFill>
            <a:srgbClr val="F14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Single country equity</a:t>
            </a:r>
          </a:p>
        </p:txBody>
      </p:sp>
      <p:sp>
        <p:nvSpPr>
          <p:cNvPr id="37" name="Oval 36"/>
          <p:cNvSpPr>
            <a:spLocks noChangeAspect="1"/>
          </p:cNvSpPr>
          <p:nvPr/>
        </p:nvSpPr>
        <p:spPr>
          <a:xfrm>
            <a:off x="3863530" y="5176814"/>
            <a:ext cx="1005840" cy="1005840"/>
          </a:xfrm>
          <a:prstGeom prst="ellipse">
            <a:avLst/>
          </a:prstGeom>
          <a:solidFill>
            <a:srgbClr val="F14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Single sector</a:t>
            </a:r>
          </a:p>
          <a:p>
            <a:pPr algn="ctr"/>
            <a:r>
              <a:rPr lang="en-GB" sz="1100" dirty="0">
                <a:latin typeface="+mj-lt"/>
              </a:rPr>
              <a:t>equity</a:t>
            </a:r>
          </a:p>
        </p:txBody>
      </p:sp>
      <p:sp>
        <p:nvSpPr>
          <p:cNvPr id="38" name="Oval 37"/>
          <p:cNvSpPr>
            <a:spLocks noChangeAspect="1"/>
          </p:cNvSpPr>
          <p:nvPr/>
        </p:nvSpPr>
        <p:spPr>
          <a:xfrm>
            <a:off x="5105066" y="5176814"/>
            <a:ext cx="1005840" cy="1005840"/>
          </a:xfrm>
          <a:prstGeom prst="ellipse">
            <a:avLst/>
          </a:prstGeom>
          <a:solidFill>
            <a:srgbClr val="4118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Smart-beta</a:t>
            </a:r>
          </a:p>
        </p:txBody>
      </p:sp>
      <p:sp>
        <p:nvSpPr>
          <p:cNvPr id="39" name="Oval 38"/>
          <p:cNvSpPr>
            <a:spLocks noChangeAspect="1"/>
          </p:cNvSpPr>
          <p:nvPr/>
        </p:nvSpPr>
        <p:spPr>
          <a:xfrm>
            <a:off x="7588138" y="4035127"/>
            <a:ext cx="1005840" cy="1005840"/>
          </a:xfrm>
          <a:prstGeom prst="ellips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Managed futures</a:t>
            </a:r>
          </a:p>
        </p:txBody>
      </p:sp>
      <p:sp>
        <p:nvSpPr>
          <p:cNvPr id="40" name="Oval 39"/>
          <p:cNvSpPr>
            <a:spLocks noChangeAspect="1"/>
          </p:cNvSpPr>
          <p:nvPr/>
        </p:nvSpPr>
        <p:spPr>
          <a:xfrm>
            <a:off x="7588138" y="5176814"/>
            <a:ext cx="1005840" cy="1005840"/>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mj-lt"/>
              </a:rPr>
              <a:t>Life settlement funds</a:t>
            </a:r>
          </a:p>
        </p:txBody>
      </p:sp>
      <p:sp>
        <p:nvSpPr>
          <p:cNvPr id="3" name="Slide Number Placeholder 2"/>
          <p:cNvSpPr>
            <a:spLocks noGrp="1"/>
          </p:cNvSpPr>
          <p:nvPr>
            <p:ph type="sldNum" sz="quarter" idx="4"/>
          </p:nvPr>
        </p:nvSpPr>
        <p:spPr/>
        <p:txBody>
          <a:bodyPr/>
          <a:lstStyle/>
          <a:p>
            <a:fld id="{869FCD29-EE0B-41F2-B7C5-BEB7EBEF40ED}" type="slidenum">
              <a:rPr lang="en-GB" smtClean="0"/>
              <a:pPr/>
              <a:t>34</a:t>
            </a:fld>
            <a:endParaRPr lang="en-GB" dirty="0"/>
          </a:p>
        </p:txBody>
      </p:sp>
      <p:sp>
        <p:nvSpPr>
          <p:cNvPr id="32" name="Content Placeholder 12"/>
          <p:cNvSpPr>
            <a:spLocks noGrp="1"/>
          </p:cNvSpPr>
          <p:nvPr>
            <p:ph sz="quarter" idx="10"/>
          </p:nvPr>
        </p:nvSpPr>
        <p:spPr>
          <a:xfrm>
            <a:off x="495300" y="1014414"/>
            <a:ext cx="8915400" cy="5006975"/>
          </a:xfrm>
        </p:spPr>
        <p:txBody>
          <a:bodyPr/>
          <a:lstStyle/>
          <a:p>
            <a:r>
              <a:rPr lang="en-GB" dirty="0"/>
              <a:t>Quick exercise</a:t>
            </a:r>
          </a:p>
        </p:txBody>
      </p:sp>
    </p:spTree>
    <p:extLst>
      <p:ext uri="{BB962C8B-B14F-4D97-AF65-F5344CB8AC3E}">
        <p14:creationId xmlns:p14="http://schemas.microsoft.com/office/powerpoint/2010/main" val="4005470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740123"/>
          </a:xfrm>
        </p:spPr>
        <p:txBody>
          <a:bodyPr/>
          <a:lstStyle/>
          <a:p>
            <a:r>
              <a:rPr lang="en-GB" dirty="0"/>
              <a:t>4. Using a risk-based framework for success</a:t>
            </a:r>
          </a:p>
        </p:txBody>
      </p:sp>
      <p:sp>
        <p:nvSpPr>
          <p:cNvPr id="4" name="Rectangle 3"/>
          <p:cNvSpPr/>
          <p:nvPr/>
        </p:nvSpPr>
        <p:spPr>
          <a:xfrm>
            <a:off x="1233858" y="1157293"/>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1. Clearly defined source of return</a:t>
            </a:r>
          </a:p>
        </p:txBody>
      </p:sp>
      <p:sp>
        <p:nvSpPr>
          <p:cNvPr id="5" name="Rectangle 4"/>
          <p:cNvSpPr/>
          <p:nvPr/>
        </p:nvSpPr>
        <p:spPr>
          <a:xfrm>
            <a:off x="1233858" y="1971204"/>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2. Data provides adequate insight</a:t>
            </a:r>
          </a:p>
        </p:txBody>
      </p:sp>
      <p:sp>
        <p:nvSpPr>
          <p:cNvPr id="6" name="Rectangle 5"/>
          <p:cNvSpPr/>
          <p:nvPr/>
        </p:nvSpPr>
        <p:spPr>
          <a:xfrm>
            <a:off x="1233858" y="2785119"/>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3. Risks identified and adequately rewarded</a:t>
            </a:r>
          </a:p>
        </p:txBody>
      </p:sp>
      <p:sp>
        <p:nvSpPr>
          <p:cNvPr id="7" name="Rectangle 6"/>
          <p:cNvSpPr/>
          <p:nvPr/>
        </p:nvSpPr>
        <p:spPr>
          <a:xfrm>
            <a:off x="1233858" y="3599032"/>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4. Portfolio contribution clear</a:t>
            </a:r>
          </a:p>
        </p:txBody>
      </p:sp>
      <p:sp>
        <p:nvSpPr>
          <p:cNvPr id="8" name="Rectangle 7"/>
          <p:cNvSpPr/>
          <p:nvPr/>
        </p:nvSpPr>
        <p:spPr>
          <a:xfrm>
            <a:off x="1233858" y="4412945"/>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5. Suitable product structure available</a:t>
            </a:r>
          </a:p>
        </p:txBody>
      </p:sp>
      <p:sp>
        <p:nvSpPr>
          <p:cNvPr id="9" name="Rectangle 8"/>
          <p:cNvSpPr/>
          <p:nvPr/>
        </p:nvSpPr>
        <p:spPr>
          <a:xfrm>
            <a:off x="1233858" y="5226860"/>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6. Governance budget sufficient to manage risks</a:t>
            </a:r>
          </a:p>
        </p:txBody>
      </p:sp>
      <p:sp>
        <p:nvSpPr>
          <p:cNvPr id="10" name="Rectangle 9"/>
          <p:cNvSpPr/>
          <p:nvPr/>
        </p:nvSpPr>
        <p:spPr>
          <a:xfrm>
            <a:off x="7820091" y="1157293"/>
            <a:ext cx="645870" cy="64785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08000" rtlCol="0" anchor="ctr" anchorCtr="0"/>
          <a:lstStyle/>
          <a:p>
            <a:pPr marL="177800" lvl="1" algn="ctr"/>
            <a:endParaRPr lang="en-GB" sz="4000" dirty="0">
              <a:solidFill>
                <a:srgbClr val="F14F11"/>
              </a:solidFill>
              <a:latin typeface="Calibri Light" panose="020F0302020204030204" pitchFamily="34" charset="0"/>
              <a:cs typeface="Calibri Light" panose="020F0302020204030204" pitchFamily="34" charset="0"/>
            </a:endParaRPr>
          </a:p>
        </p:txBody>
      </p:sp>
      <p:sp>
        <p:nvSpPr>
          <p:cNvPr id="11" name="Rectangle 10"/>
          <p:cNvSpPr/>
          <p:nvPr/>
        </p:nvSpPr>
        <p:spPr>
          <a:xfrm>
            <a:off x="7820091" y="1970097"/>
            <a:ext cx="645870" cy="64785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08000" rtlCol="0" anchor="ctr" anchorCtr="0"/>
          <a:lstStyle/>
          <a:p>
            <a:pPr marL="177800" lvl="1" algn="ctr"/>
            <a:endParaRPr lang="en-GB" sz="4000" dirty="0">
              <a:solidFill>
                <a:srgbClr val="F14F11"/>
              </a:solidFill>
              <a:latin typeface="Calibri Light" panose="020F0302020204030204" pitchFamily="34" charset="0"/>
              <a:cs typeface="Calibri Light" panose="020F0302020204030204" pitchFamily="34" charset="0"/>
            </a:endParaRPr>
          </a:p>
        </p:txBody>
      </p:sp>
      <p:sp>
        <p:nvSpPr>
          <p:cNvPr id="12" name="Rectangle 11"/>
          <p:cNvSpPr/>
          <p:nvPr/>
        </p:nvSpPr>
        <p:spPr>
          <a:xfrm>
            <a:off x="7820091" y="2782905"/>
            <a:ext cx="645870" cy="64785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08000" rtlCol="0" anchor="ctr" anchorCtr="0"/>
          <a:lstStyle/>
          <a:p>
            <a:pPr marL="177800" lvl="1" algn="ctr"/>
            <a:endParaRPr lang="en-GB" sz="4000" dirty="0">
              <a:solidFill>
                <a:srgbClr val="F14F11"/>
              </a:solidFill>
              <a:latin typeface="Calibri Light" panose="020F0302020204030204" pitchFamily="34" charset="0"/>
              <a:cs typeface="Calibri Light" panose="020F0302020204030204" pitchFamily="34" charset="0"/>
            </a:endParaRPr>
          </a:p>
        </p:txBody>
      </p:sp>
      <p:sp>
        <p:nvSpPr>
          <p:cNvPr id="13" name="Rectangle 12"/>
          <p:cNvSpPr/>
          <p:nvPr/>
        </p:nvSpPr>
        <p:spPr>
          <a:xfrm>
            <a:off x="7820091" y="3595710"/>
            <a:ext cx="645870" cy="64785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08000" rtlCol="0" anchor="ctr" anchorCtr="0"/>
          <a:lstStyle/>
          <a:p>
            <a:pPr marL="177800" lvl="1" algn="ctr"/>
            <a:endParaRPr lang="en-GB" sz="4000" dirty="0">
              <a:solidFill>
                <a:srgbClr val="F14F11"/>
              </a:solidFill>
              <a:latin typeface="Calibri Light" panose="020F0302020204030204" pitchFamily="34" charset="0"/>
              <a:cs typeface="Calibri Light" panose="020F0302020204030204" pitchFamily="34" charset="0"/>
            </a:endParaRPr>
          </a:p>
        </p:txBody>
      </p:sp>
      <p:sp>
        <p:nvSpPr>
          <p:cNvPr id="14" name="Rectangle 13"/>
          <p:cNvSpPr/>
          <p:nvPr/>
        </p:nvSpPr>
        <p:spPr>
          <a:xfrm>
            <a:off x="7820091" y="4408517"/>
            <a:ext cx="645870" cy="64785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08000" rtlCol="0" anchor="ctr" anchorCtr="0"/>
          <a:lstStyle/>
          <a:p>
            <a:pPr marL="177800" lvl="1" algn="ctr"/>
            <a:endParaRPr lang="en-GB" sz="4000" dirty="0">
              <a:solidFill>
                <a:srgbClr val="F14F11"/>
              </a:solidFill>
              <a:latin typeface="Calibri Light" panose="020F0302020204030204" pitchFamily="34" charset="0"/>
              <a:cs typeface="Calibri Light" panose="020F0302020204030204" pitchFamily="34" charset="0"/>
            </a:endParaRPr>
          </a:p>
        </p:txBody>
      </p:sp>
      <p:sp>
        <p:nvSpPr>
          <p:cNvPr id="15" name="Rectangle 14"/>
          <p:cNvSpPr/>
          <p:nvPr/>
        </p:nvSpPr>
        <p:spPr>
          <a:xfrm>
            <a:off x="7820091" y="5221322"/>
            <a:ext cx="645870" cy="647855"/>
          </a:xfrm>
          <a:prstGeom prst="rect">
            <a:avLst/>
          </a:prstGeom>
          <a:noFill/>
          <a:ln>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08000" rtlCol="0" anchor="ctr" anchorCtr="0"/>
          <a:lstStyle/>
          <a:p>
            <a:pPr marL="177800" lvl="1" algn="ctr"/>
            <a:endParaRPr lang="en-GB" sz="4000" dirty="0">
              <a:solidFill>
                <a:srgbClr val="F14F11"/>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35</a:t>
            </a:fld>
            <a:endParaRPr lang="en-GB" dirty="0"/>
          </a:p>
        </p:txBody>
      </p:sp>
    </p:spTree>
    <p:extLst>
      <p:ext uri="{BB962C8B-B14F-4D97-AF65-F5344CB8AC3E}">
        <p14:creationId xmlns:p14="http://schemas.microsoft.com/office/powerpoint/2010/main" val="3116974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Using a risk-based framework for success</a:t>
            </a:r>
          </a:p>
        </p:txBody>
      </p:sp>
      <p:sp>
        <p:nvSpPr>
          <p:cNvPr id="3" name="Content Placeholder 2"/>
          <p:cNvSpPr>
            <a:spLocks noGrp="1"/>
          </p:cNvSpPr>
          <p:nvPr>
            <p:ph sz="quarter" idx="10"/>
          </p:nvPr>
        </p:nvSpPr>
        <p:spPr/>
        <p:txBody>
          <a:bodyPr/>
          <a:lstStyle/>
          <a:p>
            <a:r>
              <a:rPr lang="en-GB" dirty="0"/>
              <a:t>Decide what is on the menu</a:t>
            </a:r>
          </a:p>
        </p:txBody>
      </p:sp>
      <p:sp>
        <p:nvSpPr>
          <p:cNvPr id="4" name="Slide Number Placeholder 3"/>
          <p:cNvSpPr>
            <a:spLocks noGrp="1"/>
          </p:cNvSpPr>
          <p:nvPr>
            <p:ph type="sldNum" sz="quarter" idx="4"/>
          </p:nvPr>
        </p:nvSpPr>
        <p:spPr/>
        <p:txBody>
          <a:bodyPr/>
          <a:lstStyle/>
          <a:p>
            <a:fld id="{869FCD29-EE0B-41F2-B7C5-BEB7EBEF40ED}" type="slidenum">
              <a:rPr lang="en-GB" smtClean="0"/>
              <a:pPr/>
              <a:t>36</a:t>
            </a:fld>
            <a:endParaRPr lang="en-GB" dirty="0"/>
          </a:p>
        </p:txBody>
      </p:sp>
      <p:pic>
        <p:nvPicPr>
          <p:cNvPr id="6" name="Picture 5">
            <a:extLst>
              <a:ext uri="{FF2B5EF4-FFF2-40B4-BE49-F238E27FC236}">
                <a16:creationId xmlns:a16="http://schemas.microsoft.com/office/drawing/2014/main" id="{0D1168DD-14B4-4801-B9CB-1AF14062FAAA}"/>
              </a:ext>
            </a:extLst>
          </p:cNvPr>
          <p:cNvPicPr>
            <a:picLocks noChangeAspect="1"/>
          </p:cNvPicPr>
          <p:nvPr/>
        </p:nvPicPr>
        <p:blipFill>
          <a:blip r:embed="rId2"/>
          <a:stretch>
            <a:fillRect/>
          </a:stretch>
        </p:blipFill>
        <p:spPr>
          <a:xfrm>
            <a:off x="986994" y="1468466"/>
            <a:ext cx="7909356" cy="5283273"/>
          </a:xfrm>
          <a:prstGeom prst="rect">
            <a:avLst/>
          </a:prstGeom>
        </p:spPr>
      </p:pic>
    </p:spTree>
    <p:extLst>
      <p:ext uri="{BB962C8B-B14F-4D97-AF65-F5344CB8AC3E}">
        <p14:creationId xmlns:p14="http://schemas.microsoft.com/office/powerpoint/2010/main" val="189693939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4. Using a risk-based framework for success</a:t>
            </a:r>
            <a:endParaRPr lang="en-US" dirty="0"/>
          </a:p>
        </p:txBody>
      </p:sp>
      <p:sp>
        <p:nvSpPr>
          <p:cNvPr id="30" name="Oval 29"/>
          <p:cNvSpPr>
            <a:spLocks noChangeAspect="1"/>
          </p:cNvSpPr>
          <p:nvPr/>
        </p:nvSpPr>
        <p:spPr>
          <a:xfrm>
            <a:off x="5339750" y="2483697"/>
            <a:ext cx="1005840" cy="100584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Calibri Light" panose="020F0302020204030204" pitchFamily="34" charset="0"/>
                <a:cs typeface="Calibri Light" panose="020F0302020204030204" pitchFamily="34" charset="0"/>
              </a:rPr>
              <a:t>UK equity</a:t>
            </a:r>
          </a:p>
          <a:p>
            <a:pPr algn="ctr"/>
            <a:endParaRPr lang="en-GB" sz="1100" dirty="0">
              <a:latin typeface="Calibri Light" panose="020F0302020204030204" pitchFamily="34" charset="0"/>
              <a:cs typeface="Calibri Light" panose="020F0302020204030204" pitchFamily="34" charset="0"/>
            </a:endParaRPr>
          </a:p>
        </p:txBody>
      </p:sp>
      <p:sp>
        <p:nvSpPr>
          <p:cNvPr id="28" name="Oval 27"/>
          <p:cNvSpPr>
            <a:spLocks noChangeAspect="1"/>
          </p:cNvSpPr>
          <p:nvPr/>
        </p:nvSpPr>
        <p:spPr>
          <a:xfrm>
            <a:off x="2724998" y="4144665"/>
            <a:ext cx="1005840" cy="1005840"/>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Calibri Light" panose="020F0302020204030204" pitchFamily="34" charset="0"/>
                <a:cs typeface="Calibri Light" panose="020F0302020204030204" pitchFamily="34" charset="0"/>
              </a:rPr>
              <a:t>UK index linked gilts</a:t>
            </a:r>
          </a:p>
        </p:txBody>
      </p:sp>
      <p:sp>
        <p:nvSpPr>
          <p:cNvPr id="23" name="TextBox 22"/>
          <p:cNvSpPr txBox="1"/>
          <p:nvPr/>
        </p:nvSpPr>
        <p:spPr>
          <a:xfrm>
            <a:off x="1952133" y="3847430"/>
            <a:ext cx="1116011" cy="261610"/>
          </a:xfrm>
          <a:prstGeom prst="rect">
            <a:avLst/>
          </a:prstGeom>
          <a:noFill/>
        </p:spPr>
        <p:txBody>
          <a:bodyPr wrap="none" rtlCol="0">
            <a:spAutoFit/>
          </a:bodyPr>
          <a:lstStyle/>
          <a:p>
            <a:r>
              <a:rPr lang="en-GB" sz="1100" dirty="0">
                <a:latin typeface="Calibri Light" panose="020F0302020204030204" pitchFamily="34" charset="0"/>
                <a:cs typeface="Calibri Light" panose="020F0302020204030204" pitchFamily="34" charset="0"/>
              </a:rPr>
              <a:t>Defensive assets</a:t>
            </a:r>
          </a:p>
        </p:txBody>
      </p:sp>
      <p:sp>
        <p:nvSpPr>
          <p:cNvPr id="24" name="TextBox 23"/>
          <p:cNvSpPr txBox="1"/>
          <p:nvPr/>
        </p:nvSpPr>
        <p:spPr>
          <a:xfrm>
            <a:off x="5243295" y="2128941"/>
            <a:ext cx="1274708" cy="261610"/>
          </a:xfrm>
          <a:prstGeom prst="rect">
            <a:avLst/>
          </a:prstGeom>
          <a:noFill/>
        </p:spPr>
        <p:txBody>
          <a:bodyPr wrap="none" rtlCol="0">
            <a:spAutoFit/>
          </a:bodyPr>
          <a:lstStyle/>
          <a:p>
            <a:pPr algn="ctr"/>
            <a:r>
              <a:rPr lang="en-GB" sz="1100" dirty="0">
                <a:latin typeface="Calibri Light" panose="020F0302020204030204" pitchFamily="34" charset="0"/>
                <a:cs typeface="Calibri Light" panose="020F0302020204030204" pitchFamily="34" charset="0"/>
              </a:rPr>
              <a:t>Core  equity return</a:t>
            </a:r>
          </a:p>
        </p:txBody>
      </p:sp>
      <p:sp>
        <p:nvSpPr>
          <p:cNvPr id="25" name="TextBox 24"/>
          <p:cNvSpPr txBox="1"/>
          <p:nvPr/>
        </p:nvSpPr>
        <p:spPr>
          <a:xfrm>
            <a:off x="4122450" y="3189455"/>
            <a:ext cx="1148071" cy="261610"/>
          </a:xfrm>
          <a:prstGeom prst="rect">
            <a:avLst/>
          </a:prstGeom>
          <a:noFill/>
        </p:spPr>
        <p:txBody>
          <a:bodyPr wrap="none" rtlCol="0">
            <a:spAutoFit/>
          </a:bodyPr>
          <a:lstStyle/>
          <a:p>
            <a:pPr algn="ctr"/>
            <a:r>
              <a:rPr lang="en-GB" sz="1100" dirty="0">
                <a:latin typeface="Calibri Light" panose="020F0302020204030204" pitchFamily="34" charset="0"/>
                <a:cs typeface="Calibri Light" panose="020F0302020204030204" pitchFamily="34" charset="0"/>
              </a:rPr>
              <a:t>Equity diversifier</a:t>
            </a:r>
          </a:p>
        </p:txBody>
      </p:sp>
      <p:sp>
        <p:nvSpPr>
          <p:cNvPr id="26" name="TextBox 25"/>
          <p:cNvSpPr txBox="1"/>
          <p:nvPr/>
        </p:nvSpPr>
        <p:spPr>
          <a:xfrm>
            <a:off x="6938051" y="1291457"/>
            <a:ext cx="1572866" cy="261610"/>
          </a:xfrm>
          <a:prstGeom prst="rect">
            <a:avLst/>
          </a:prstGeom>
          <a:noFill/>
        </p:spPr>
        <p:txBody>
          <a:bodyPr wrap="none" rtlCol="0">
            <a:spAutoFit/>
          </a:bodyPr>
          <a:lstStyle/>
          <a:p>
            <a:r>
              <a:rPr lang="en-GB" sz="1100" dirty="0">
                <a:latin typeface="Calibri Light" panose="020F0302020204030204" pitchFamily="34" charset="0"/>
                <a:cs typeface="Calibri Light" panose="020F0302020204030204" pitchFamily="34" charset="0"/>
              </a:rPr>
              <a:t>Equity return enhancers</a:t>
            </a:r>
          </a:p>
        </p:txBody>
      </p:sp>
      <p:sp>
        <p:nvSpPr>
          <p:cNvPr id="35" name="Right Arrow 34"/>
          <p:cNvSpPr/>
          <p:nvPr/>
        </p:nvSpPr>
        <p:spPr>
          <a:xfrm>
            <a:off x="3938490" y="5931854"/>
            <a:ext cx="1746649" cy="272874"/>
          </a:xfrm>
          <a:prstGeom prst="rightArrow">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libri Light" panose="020F0302020204030204" pitchFamily="34" charset="0"/>
              <a:cs typeface="Calibri Light" panose="020F0302020204030204" pitchFamily="34" charset="0"/>
            </a:endParaRPr>
          </a:p>
        </p:txBody>
      </p:sp>
      <p:sp>
        <p:nvSpPr>
          <p:cNvPr id="37" name="TextBox 36"/>
          <p:cNvSpPr txBox="1"/>
          <p:nvPr/>
        </p:nvSpPr>
        <p:spPr>
          <a:xfrm>
            <a:off x="1012256" y="1921192"/>
            <a:ext cx="575799" cy="261610"/>
          </a:xfrm>
          <a:prstGeom prst="rect">
            <a:avLst/>
          </a:prstGeom>
          <a:noFill/>
        </p:spPr>
        <p:txBody>
          <a:bodyPr wrap="none" rtlCol="0">
            <a:spAutoFit/>
          </a:bodyPr>
          <a:lstStyle/>
          <a:p>
            <a:r>
              <a:rPr lang="en-GB" sz="1100" dirty="0">
                <a:latin typeface="Calibri Light" panose="020F0302020204030204" pitchFamily="34" charset="0"/>
                <a:cs typeface="Calibri Light" panose="020F0302020204030204" pitchFamily="34" charset="0"/>
              </a:rPr>
              <a:t>Return</a:t>
            </a:r>
          </a:p>
        </p:txBody>
      </p:sp>
      <p:sp>
        <p:nvSpPr>
          <p:cNvPr id="38" name="TextBox 37"/>
          <p:cNvSpPr txBox="1"/>
          <p:nvPr/>
        </p:nvSpPr>
        <p:spPr>
          <a:xfrm>
            <a:off x="5723721" y="5929669"/>
            <a:ext cx="415498" cy="261610"/>
          </a:xfrm>
          <a:prstGeom prst="rect">
            <a:avLst/>
          </a:prstGeom>
          <a:noFill/>
        </p:spPr>
        <p:txBody>
          <a:bodyPr wrap="none" rtlCol="0">
            <a:spAutoFit/>
          </a:bodyPr>
          <a:lstStyle/>
          <a:p>
            <a:r>
              <a:rPr lang="en-GB" sz="1100" dirty="0">
                <a:latin typeface="Calibri Light" panose="020F0302020204030204" pitchFamily="34" charset="0"/>
                <a:cs typeface="Calibri Light" panose="020F0302020204030204" pitchFamily="34" charset="0"/>
              </a:rPr>
              <a:t>Risk</a:t>
            </a:r>
          </a:p>
        </p:txBody>
      </p:sp>
      <p:sp>
        <p:nvSpPr>
          <p:cNvPr id="39" name="TextBox 38"/>
          <p:cNvSpPr txBox="1"/>
          <p:nvPr/>
        </p:nvSpPr>
        <p:spPr>
          <a:xfrm>
            <a:off x="8007413" y="3058650"/>
            <a:ext cx="971741" cy="430887"/>
          </a:xfrm>
          <a:prstGeom prst="rect">
            <a:avLst/>
          </a:prstGeom>
          <a:noFill/>
        </p:spPr>
        <p:txBody>
          <a:bodyPr wrap="none" rtlCol="0">
            <a:spAutoFit/>
          </a:bodyPr>
          <a:lstStyle/>
          <a:p>
            <a:r>
              <a:rPr lang="en-GB" sz="1100" b="1" dirty="0">
                <a:latin typeface="Calibri Light" panose="020F0302020204030204" pitchFamily="34" charset="0"/>
                <a:cs typeface="Calibri Light" panose="020F0302020204030204" pitchFamily="34" charset="0"/>
              </a:rPr>
              <a:t>Excluded:</a:t>
            </a:r>
          </a:p>
          <a:p>
            <a:r>
              <a:rPr lang="en-GB" sz="1100" dirty="0">
                <a:latin typeface="Calibri Light" panose="020F0302020204030204" pitchFamily="34" charset="0"/>
                <a:cs typeface="Calibri Light" panose="020F0302020204030204" pitchFamily="34" charset="0"/>
              </a:rPr>
              <a:t>Private equity</a:t>
            </a:r>
          </a:p>
        </p:txBody>
      </p:sp>
      <p:sp>
        <p:nvSpPr>
          <p:cNvPr id="40" name="TextBox 39"/>
          <p:cNvSpPr txBox="1"/>
          <p:nvPr/>
        </p:nvSpPr>
        <p:spPr>
          <a:xfrm>
            <a:off x="5685139" y="4144665"/>
            <a:ext cx="1547218" cy="1446550"/>
          </a:xfrm>
          <a:prstGeom prst="rect">
            <a:avLst/>
          </a:prstGeom>
          <a:noFill/>
        </p:spPr>
        <p:txBody>
          <a:bodyPr wrap="none" rtlCol="0">
            <a:spAutoFit/>
          </a:bodyPr>
          <a:lstStyle/>
          <a:p>
            <a:r>
              <a:rPr lang="en-GB" sz="1100" b="1" dirty="0">
                <a:latin typeface="Calibri Light" panose="020F0302020204030204" pitchFamily="34" charset="0"/>
                <a:cs typeface="Calibri Light" panose="020F0302020204030204" pitchFamily="34" charset="0"/>
              </a:rPr>
              <a:t>Excluded:</a:t>
            </a:r>
          </a:p>
          <a:p>
            <a:r>
              <a:rPr lang="en-GB" sz="1100" dirty="0">
                <a:latin typeface="Calibri Light" panose="020F0302020204030204" pitchFamily="34" charset="0"/>
                <a:cs typeface="Calibri Light" panose="020F0302020204030204" pitchFamily="34" charset="0"/>
              </a:rPr>
              <a:t>Hedge funds</a:t>
            </a:r>
          </a:p>
          <a:p>
            <a:r>
              <a:rPr lang="en-GB" sz="1100" dirty="0">
                <a:latin typeface="Calibri Light" panose="020F0302020204030204" pitchFamily="34" charset="0"/>
                <a:cs typeface="Calibri Light" panose="020F0302020204030204" pitchFamily="34" charset="0"/>
              </a:rPr>
              <a:t>Commodity futures</a:t>
            </a:r>
          </a:p>
          <a:p>
            <a:r>
              <a:rPr lang="en-GB" sz="1100" dirty="0">
                <a:latin typeface="Calibri Light" panose="020F0302020204030204" pitchFamily="34" charset="0"/>
                <a:cs typeface="Calibri Light" panose="020F0302020204030204" pitchFamily="34" charset="0"/>
              </a:rPr>
              <a:t>Emerging market bonds</a:t>
            </a:r>
          </a:p>
          <a:p>
            <a:r>
              <a:rPr lang="en-GB" sz="1100" dirty="0">
                <a:latin typeface="Calibri Light" panose="020F0302020204030204" pitchFamily="34" charset="0"/>
                <a:cs typeface="Calibri Light" panose="020F0302020204030204" pitchFamily="34" charset="0"/>
              </a:rPr>
              <a:t>Gold</a:t>
            </a:r>
          </a:p>
          <a:p>
            <a:r>
              <a:rPr lang="en-GB" sz="1100" dirty="0">
                <a:latin typeface="Calibri Light" panose="020F0302020204030204" pitchFamily="34" charset="0"/>
                <a:cs typeface="Calibri Light" panose="020F0302020204030204" pitchFamily="34" charset="0"/>
              </a:rPr>
              <a:t>Structured products</a:t>
            </a:r>
          </a:p>
          <a:p>
            <a:r>
              <a:rPr lang="en-GB" sz="1100" dirty="0">
                <a:latin typeface="Calibri Light" panose="020F0302020204030204" pitchFamily="34" charset="0"/>
                <a:cs typeface="Calibri Light" panose="020F0302020204030204" pitchFamily="34" charset="0"/>
              </a:rPr>
              <a:t>Managed futures</a:t>
            </a:r>
          </a:p>
          <a:p>
            <a:r>
              <a:rPr lang="en-GB" sz="1100" dirty="0">
                <a:latin typeface="Calibri Light" panose="020F0302020204030204" pitchFamily="34" charset="0"/>
                <a:cs typeface="Calibri Light" panose="020F0302020204030204" pitchFamily="34" charset="0"/>
              </a:rPr>
              <a:t>Infrastructure</a:t>
            </a:r>
          </a:p>
        </p:txBody>
      </p:sp>
      <p:sp>
        <p:nvSpPr>
          <p:cNvPr id="41" name="TextBox 40"/>
          <p:cNvSpPr txBox="1"/>
          <p:nvPr/>
        </p:nvSpPr>
        <p:spPr>
          <a:xfrm>
            <a:off x="1903298" y="5578075"/>
            <a:ext cx="1938351" cy="769441"/>
          </a:xfrm>
          <a:prstGeom prst="rect">
            <a:avLst/>
          </a:prstGeom>
          <a:noFill/>
        </p:spPr>
        <p:txBody>
          <a:bodyPr wrap="none" rtlCol="0">
            <a:spAutoFit/>
          </a:bodyPr>
          <a:lstStyle/>
          <a:p>
            <a:r>
              <a:rPr lang="en-GB" sz="1100" b="1" dirty="0">
                <a:latin typeface="Calibri Light" panose="020F0302020204030204" pitchFamily="34" charset="0"/>
                <a:cs typeface="Calibri Light" panose="020F0302020204030204" pitchFamily="34" charset="0"/>
              </a:rPr>
              <a:t>Excluded:</a:t>
            </a:r>
          </a:p>
          <a:p>
            <a:r>
              <a:rPr lang="en-GB" sz="1100" dirty="0">
                <a:latin typeface="Calibri Light" panose="020F0302020204030204" pitchFamily="34" charset="0"/>
                <a:cs typeface="Calibri Light" panose="020F0302020204030204" pitchFamily="34" charset="0"/>
              </a:rPr>
              <a:t>Long-term cash holdings</a:t>
            </a:r>
          </a:p>
          <a:p>
            <a:r>
              <a:rPr lang="en-GB" sz="1100" dirty="0">
                <a:latin typeface="Calibri Light" panose="020F0302020204030204" pitchFamily="34" charset="0"/>
                <a:cs typeface="Calibri Light" panose="020F0302020204030204" pitchFamily="34" charset="0"/>
              </a:rPr>
              <a:t>Lower quality corporate bonds</a:t>
            </a:r>
          </a:p>
          <a:p>
            <a:r>
              <a:rPr lang="en-GB" sz="1100" dirty="0">
                <a:latin typeface="Calibri Light" panose="020F0302020204030204" pitchFamily="34" charset="0"/>
                <a:cs typeface="Calibri Light" panose="020F0302020204030204" pitchFamily="34" charset="0"/>
              </a:rPr>
              <a:t>Emerging market bonds</a:t>
            </a:r>
          </a:p>
        </p:txBody>
      </p:sp>
      <p:sp>
        <p:nvSpPr>
          <p:cNvPr id="27" name="Oval 26"/>
          <p:cNvSpPr>
            <a:spLocks noChangeAspect="1"/>
          </p:cNvSpPr>
          <p:nvPr/>
        </p:nvSpPr>
        <p:spPr>
          <a:xfrm>
            <a:off x="1952133" y="4472892"/>
            <a:ext cx="1005840" cy="1005840"/>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solidFill>
                  <a:schemeClr val="bg1"/>
                </a:solidFill>
                <a:latin typeface="Calibri Light" panose="020F0302020204030204" pitchFamily="34" charset="0"/>
                <a:cs typeface="Calibri Light" panose="020F0302020204030204" pitchFamily="34" charset="0"/>
              </a:rPr>
              <a:t>Short-dated</a:t>
            </a:r>
          </a:p>
          <a:p>
            <a:pPr algn="ctr"/>
            <a:r>
              <a:rPr lang="en-GB" sz="1100" dirty="0">
                <a:solidFill>
                  <a:schemeClr val="bg1"/>
                </a:solidFill>
                <a:latin typeface="Calibri Light" panose="020F0302020204030204" pitchFamily="34" charset="0"/>
                <a:cs typeface="Calibri Light" panose="020F0302020204030204" pitchFamily="34" charset="0"/>
              </a:rPr>
              <a:t>high quality bonds &gt;AA</a:t>
            </a:r>
          </a:p>
        </p:txBody>
      </p:sp>
      <p:sp>
        <p:nvSpPr>
          <p:cNvPr id="29" name="Oval 28"/>
          <p:cNvSpPr>
            <a:spLocks noChangeAspect="1"/>
          </p:cNvSpPr>
          <p:nvPr/>
        </p:nvSpPr>
        <p:spPr>
          <a:xfrm>
            <a:off x="4132035" y="3530902"/>
            <a:ext cx="1005840" cy="1005840"/>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Calibri Light" panose="020F0302020204030204" pitchFamily="34" charset="0"/>
                <a:cs typeface="Calibri Light" panose="020F0302020204030204" pitchFamily="34" charset="0"/>
              </a:rPr>
              <a:t>Global commercial property</a:t>
            </a:r>
          </a:p>
        </p:txBody>
      </p:sp>
      <p:sp>
        <p:nvSpPr>
          <p:cNvPr id="32" name="Oval 31"/>
          <p:cNvSpPr>
            <a:spLocks noChangeAspect="1"/>
          </p:cNvSpPr>
          <p:nvPr/>
        </p:nvSpPr>
        <p:spPr>
          <a:xfrm>
            <a:off x="5685139" y="2985935"/>
            <a:ext cx="1005840" cy="1005840"/>
          </a:xfrm>
          <a:prstGeom prst="ellipse">
            <a:avLst/>
          </a:prstGeom>
          <a:solidFill>
            <a:srgbClr val="F14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Calibri Light" panose="020F0302020204030204" pitchFamily="34" charset="0"/>
                <a:cs typeface="Calibri Light" panose="020F0302020204030204" pitchFamily="34" charset="0"/>
              </a:rPr>
              <a:t>Non-UK</a:t>
            </a:r>
          </a:p>
          <a:p>
            <a:pPr algn="ctr"/>
            <a:r>
              <a:rPr lang="en-GB" sz="1100" dirty="0">
                <a:latin typeface="Calibri Light" panose="020F0302020204030204" pitchFamily="34" charset="0"/>
                <a:cs typeface="Calibri Light" panose="020F0302020204030204" pitchFamily="34" charset="0"/>
              </a:rPr>
              <a:t>equity</a:t>
            </a:r>
          </a:p>
          <a:p>
            <a:pPr algn="ctr"/>
            <a:r>
              <a:rPr lang="en-GB" sz="1100" dirty="0">
                <a:latin typeface="Calibri Light" panose="020F0302020204030204" pitchFamily="34" charset="0"/>
                <a:cs typeface="Calibri Light" panose="020F0302020204030204" pitchFamily="34" charset="0"/>
              </a:rPr>
              <a:t>(developed)</a:t>
            </a:r>
          </a:p>
        </p:txBody>
      </p:sp>
      <p:sp>
        <p:nvSpPr>
          <p:cNvPr id="43" name="Oval 42"/>
          <p:cNvSpPr>
            <a:spLocks noChangeAspect="1"/>
          </p:cNvSpPr>
          <p:nvPr/>
        </p:nvSpPr>
        <p:spPr>
          <a:xfrm>
            <a:off x="6782990" y="1612442"/>
            <a:ext cx="1005840"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Calibri Light" panose="020F0302020204030204" pitchFamily="34" charset="0"/>
                <a:cs typeface="Calibri Light" panose="020F0302020204030204" pitchFamily="34" charset="0"/>
              </a:rPr>
              <a:t>Emerging market equity </a:t>
            </a:r>
          </a:p>
        </p:txBody>
      </p:sp>
      <p:sp>
        <p:nvSpPr>
          <p:cNvPr id="42" name="Oval 41"/>
          <p:cNvSpPr>
            <a:spLocks noChangeAspect="1"/>
          </p:cNvSpPr>
          <p:nvPr/>
        </p:nvSpPr>
        <p:spPr>
          <a:xfrm>
            <a:off x="7487444" y="1960690"/>
            <a:ext cx="1005840"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Calibri Light" panose="020F0302020204030204" pitchFamily="34" charset="0"/>
                <a:cs typeface="Calibri Light" panose="020F0302020204030204" pitchFamily="34" charset="0"/>
              </a:rPr>
              <a:t>Value equity</a:t>
            </a:r>
          </a:p>
        </p:txBody>
      </p:sp>
      <p:sp>
        <p:nvSpPr>
          <p:cNvPr id="33" name="Oval 32"/>
          <p:cNvSpPr>
            <a:spLocks noChangeAspect="1"/>
          </p:cNvSpPr>
          <p:nvPr/>
        </p:nvSpPr>
        <p:spPr>
          <a:xfrm>
            <a:off x="6963418" y="2445225"/>
            <a:ext cx="1005840" cy="1005840"/>
          </a:xfrm>
          <a:prstGeom prst="ellipse">
            <a:avLst/>
          </a:prstGeom>
          <a:solidFill>
            <a:srgbClr val="8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GB" sz="1100" dirty="0">
                <a:latin typeface="Calibri Light" panose="020F0302020204030204" pitchFamily="34" charset="0"/>
                <a:cs typeface="Calibri Light" panose="020F0302020204030204" pitchFamily="34" charset="0"/>
              </a:rPr>
              <a:t>Smaller co. equity</a:t>
            </a:r>
          </a:p>
        </p:txBody>
      </p:sp>
      <p:sp>
        <p:nvSpPr>
          <p:cNvPr id="44" name="Right Arrow 43"/>
          <p:cNvSpPr/>
          <p:nvPr/>
        </p:nvSpPr>
        <p:spPr>
          <a:xfrm rot="16200000">
            <a:off x="486529" y="3053017"/>
            <a:ext cx="1746649" cy="272874"/>
          </a:xfrm>
          <a:prstGeom prst="rightArrow">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libri Light" panose="020F0302020204030204" pitchFamily="34" charset="0"/>
              <a:cs typeface="Calibri Light" panose="020F0302020204030204" pitchFamily="34" charset="0"/>
            </a:endParaRPr>
          </a:p>
        </p:txBody>
      </p:sp>
      <p:sp>
        <p:nvSpPr>
          <p:cNvPr id="2" name="Slide Number Placeholder 1"/>
          <p:cNvSpPr>
            <a:spLocks noGrp="1"/>
          </p:cNvSpPr>
          <p:nvPr>
            <p:ph type="sldNum" sz="quarter" idx="4"/>
          </p:nvPr>
        </p:nvSpPr>
        <p:spPr/>
        <p:txBody>
          <a:bodyPr/>
          <a:lstStyle/>
          <a:p>
            <a:fld id="{869FCD29-EE0B-41F2-B7C5-BEB7EBEF40ED}" type="slidenum">
              <a:rPr lang="en-GB" smtClean="0"/>
              <a:pPr/>
              <a:t>37</a:t>
            </a:fld>
            <a:endParaRPr lang="en-GB" dirty="0"/>
          </a:p>
        </p:txBody>
      </p:sp>
    </p:spTree>
    <p:extLst>
      <p:ext uri="{BB962C8B-B14F-4D97-AF65-F5344CB8AC3E}">
        <p14:creationId xmlns:p14="http://schemas.microsoft.com/office/powerpoint/2010/main" val="41738207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Using a risk-based framework for success</a:t>
            </a:r>
            <a:endParaRPr lang="en-US" dirty="0"/>
          </a:p>
        </p:txBody>
      </p:sp>
      <p:sp>
        <p:nvSpPr>
          <p:cNvPr id="3" name="Content Placeholder 2"/>
          <p:cNvSpPr>
            <a:spLocks noGrp="1"/>
          </p:cNvSpPr>
          <p:nvPr>
            <p:ph sz="quarter" idx="10"/>
          </p:nvPr>
        </p:nvSpPr>
        <p:spPr/>
        <p:txBody>
          <a:bodyPr/>
          <a:lstStyle/>
          <a:p>
            <a:r>
              <a:rPr lang="en-US" dirty="0"/>
              <a:t>Making and using assumptions</a:t>
            </a:r>
          </a:p>
        </p:txBody>
      </p:sp>
      <p:sp>
        <p:nvSpPr>
          <p:cNvPr id="4" name="Slide Number Placeholder 3"/>
          <p:cNvSpPr>
            <a:spLocks noGrp="1"/>
          </p:cNvSpPr>
          <p:nvPr>
            <p:ph type="sldNum" sz="quarter" idx="4"/>
          </p:nvPr>
        </p:nvSpPr>
        <p:spPr/>
        <p:txBody>
          <a:bodyPr/>
          <a:lstStyle/>
          <a:p>
            <a:fld id="{869FCD29-EE0B-41F2-B7C5-BEB7EBEF40ED}" type="slidenum">
              <a:rPr lang="en-GB" smtClean="0"/>
              <a:pPr/>
              <a:t>38</a:t>
            </a:fld>
            <a:endParaRPr lang="en-GB" dirty="0"/>
          </a:p>
        </p:txBody>
      </p:sp>
      <p:graphicFrame>
        <p:nvGraphicFramePr>
          <p:cNvPr id="5" name="Diagram 4"/>
          <p:cNvGraphicFramePr/>
          <p:nvPr>
            <p:extLst/>
          </p:nvPr>
        </p:nvGraphicFramePr>
        <p:xfrm>
          <a:off x="920552" y="2348880"/>
          <a:ext cx="7992887"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033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Using a risk-based framework for success</a:t>
            </a:r>
            <a:endParaRPr lang="en-US" dirty="0"/>
          </a:p>
        </p:txBody>
      </p:sp>
      <p:sp>
        <p:nvSpPr>
          <p:cNvPr id="4" name="Slide Number Placeholder 3"/>
          <p:cNvSpPr>
            <a:spLocks noGrp="1"/>
          </p:cNvSpPr>
          <p:nvPr>
            <p:ph type="sldNum" sz="quarter" idx="4"/>
          </p:nvPr>
        </p:nvSpPr>
        <p:spPr/>
        <p:txBody>
          <a:bodyPr/>
          <a:lstStyle/>
          <a:p>
            <a:fld id="{869FCD29-EE0B-41F2-B7C5-BEB7EBEF40ED}" type="slidenum">
              <a:rPr lang="en-GB" smtClean="0"/>
              <a:pPr/>
              <a:t>39</a:t>
            </a:fld>
            <a:endParaRPr lang="en-GB" dirty="0"/>
          </a:p>
        </p:txBody>
      </p:sp>
      <p:sp>
        <p:nvSpPr>
          <p:cNvPr id="6" name="TextBox 5"/>
          <p:cNvSpPr txBox="1"/>
          <p:nvPr/>
        </p:nvSpPr>
        <p:spPr>
          <a:xfrm>
            <a:off x="381000" y="6099346"/>
            <a:ext cx="6912768" cy="261610"/>
          </a:xfrm>
          <a:prstGeom prst="rect">
            <a:avLst/>
          </a:prstGeom>
          <a:noFill/>
        </p:spPr>
        <p:txBody>
          <a:bodyPr wrap="square" rtlCol="0">
            <a:spAutoFit/>
          </a:bodyPr>
          <a:lstStyle/>
          <a:p>
            <a:r>
              <a:rPr lang="en-GB" sz="1100" i="1" dirty="0">
                <a:latin typeface="Calibri Light" panose="020F0302020204030204" pitchFamily="34" charset="0"/>
                <a:cs typeface="Calibri Light" panose="020F0302020204030204" pitchFamily="34" charset="0"/>
              </a:rPr>
              <a:t>Source: Albion Strategic Consulting. Governance Update 13 (refer to for data references) </a:t>
            </a:r>
          </a:p>
        </p:txBody>
      </p:sp>
      <p:sp>
        <p:nvSpPr>
          <p:cNvPr id="7" name="Content Placeholder 6">
            <a:extLst>
              <a:ext uri="{FF2B5EF4-FFF2-40B4-BE49-F238E27FC236}">
                <a16:creationId xmlns:a16="http://schemas.microsoft.com/office/drawing/2014/main" id="{E12456A0-68C3-4FC2-8BE8-CCFC3B8D8E21}"/>
              </a:ext>
            </a:extLst>
          </p:cNvPr>
          <p:cNvSpPr>
            <a:spLocks noGrp="1"/>
          </p:cNvSpPr>
          <p:nvPr>
            <p:ph sz="quarter" idx="10"/>
          </p:nvPr>
        </p:nvSpPr>
        <p:spPr/>
        <p:txBody>
          <a:bodyPr/>
          <a:lstStyle/>
          <a:p>
            <a:r>
              <a:rPr lang="en-GB" dirty="0"/>
              <a:t>Albion’s central case assumptions</a:t>
            </a:r>
          </a:p>
        </p:txBody>
      </p:sp>
      <p:graphicFrame>
        <p:nvGraphicFramePr>
          <p:cNvPr id="8" name="Table 7">
            <a:extLst>
              <a:ext uri="{FF2B5EF4-FFF2-40B4-BE49-F238E27FC236}">
                <a16:creationId xmlns:a16="http://schemas.microsoft.com/office/drawing/2014/main" id="{9BF32EEA-4B30-4BA2-BD02-F4CC11B61096}"/>
              </a:ext>
            </a:extLst>
          </p:cNvPr>
          <p:cNvGraphicFramePr>
            <a:graphicFrameLocks noGrp="1"/>
          </p:cNvGraphicFramePr>
          <p:nvPr>
            <p:extLst>
              <p:ext uri="{D42A27DB-BD31-4B8C-83A1-F6EECF244321}">
                <p14:modId xmlns:p14="http://schemas.microsoft.com/office/powerpoint/2010/main" val="1051354091"/>
              </p:ext>
            </p:extLst>
          </p:nvPr>
        </p:nvGraphicFramePr>
        <p:xfrm>
          <a:off x="850582" y="1628774"/>
          <a:ext cx="8283893" cy="4328764"/>
        </p:xfrm>
        <a:graphic>
          <a:graphicData uri="http://schemas.openxmlformats.org/drawingml/2006/table">
            <a:tbl>
              <a:tblPr firstRow="1" firstCol="1" bandRow="1">
                <a:tableStyleId>{5C22544A-7EE6-4342-B048-85BDC9FD1C3A}</a:tableStyleId>
              </a:tblPr>
              <a:tblGrid>
                <a:gridCol w="3157226">
                  <a:extLst>
                    <a:ext uri="{9D8B030D-6E8A-4147-A177-3AD203B41FA5}">
                      <a16:colId xmlns:a16="http://schemas.microsoft.com/office/drawing/2014/main" val="1641618788"/>
                    </a:ext>
                  </a:extLst>
                </a:gridCol>
                <a:gridCol w="1708889">
                  <a:extLst>
                    <a:ext uri="{9D8B030D-6E8A-4147-A177-3AD203B41FA5}">
                      <a16:colId xmlns:a16="http://schemas.microsoft.com/office/drawing/2014/main" val="3822319884"/>
                    </a:ext>
                  </a:extLst>
                </a:gridCol>
                <a:gridCol w="1708889">
                  <a:extLst>
                    <a:ext uri="{9D8B030D-6E8A-4147-A177-3AD203B41FA5}">
                      <a16:colId xmlns:a16="http://schemas.microsoft.com/office/drawing/2014/main" val="3202979043"/>
                    </a:ext>
                  </a:extLst>
                </a:gridCol>
                <a:gridCol w="1708889">
                  <a:extLst>
                    <a:ext uri="{9D8B030D-6E8A-4147-A177-3AD203B41FA5}">
                      <a16:colId xmlns:a16="http://schemas.microsoft.com/office/drawing/2014/main" val="1761857231"/>
                    </a:ext>
                  </a:extLst>
                </a:gridCol>
              </a:tblGrid>
              <a:tr h="424209">
                <a:tc>
                  <a:txBody>
                    <a:bodyPr/>
                    <a:lstStyle/>
                    <a:p>
                      <a:pPr algn="just">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Growth assets</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4000"/>
                        </a:lnSpc>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Real Return % p.a. </a:t>
                      </a:r>
                      <a:br>
                        <a:rPr lang="en-GB" sz="1400">
                          <a:solidFill>
                            <a:schemeClr val="tx1"/>
                          </a:solidFill>
                          <a:effectLst/>
                          <a:latin typeface="Calibri Light" panose="020F0302020204030204" pitchFamily="34" charset="0"/>
                          <a:cs typeface="Calibri Light" panose="020F0302020204030204" pitchFamily="34" charset="0"/>
                        </a:rPr>
                      </a:br>
                      <a:r>
                        <a:rPr lang="en-GB" sz="1400">
                          <a:solidFill>
                            <a:schemeClr val="tx1"/>
                          </a:solidFill>
                          <a:effectLst/>
                          <a:latin typeface="Calibri Light" panose="020F0302020204030204" pitchFamily="34" charset="0"/>
                          <a:cs typeface="Calibri Light" panose="020F0302020204030204" pitchFamily="34" charset="0"/>
                        </a:rPr>
                        <a:t>(central case)</a:t>
                      </a:r>
                      <a:endParaRPr lang="en-GB" sz="20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4000"/>
                        </a:lnSpc>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Real Return % p.a. (conservative)</a:t>
                      </a:r>
                      <a:endParaRPr lang="en-GB" sz="20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Risk %</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9894557"/>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Global developed equity (market)</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4.5%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3.5%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20%</a:t>
                      </a:r>
                      <a:endParaRPr lang="en-GB" sz="200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836046"/>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Global developed equity (value)</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6.5%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4.5%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25%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9333323"/>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Global developed equity (small)</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6.5%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4.5%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25%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6133655"/>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Emerging markets (market)</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6.5%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4.5%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30%</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2197434"/>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Emerging markets (value)</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8.5%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5.5%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35%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5569444"/>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Emerging markets (small)</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8.5%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5.5%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35%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621001"/>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Global commercial property</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3.5%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2.5%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17.5%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3562709"/>
                  </a:ext>
                </a:extLst>
              </a:tr>
              <a:tr h="439575">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Global short bonds (AA, 0-5, hedged)</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447563"/>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UK index linked gilts (5-15)</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0.5%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0%</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7.5%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032952"/>
                  </a:ext>
                </a:extLst>
              </a:tr>
              <a:tr h="439575">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Global inflation linked bonds (hedged)</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0.5%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0%</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7.5%</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2791426"/>
                  </a:ext>
                </a:extLst>
              </a:tr>
              <a:tr h="330783">
                <a:tc>
                  <a:txBody>
                    <a:bodyPr/>
                    <a:lstStyle/>
                    <a:p>
                      <a:pPr algn="just">
                        <a:lnSpc>
                          <a:spcPct val="114000"/>
                        </a:lnSpc>
                        <a:spcBef>
                          <a:spcPts val="600"/>
                        </a:spcBef>
                        <a:spcAft>
                          <a:spcPts val="0"/>
                        </a:spcAft>
                      </a:pPr>
                      <a:r>
                        <a:rPr lang="en-GB" sz="1400" b="0" dirty="0">
                          <a:solidFill>
                            <a:schemeClr val="tx1"/>
                          </a:solidFill>
                          <a:effectLst/>
                          <a:latin typeface="Calibri Light" panose="020F0302020204030204" pitchFamily="34" charset="0"/>
                          <a:cs typeface="Calibri Light" panose="020F0302020204030204" pitchFamily="34" charset="0"/>
                        </a:rPr>
                        <a:t>Cash</a:t>
                      </a:r>
                      <a:endParaRPr lang="en-GB" sz="2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0.5% </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0%</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114000"/>
                        </a:lnSpc>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3%</a:t>
                      </a:r>
                      <a:endParaRPr lang="en-GB" sz="20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729844"/>
                  </a:ext>
                </a:extLst>
              </a:tr>
            </a:tbl>
          </a:graphicData>
        </a:graphic>
      </p:graphicFrame>
    </p:spTree>
    <p:extLst>
      <p:ext uri="{BB962C8B-B14F-4D97-AF65-F5344CB8AC3E}">
        <p14:creationId xmlns:p14="http://schemas.microsoft.com/office/powerpoint/2010/main" val="13199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Where are you on your journey?</a:t>
            </a:r>
          </a:p>
        </p:txBody>
      </p:sp>
      <p:sp>
        <p:nvSpPr>
          <p:cNvPr id="15" name="Freeform 14"/>
          <p:cNvSpPr/>
          <p:nvPr/>
        </p:nvSpPr>
        <p:spPr>
          <a:xfrm>
            <a:off x="2004649" y="1881976"/>
            <a:ext cx="5896703" cy="3157871"/>
          </a:xfrm>
          <a:custGeom>
            <a:avLst/>
            <a:gdLst>
              <a:gd name="connsiteX0" fmla="*/ 0 w 5667153"/>
              <a:gd name="connsiteY0" fmla="*/ 2105247 h 2105247"/>
              <a:gd name="connsiteX1" fmla="*/ 1052623 w 5667153"/>
              <a:gd name="connsiteY1" fmla="*/ 1701209 h 2105247"/>
              <a:gd name="connsiteX2" fmla="*/ 2860158 w 5667153"/>
              <a:gd name="connsiteY2" fmla="*/ 0 h 2105247"/>
              <a:gd name="connsiteX3" fmla="*/ 4763386 w 5667153"/>
              <a:gd name="connsiteY3" fmla="*/ 1701209 h 2105247"/>
              <a:gd name="connsiteX4" fmla="*/ 5667153 w 5667153"/>
              <a:gd name="connsiteY4" fmla="*/ 2062716 h 210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153" h="2105247">
                <a:moveTo>
                  <a:pt x="0" y="2105247"/>
                </a:moveTo>
                <a:cubicBezTo>
                  <a:pt x="287965" y="2078665"/>
                  <a:pt x="575930" y="2052084"/>
                  <a:pt x="1052623" y="1701209"/>
                </a:cubicBezTo>
                <a:cubicBezTo>
                  <a:pt x="1529316" y="1350335"/>
                  <a:pt x="2241698" y="0"/>
                  <a:pt x="2860158" y="0"/>
                </a:cubicBezTo>
                <a:cubicBezTo>
                  <a:pt x="3478618" y="0"/>
                  <a:pt x="4295553" y="1357423"/>
                  <a:pt x="4763386" y="1701209"/>
                </a:cubicBezTo>
                <a:cubicBezTo>
                  <a:pt x="5231219" y="2044995"/>
                  <a:pt x="5449186" y="2053855"/>
                  <a:pt x="5667153" y="2062716"/>
                </a:cubicBezTo>
              </a:path>
            </a:pathLst>
          </a:custGeom>
          <a:noFill/>
          <a:ln w="22225">
            <a:solidFill>
              <a:srgbClr val="3834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latin typeface="+mj-lt"/>
            </a:endParaRPr>
          </a:p>
        </p:txBody>
      </p:sp>
      <p:sp>
        <p:nvSpPr>
          <p:cNvPr id="16" name="TextBox 15"/>
          <p:cNvSpPr txBox="1"/>
          <p:nvPr/>
        </p:nvSpPr>
        <p:spPr>
          <a:xfrm>
            <a:off x="1028648" y="4879397"/>
            <a:ext cx="990978" cy="307778"/>
          </a:xfrm>
          <a:prstGeom prst="rect">
            <a:avLst/>
          </a:prstGeom>
          <a:noFill/>
        </p:spPr>
        <p:txBody>
          <a:bodyPr wrap="none" rtlCol="0">
            <a:spAutoFit/>
          </a:bodyPr>
          <a:lstStyle/>
          <a:p>
            <a:r>
              <a:rPr lang="en-GB" sz="1400" dirty="0">
                <a:latin typeface="+mj-lt"/>
              </a:rPr>
              <a:t>Opposition</a:t>
            </a:r>
          </a:p>
        </p:txBody>
      </p:sp>
      <p:sp>
        <p:nvSpPr>
          <p:cNvPr id="17" name="TextBox 16"/>
          <p:cNvSpPr txBox="1"/>
          <p:nvPr/>
        </p:nvSpPr>
        <p:spPr>
          <a:xfrm>
            <a:off x="2264180" y="4052758"/>
            <a:ext cx="1012072" cy="307778"/>
          </a:xfrm>
          <a:prstGeom prst="rect">
            <a:avLst/>
          </a:prstGeom>
          <a:noFill/>
        </p:spPr>
        <p:txBody>
          <a:bodyPr wrap="none" rtlCol="0">
            <a:spAutoFit/>
          </a:bodyPr>
          <a:lstStyle/>
          <a:p>
            <a:pPr algn="r"/>
            <a:r>
              <a:rPr lang="en-GB" sz="1400" dirty="0">
                <a:latin typeface="+mj-lt"/>
              </a:rPr>
              <a:t>Exploration</a:t>
            </a:r>
          </a:p>
        </p:txBody>
      </p:sp>
      <p:sp>
        <p:nvSpPr>
          <p:cNvPr id="18" name="TextBox 17"/>
          <p:cNvSpPr txBox="1"/>
          <p:nvPr/>
        </p:nvSpPr>
        <p:spPr>
          <a:xfrm>
            <a:off x="2019626" y="4514425"/>
            <a:ext cx="750590" cy="307778"/>
          </a:xfrm>
          <a:prstGeom prst="rect">
            <a:avLst/>
          </a:prstGeom>
          <a:noFill/>
        </p:spPr>
        <p:txBody>
          <a:bodyPr wrap="none" rtlCol="0">
            <a:spAutoFit/>
          </a:bodyPr>
          <a:lstStyle/>
          <a:p>
            <a:pPr algn="r"/>
            <a:r>
              <a:rPr lang="en-GB" sz="1400" dirty="0">
                <a:latin typeface="+mj-lt"/>
              </a:rPr>
              <a:t>Interest</a:t>
            </a:r>
          </a:p>
        </p:txBody>
      </p:sp>
      <p:sp>
        <p:nvSpPr>
          <p:cNvPr id="19" name="TextBox 18"/>
          <p:cNvSpPr txBox="1"/>
          <p:nvPr/>
        </p:nvSpPr>
        <p:spPr>
          <a:xfrm>
            <a:off x="3276252" y="2541478"/>
            <a:ext cx="863570" cy="307778"/>
          </a:xfrm>
          <a:prstGeom prst="rect">
            <a:avLst/>
          </a:prstGeom>
          <a:noFill/>
        </p:spPr>
        <p:txBody>
          <a:bodyPr wrap="none" rtlCol="0">
            <a:spAutoFit/>
          </a:bodyPr>
          <a:lstStyle/>
          <a:p>
            <a:r>
              <a:rPr lang="en-GB" sz="1400" dirty="0">
                <a:latin typeface="+mj-lt"/>
              </a:rPr>
              <a:t>Adoption</a:t>
            </a:r>
          </a:p>
        </p:txBody>
      </p:sp>
      <p:sp>
        <p:nvSpPr>
          <p:cNvPr id="20" name="TextBox 19"/>
          <p:cNvSpPr txBox="1"/>
          <p:nvPr/>
        </p:nvSpPr>
        <p:spPr>
          <a:xfrm>
            <a:off x="4601697" y="1589738"/>
            <a:ext cx="696538" cy="307778"/>
          </a:xfrm>
          <a:prstGeom prst="rect">
            <a:avLst/>
          </a:prstGeom>
          <a:noFill/>
        </p:spPr>
        <p:txBody>
          <a:bodyPr wrap="none" rtlCol="0">
            <a:spAutoFit/>
          </a:bodyPr>
          <a:lstStyle/>
          <a:p>
            <a:r>
              <a:rPr lang="en-GB" sz="1400" dirty="0">
                <a:latin typeface="+mj-lt"/>
              </a:rPr>
              <a:t>Zealot!</a:t>
            </a:r>
          </a:p>
        </p:txBody>
      </p:sp>
      <p:sp>
        <p:nvSpPr>
          <p:cNvPr id="21" name="TextBox 20"/>
          <p:cNvSpPr txBox="1"/>
          <p:nvPr/>
        </p:nvSpPr>
        <p:spPr>
          <a:xfrm>
            <a:off x="7913294" y="4822202"/>
            <a:ext cx="1433149" cy="307778"/>
          </a:xfrm>
          <a:prstGeom prst="rect">
            <a:avLst/>
          </a:prstGeom>
          <a:noFill/>
        </p:spPr>
        <p:txBody>
          <a:bodyPr wrap="none" rtlCol="0">
            <a:spAutoFit/>
          </a:bodyPr>
          <a:lstStyle/>
          <a:p>
            <a:r>
              <a:rPr lang="en-GB" sz="1400" dirty="0">
                <a:latin typeface="+mj-lt"/>
              </a:rPr>
              <a:t>Quiet confidence</a:t>
            </a:r>
          </a:p>
        </p:txBody>
      </p:sp>
      <p:sp>
        <p:nvSpPr>
          <p:cNvPr id="22" name="TextBox 21"/>
          <p:cNvSpPr txBox="1"/>
          <p:nvPr/>
        </p:nvSpPr>
        <p:spPr>
          <a:xfrm>
            <a:off x="6175744" y="3083719"/>
            <a:ext cx="825803" cy="307778"/>
          </a:xfrm>
          <a:prstGeom prst="rect">
            <a:avLst/>
          </a:prstGeom>
          <a:noFill/>
        </p:spPr>
        <p:txBody>
          <a:bodyPr wrap="none" rtlCol="0">
            <a:spAutoFit/>
          </a:bodyPr>
          <a:lstStyle/>
          <a:p>
            <a:r>
              <a:rPr lang="en-GB" sz="1400" dirty="0">
                <a:latin typeface="+mj-lt"/>
              </a:rPr>
              <a:t>Maturity</a:t>
            </a:r>
          </a:p>
        </p:txBody>
      </p:sp>
      <p:sp>
        <p:nvSpPr>
          <p:cNvPr id="23" name="TextBox 22"/>
          <p:cNvSpPr txBox="1"/>
          <p:nvPr/>
        </p:nvSpPr>
        <p:spPr>
          <a:xfrm>
            <a:off x="6696762" y="3959765"/>
            <a:ext cx="785793" cy="307777"/>
          </a:xfrm>
          <a:prstGeom prst="rect">
            <a:avLst/>
          </a:prstGeom>
          <a:noFill/>
        </p:spPr>
        <p:txBody>
          <a:bodyPr wrap="none" rtlCol="0">
            <a:spAutoFit/>
          </a:bodyPr>
          <a:lstStyle/>
          <a:p>
            <a:r>
              <a:rPr lang="en-GB" sz="1400" dirty="0">
                <a:latin typeface="+mj-lt"/>
              </a:rPr>
              <a:t>Comfort</a:t>
            </a:r>
          </a:p>
        </p:txBody>
      </p:sp>
      <p:sp>
        <p:nvSpPr>
          <p:cNvPr id="24" name="TextBox 23"/>
          <p:cNvSpPr txBox="1"/>
          <p:nvPr/>
        </p:nvSpPr>
        <p:spPr>
          <a:xfrm>
            <a:off x="5609533" y="2148164"/>
            <a:ext cx="756938" cy="307778"/>
          </a:xfrm>
          <a:prstGeom prst="rect">
            <a:avLst/>
          </a:prstGeom>
          <a:noFill/>
        </p:spPr>
        <p:txBody>
          <a:bodyPr wrap="none" rtlCol="0">
            <a:spAutoFit/>
          </a:bodyPr>
          <a:lstStyle/>
          <a:p>
            <a:r>
              <a:rPr lang="en-GB" sz="1400" dirty="0">
                <a:latin typeface="+mj-lt"/>
              </a:rPr>
              <a:t>Balance</a:t>
            </a:r>
          </a:p>
        </p:txBody>
      </p:sp>
      <p:sp>
        <p:nvSpPr>
          <p:cNvPr id="26" name="Explosion 1 25"/>
          <p:cNvSpPr/>
          <p:nvPr/>
        </p:nvSpPr>
        <p:spPr>
          <a:xfrm>
            <a:off x="2844308" y="2929829"/>
            <a:ext cx="1907700" cy="1435410"/>
          </a:xfrm>
          <a:prstGeom prst="irregularSeal1">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bg1"/>
                </a:solidFill>
                <a:latin typeface="+mj-lt"/>
              </a:rPr>
              <a:t>Damascene moment!</a:t>
            </a:r>
          </a:p>
        </p:txBody>
      </p:sp>
      <p:sp>
        <p:nvSpPr>
          <p:cNvPr id="25" name="TextBox 24"/>
          <p:cNvSpPr txBox="1"/>
          <p:nvPr/>
        </p:nvSpPr>
        <p:spPr>
          <a:xfrm>
            <a:off x="3398931" y="2130150"/>
            <a:ext cx="1027782" cy="307777"/>
          </a:xfrm>
          <a:prstGeom prst="rect">
            <a:avLst/>
          </a:prstGeom>
          <a:noFill/>
        </p:spPr>
        <p:txBody>
          <a:bodyPr wrap="none" rtlCol="0">
            <a:spAutoFit/>
          </a:bodyPr>
          <a:lstStyle/>
          <a:p>
            <a:r>
              <a:rPr lang="en-GB" sz="1400" dirty="0">
                <a:latin typeface="+mj-lt"/>
              </a:rPr>
              <a:t>Enthusiasm</a:t>
            </a:r>
          </a:p>
        </p:txBody>
      </p:sp>
      <p:sp>
        <p:nvSpPr>
          <p:cNvPr id="6" name="TextBox 5"/>
          <p:cNvSpPr txBox="1"/>
          <p:nvPr/>
        </p:nvSpPr>
        <p:spPr>
          <a:xfrm>
            <a:off x="446123" y="3510668"/>
            <a:ext cx="1895071" cy="830997"/>
          </a:xfrm>
          <a:prstGeom prst="rect">
            <a:avLst/>
          </a:prstGeom>
          <a:noFill/>
        </p:spPr>
        <p:txBody>
          <a:bodyPr wrap="none" rtlCol="0">
            <a:spAutoFit/>
          </a:bodyPr>
          <a:lstStyle/>
          <a:p>
            <a:pPr algn="r"/>
            <a:r>
              <a:rPr lang="en-GB" sz="800" dirty="0"/>
              <a:t>Charles Ellis – “Winning the losers game”</a:t>
            </a:r>
          </a:p>
          <a:p>
            <a:pPr algn="r"/>
            <a:r>
              <a:rPr lang="en-GB" sz="800" dirty="0"/>
              <a:t>SPIVA Reports</a:t>
            </a:r>
          </a:p>
          <a:p>
            <a:pPr algn="r"/>
            <a:r>
              <a:rPr lang="en-GB" sz="800" dirty="0"/>
              <a:t>Vanguard – Case for Indexing</a:t>
            </a:r>
          </a:p>
          <a:p>
            <a:pPr algn="r"/>
            <a:r>
              <a:rPr lang="en-GB" sz="800" dirty="0"/>
              <a:t>Sensible Investing TV</a:t>
            </a:r>
          </a:p>
          <a:p>
            <a:pPr algn="r"/>
            <a:r>
              <a:rPr lang="en-GB" sz="800" dirty="0"/>
              <a:t>Dimensional Science of Investing</a:t>
            </a:r>
          </a:p>
          <a:p>
            <a:pPr algn="r"/>
            <a:r>
              <a:rPr lang="en-GB" sz="800" dirty="0"/>
              <a:t>Smarter Investing </a:t>
            </a:r>
          </a:p>
        </p:txBody>
      </p:sp>
      <p:sp>
        <p:nvSpPr>
          <p:cNvPr id="32" name="TextBox 31"/>
          <p:cNvSpPr txBox="1"/>
          <p:nvPr/>
        </p:nvSpPr>
        <p:spPr>
          <a:xfrm>
            <a:off x="6287955" y="2200418"/>
            <a:ext cx="1608758" cy="338554"/>
          </a:xfrm>
          <a:prstGeom prst="rect">
            <a:avLst/>
          </a:prstGeom>
          <a:noFill/>
        </p:spPr>
        <p:txBody>
          <a:bodyPr wrap="square" rtlCol="0">
            <a:spAutoFit/>
          </a:bodyPr>
          <a:lstStyle/>
          <a:p>
            <a:r>
              <a:rPr lang="en-GB" sz="800" dirty="0"/>
              <a:t>‘Many ways to invest, but some are better for clients than others’</a:t>
            </a:r>
          </a:p>
        </p:txBody>
      </p:sp>
      <p:sp>
        <p:nvSpPr>
          <p:cNvPr id="33" name="TextBox 32"/>
          <p:cNvSpPr txBox="1"/>
          <p:nvPr/>
        </p:nvSpPr>
        <p:spPr>
          <a:xfrm>
            <a:off x="6923166" y="3140356"/>
            <a:ext cx="1608758" cy="584775"/>
          </a:xfrm>
          <a:prstGeom prst="rect">
            <a:avLst/>
          </a:prstGeom>
          <a:noFill/>
        </p:spPr>
        <p:txBody>
          <a:bodyPr wrap="square" rtlCol="0">
            <a:spAutoFit/>
          </a:bodyPr>
          <a:lstStyle/>
          <a:p>
            <a:r>
              <a:rPr lang="en-GB" sz="800" dirty="0"/>
              <a:t>‘No doubt there are some skilled managers but they are scarce and very hard to identify in advance and hard to live with.’</a:t>
            </a:r>
          </a:p>
        </p:txBody>
      </p:sp>
      <p:sp>
        <p:nvSpPr>
          <p:cNvPr id="34" name="TextBox 33"/>
          <p:cNvSpPr txBox="1"/>
          <p:nvPr/>
        </p:nvSpPr>
        <p:spPr>
          <a:xfrm>
            <a:off x="7854067" y="4007735"/>
            <a:ext cx="1608758" cy="215444"/>
          </a:xfrm>
          <a:prstGeom prst="rect">
            <a:avLst/>
          </a:prstGeom>
          <a:noFill/>
        </p:spPr>
        <p:txBody>
          <a:bodyPr wrap="square" rtlCol="0">
            <a:spAutoFit/>
          </a:bodyPr>
          <a:lstStyle/>
          <a:p>
            <a:r>
              <a:rPr lang="en-GB" sz="800" dirty="0"/>
              <a:t>‘It will do the job we ask of it.’. </a:t>
            </a:r>
          </a:p>
        </p:txBody>
      </p:sp>
      <p:sp>
        <p:nvSpPr>
          <p:cNvPr id="35" name="TextBox 34"/>
          <p:cNvSpPr txBox="1"/>
          <p:nvPr/>
        </p:nvSpPr>
        <p:spPr>
          <a:xfrm>
            <a:off x="1561497" y="5156990"/>
            <a:ext cx="1608758" cy="1077218"/>
          </a:xfrm>
          <a:prstGeom prst="rect">
            <a:avLst/>
          </a:prstGeom>
          <a:noFill/>
        </p:spPr>
        <p:txBody>
          <a:bodyPr wrap="square" rtlCol="0">
            <a:spAutoFit/>
          </a:bodyPr>
          <a:lstStyle/>
          <a:p>
            <a:r>
              <a:rPr lang="en-GB" sz="800" dirty="0"/>
              <a:t>‘I can pick winners.</a:t>
            </a:r>
          </a:p>
          <a:p>
            <a:r>
              <a:rPr lang="en-GB" sz="800" dirty="0"/>
              <a:t>Don’t be a loser and lock into certain failure.</a:t>
            </a:r>
          </a:p>
          <a:p>
            <a:r>
              <a:rPr lang="en-GB" sz="800" dirty="0"/>
              <a:t>Why go down with the market?</a:t>
            </a:r>
          </a:p>
          <a:p>
            <a:r>
              <a:rPr lang="en-GB" sz="800" dirty="0"/>
              <a:t>How is an adviser earning a fee for doing that?</a:t>
            </a:r>
          </a:p>
          <a:p>
            <a:r>
              <a:rPr lang="en-GB" sz="800" dirty="0"/>
              <a:t>Here’s an example of great… (Buffett, Bolton, Woodford)’</a:t>
            </a:r>
          </a:p>
        </p:txBody>
      </p:sp>
      <p:sp>
        <p:nvSpPr>
          <p:cNvPr id="7" name="Rectangle 6"/>
          <p:cNvSpPr/>
          <p:nvPr/>
        </p:nvSpPr>
        <p:spPr>
          <a:xfrm>
            <a:off x="7935411" y="5103874"/>
            <a:ext cx="1599663" cy="338554"/>
          </a:xfrm>
          <a:prstGeom prst="rect">
            <a:avLst/>
          </a:prstGeom>
        </p:spPr>
        <p:txBody>
          <a:bodyPr wrap="square">
            <a:spAutoFit/>
          </a:bodyPr>
          <a:lstStyle/>
          <a:p>
            <a:r>
              <a:rPr lang="en-GB" sz="800" dirty="0"/>
              <a:t>‘Belief, patience, discipline and fortitude will see you through.’ </a:t>
            </a:r>
          </a:p>
        </p:txBody>
      </p:sp>
      <p:sp>
        <p:nvSpPr>
          <p:cNvPr id="37" name="TextBox 36"/>
          <p:cNvSpPr txBox="1"/>
          <p:nvPr/>
        </p:nvSpPr>
        <p:spPr>
          <a:xfrm>
            <a:off x="5371365" y="1589738"/>
            <a:ext cx="1608758" cy="338554"/>
          </a:xfrm>
          <a:prstGeom prst="rect">
            <a:avLst/>
          </a:prstGeom>
          <a:noFill/>
        </p:spPr>
        <p:txBody>
          <a:bodyPr wrap="square" rtlCol="0">
            <a:spAutoFit/>
          </a:bodyPr>
          <a:lstStyle/>
          <a:p>
            <a:r>
              <a:rPr lang="en-GB" sz="800" dirty="0"/>
              <a:t>‘You must be a mug if you don’t do it this way’</a:t>
            </a:r>
          </a:p>
        </p:txBody>
      </p:sp>
      <p:sp>
        <p:nvSpPr>
          <p:cNvPr id="38" name="TextBox 37"/>
          <p:cNvSpPr txBox="1"/>
          <p:nvPr/>
        </p:nvSpPr>
        <p:spPr>
          <a:xfrm>
            <a:off x="1618194" y="2585025"/>
            <a:ext cx="1727006" cy="215444"/>
          </a:xfrm>
          <a:prstGeom prst="rect">
            <a:avLst/>
          </a:prstGeom>
          <a:noFill/>
        </p:spPr>
        <p:txBody>
          <a:bodyPr wrap="square" rtlCol="0">
            <a:spAutoFit/>
          </a:bodyPr>
          <a:lstStyle/>
          <a:p>
            <a:r>
              <a:rPr lang="en-GB" sz="800" dirty="0"/>
              <a:t>‘Sounds like a good way to do things’</a:t>
            </a:r>
          </a:p>
        </p:txBody>
      </p:sp>
      <p:sp>
        <p:nvSpPr>
          <p:cNvPr id="39" name="TextBox 38"/>
          <p:cNvSpPr txBox="1"/>
          <p:nvPr/>
        </p:nvSpPr>
        <p:spPr>
          <a:xfrm>
            <a:off x="1526148" y="2132776"/>
            <a:ext cx="1894174" cy="338554"/>
          </a:xfrm>
          <a:prstGeom prst="rect">
            <a:avLst/>
          </a:prstGeom>
          <a:noFill/>
        </p:spPr>
        <p:txBody>
          <a:bodyPr wrap="square" rtlCol="0">
            <a:spAutoFit/>
          </a:bodyPr>
          <a:lstStyle/>
          <a:p>
            <a:pPr algn="r"/>
            <a:r>
              <a:rPr lang="en-GB" sz="800" dirty="0"/>
              <a:t>‘This is great; it really takes the pressure off worrying about fund selection’</a:t>
            </a:r>
          </a:p>
        </p:txBody>
      </p:sp>
      <p:sp>
        <p:nvSpPr>
          <p:cNvPr id="8" name="Slide Number Placeholder 7"/>
          <p:cNvSpPr>
            <a:spLocks noGrp="1"/>
          </p:cNvSpPr>
          <p:nvPr>
            <p:ph type="sldNum" sz="quarter" idx="4"/>
          </p:nvPr>
        </p:nvSpPr>
        <p:spPr/>
        <p:txBody>
          <a:bodyPr/>
          <a:lstStyle/>
          <a:p>
            <a:fld id="{869FCD29-EE0B-41F2-B7C5-BEB7EBEF40ED}" type="slidenum">
              <a:rPr lang="en-GB" smtClean="0"/>
              <a:pPr/>
              <a:t>4</a:t>
            </a:fld>
            <a:endParaRPr lang="en-GB" dirty="0"/>
          </a:p>
        </p:txBody>
      </p:sp>
      <p:sp>
        <p:nvSpPr>
          <p:cNvPr id="27" name="TextBox 26"/>
          <p:cNvSpPr txBox="1"/>
          <p:nvPr/>
        </p:nvSpPr>
        <p:spPr>
          <a:xfrm>
            <a:off x="755236" y="4444719"/>
            <a:ext cx="1406219" cy="461665"/>
          </a:xfrm>
          <a:prstGeom prst="rect">
            <a:avLst/>
          </a:prstGeom>
          <a:noFill/>
        </p:spPr>
        <p:txBody>
          <a:bodyPr wrap="none" rtlCol="0">
            <a:spAutoFit/>
          </a:bodyPr>
          <a:lstStyle/>
          <a:p>
            <a:pPr algn="r"/>
            <a:r>
              <a:rPr lang="en-GB" sz="800" dirty="0"/>
              <a:t>There must be an easier way.</a:t>
            </a:r>
          </a:p>
          <a:p>
            <a:pPr algn="r"/>
            <a:r>
              <a:rPr lang="en-GB" sz="800" dirty="0"/>
              <a:t>What about outsourcing?</a:t>
            </a:r>
          </a:p>
          <a:p>
            <a:pPr algn="r"/>
            <a:r>
              <a:rPr lang="en-GB" sz="800" dirty="0"/>
              <a:t>SEI, multi-asset funds.</a:t>
            </a:r>
          </a:p>
        </p:txBody>
      </p:sp>
    </p:spTree>
    <p:extLst>
      <p:ext uri="{BB962C8B-B14F-4D97-AF65-F5344CB8AC3E}">
        <p14:creationId xmlns:p14="http://schemas.microsoft.com/office/powerpoint/2010/main" val="4287861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6" grpId="0" animBg="1"/>
      <p:bldP spid="25" grpId="0"/>
      <p:bldP spid="6" grpId="0"/>
      <p:bldP spid="32" grpId="0"/>
      <p:bldP spid="33" grpId="0"/>
      <p:bldP spid="34" grpId="0"/>
      <p:bldP spid="35" grpId="0"/>
      <p:bldP spid="7" grpId="0"/>
      <p:bldP spid="37" grpId="0"/>
      <p:bldP spid="38" grpId="0"/>
      <p:bldP spid="39"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a:t>
            </a:r>
          </a:p>
        </p:txBody>
      </p:sp>
      <p:sp>
        <p:nvSpPr>
          <p:cNvPr id="4" name="Slide Number Placeholder 3"/>
          <p:cNvSpPr>
            <a:spLocks noGrp="1"/>
          </p:cNvSpPr>
          <p:nvPr>
            <p:ph type="sldNum" sz="quarter" idx="4"/>
          </p:nvPr>
        </p:nvSpPr>
        <p:spPr/>
        <p:txBody>
          <a:bodyPr/>
          <a:lstStyle/>
          <a:p>
            <a:fld id="{869FCD29-EE0B-41F2-B7C5-BEB7EBEF40ED}" type="slidenum">
              <a:rPr lang="en-GB" smtClean="0"/>
              <a:pPr/>
              <a:t>40</a:t>
            </a:fld>
            <a:endParaRPr lang="en-GB" dirty="0"/>
          </a:p>
        </p:txBody>
      </p:sp>
      <p:grpSp>
        <p:nvGrpSpPr>
          <p:cNvPr id="12" name="Group 11"/>
          <p:cNvGrpSpPr>
            <a:grpSpLocks noChangeAspect="1"/>
          </p:cNvGrpSpPr>
          <p:nvPr/>
        </p:nvGrpSpPr>
        <p:grpSpPr>
          <a:xfrm>
            <a:off x="2902860" y="1764529"/>
            <a:ext cx="4100279" cy="4126700"/>
            <a:chOff x="5657867" y="1597352"/>
            <a:chExt cx="2125300" cy="2138996"/>
          </a:xfrm>
        </p:grpSpPr>
        <p:sp>
          <p:nvSpPr>
            <p:cNvPr id="5" name="Hexagon 4"/>
            <p:cNvSpPr/>
            <p:nvPr/>
          </p:nvSpPr>
          <p:spPr>
            <a:xfrm>
              <a:off x="5798764" y="1849471"/>
              <a:ext cx="1834444" cy="1595966"/>
            </a:xfrm>
            <a:prstGeom prst="hexagon">
              <a:avLst>
                <a:gd name="adj" fmla="val 25000"/>
                <a:gd name="vf" fmla="val 115470"/>
              </a:avLst>
            </a:prstGeom>
            <a:solidFill>
              <a:srgbClr val="FF0000"/>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lang="en-GB" sz="2400" b="1" dirty="0">
                <a:solidFill>
                  <a:schemeClr val="tx1"/>
                </a:solidFill>
                <a:latin typeface="+mj-lt"/>
              </a:endParaRPr>
            </a:p>
            <a:p>
              <a:pPr algn="ctr"/>
              <a:r>
                <a:rPr lang="en-GB" sz="2400" b="1" dirty="0">
                  <a:solidFill>
                    <a:schemeClr val="tx1"/>
                  </a:solidFill>
                  <a:latin typeface="+mj-lt"/>
                </a:rPr>
                <a:t>MODEL PORTFOLIOS</a:t>
              </a:r>
            </a:p>
            <a:p>
              <a:pPr algn="ctr"/>
              <a:r>
                <a:rPr lang="en-GB" sz="2400" dirty="0">
                  <a:solidFill>
                    <a:schemeClr val="tx1"/>
                  </a:solidFill>
                  <a:latin typeface="+mj-lt"/>
                </a:rPr>
                <a:t>Build and maintain robust portfolios</a:t>
              </a:r>
            </a:p>
            <a:p>
              <a:pPr algn="ctr"/>
              <a:endParaRPr lang="en-GB" sz="2400" dirty="0">
                <a:solidFill>
                  <a:schemeClr val="tx1"/>
                </a:solidFill>
                <a:latin typeface="+mj-lt"/>
              </a:endParaRPr>
            </a:p>
          </p:txBody>
        </p:sp>
        <p:sp>
          <p:nvSpPr>
            <p:cNvPr id="6" name="TextBox 5"/>
            <p:cNvSpPr txBox="1"/>
            <p:nvPr/>
          </p:nvSpPr>
          <p:spPr>
            <a:xfrm>
              <a:off x="6312583" y="1597352"/>
              <a:ext cx="818688" cy="175483"/>
            </a:xfrm>
            <a:prstGeom prst="rect">
              <a:avLst/>
            </a:prstGeom>
            <a:noFill/>
          </p:spPr>
          <p:txBody>
            <a:bodyPr wrap="none" rtlCol="0">
              <a:spAutoFit/>
            </a:bodyPr>
            <a:lstStyle/>
            <a:p>
              <a:pPr algn="ctr"/>
              <a:r>
                <a:rPr lang="en-GB" sz="1600" dirty="0">
                  <a:latin typeface="+mj-lt"/>
                </a:rPr>
                <a:t>Diversify broadly</a:t>
              </a:r>
            </a:p>
          </p:txBody>
        </p:sp>
        <p:sp>
          <p:nvSpPr>
            <p:cNvPr id="7" name="TextBox 6"/>
            <p:cNvSpPr txBox="1"/>
            <p:nvPr/>
          </p:nvSpPr>
          <p:spPr>
            <a:xfrm rot="3790747">
              <a:off x="7349893" y="2018741"/>
              <a:ext cx="563441" cy="303107"/>
            </a:xfrm>
            <a:prstGeom prst="rect">
              <a:avLst/>
            </a:prstGeom>
            <a:noFill/>
          </p:spPr>
          <p:txBody>
            <a:bodyPr wrap="none" rtlCol="0">
              <a:spAutoFit/>
            </a:bodyPr>
            <a:lstStyle/>
            <a:p>
              <a:pPr algn="ctr"/>
              <a:r>
                <a:rPr lang="en-GB" sz="1600" dirty="0">
                  <a:latin typeface="+mj-lt"/>
                </a:rPr>
                <a:t>Avoid cost </a:t>
              </a:r>
            </a:p>
            <a:p>
              <a:pPr algn="ctr"/>
              <a:r>
                <a:rPr lang="en-GB" sz="1600" dirty="0">
                  <a:latin typeface="+mj-lt"/>
                </a:rPr>
                <a:t>leakage</a:t>
              </a:r>
            </a:p>
          </p:txBody>
        </p:sp>
        <p:sp>
          <p:nvSpPr>
            <p:cNvPr id="8" name="TextBox 7"/>
            <p:cNvSpPr txBox="1"/>
            <p:nvPr/>
          </p:nvSpPr>
          <p:spPr>
            <a:xfrm rot="17748727">
              <a:off x="7379770" y="2983408"/>
              <a:ext cx="503683" cy="303107"/>
            </a:xfrm>
            <a:prstGeom prst="rect">
              <a:avLst/>
            </a:prstGeom>
            <a:noFill/>
          </p:spPr>
          <p:txBody>
            <a:bodyPr wrap="none" rtlCol="0">
              <a:spAutoFit/>
            </a:bodyPr>
            <a:lstStyle/>
            <a:p>
              <a:pPr algn="ctr"/>
              <a:r>
                <a:rPr lang="en-GB" sz="1600" dirty="0">
                  <a:latin typeface="+mj-lt"/>
                </a:rPr>
                <a:t>Control </a:t>
              </a:r>
            </a:p>
            <a:p>
              <a:pPr algn="ctr"/>
              <a:r>
                <a:rPr lang="en-GB" sz="1600" dirty="0">
                  <a:latin typeface="+mj-lt"/>
                </a:rPr>
                <a:t>emotions</a:t>
              </a:r>
            </a:p>
          </p:txBody>
        </p:sp>
        <p:sp>
          <p:nvSpPr>
            <p:cNvPr id="9" name="TextBox 8"/>
            <p:cNvSpPr txBox="1"/>
            <p:nvPr/>
          </p:nvSpPr>
          <p:spPr>
            <a:xfrm>
              <a:off x="6405365" y="3433241"/>
              <a:ext cx="685415" cy="303107"/>
            </a:xfrm>
            <a:prstGeom prst="rect">
              <a:avLst/>
            </a:prstGeom>
            <a:noFill/>
          </p:spPr>
          <p:txBody>
            <a:bodyPr wrap="none" rtlCol="0">
              <a:spAutoFit/>
            </a:bodyPr>
            <a:lstStyle/>
            <a:p>
              <a:pPr algn="ctr"/>
              <a:r>
                <a:rPr lang="en-GB" sz="1600" dirty="0">
                  <a:latin typeface="+mj-lt"/>
                </a:rPr>
                <a:t>Manage risks </a:t>
              </a:r>
            </a:p>
            <a:p>
              <a:pPr algn="ctr"/>
              <a:r>
                <a:rPr lang="en-GB" sz="1600" dirty="0">
                  <a:latin typeface="+mj-lt"/>
                </a:rPr>
                <a:t>over time</a:t>
              </a:r>
            </a:p>
          </p:txBody>
        </p:sp>
        <p:sp>
          <p:nvSpPr>
            <p:cNvPr id="10" name="TextBox 9"/>
            <p:cNvSpPr txBox="1"/>
            <p:nvPr/>
          </p:nvSpPr>
          <p:spPr>
            <a:xfrm rot="17792025">
              <a:off x="5479143" y="2008815"/>
              <a:ext cx="660555" cy="303107"/>
            </a:xfrm>
            <a:prstGeom prst="rect">
              <a:avLst/>
            </a:prstGeom>
            <a:noFill/>
          </p:spPr>
          <p:txBody>
            <a:bodyPr wrap="none" rtlCol="0">
              <a:spAutoFit/>
            </a:bodyPr>
            <a:lstStyle/>
            <a:p>
              <a:pPr algn="ctr"/>
              <a:r>
                <a:rPr lang="en-GB" sz="1600" dirty="0">
                  <a:latin typeface="+mj-lt"/>
                </a:rPr>
                <a:t>Take </a:t>
              </a:r>
            </a:p>
            <a:p>
              <a:pPr algn="ctr"/>
              <a:r>
                <a:rPr lang="en-GB" sz="1600" dirty="0">
                  <a:latin typeface="+mj-lt"/>
                </a:rPr>
                <a:t>sensible risks</a:t>
              </a:r>
            </a:p>
          </p:txBody>
        </p:sp>
        <p:sp>
          <p:nvSpPr>
            <p:cNvPr id="11" name="TextBox 10"/>
            <p:cNvSpPr txBox="1"/>
            <p:nvPr/>
          </p:nvSpPr>
          <p:spPr>
            <a:xfrm rot="3782853">
              <a:off x="5502384" y="3001105"/>
              <a:ext cx="641046" cy="303107"/>
            </a:xfrm>
            <a:prstGeom prst="rect">
              <a:avLst/>
            </a:prstGeom>
            <a:noFill/>
          </p:spPr>
          <p:txBody>
            <a:bodyPr wrap="none" rtlCol="0">
              <a:spAutoFit/>
            </a:bodyPr>
            <a:lstStyle/>
            <a:p>
              <a:pPr algn="ctr"/>
              <a:r>
                <a:rPr lang="en-GB" sz="1600" dirty="0">
                  <a:latin typeface="+mj-lt"/>
                </a:rPr>
                <a:t>Rebalance </a:t>
              </a:r>
            </a:p>
            <a:p>
              <a:pPr algn="ctr"/>
              <a:r>
                <a:rPr lang="en-GB" sz="1600" dirty="0">
                  <a:latin typeface="+mj-lt"/>
                </a:rPr>
                <a:t>the portfolio</a:t>
              </a:r>
            </a:p>
          </p:txBody>
        </p:sp>
      </p:grpSp>
    </p:spTree>
    <p:extLst>
      <p:ext uri="{BB962C8B-B14F-4D97-AF65-F5344CB8AC3E}">
        <p14:creationId xmlns:p14="http://schemas.microsoft.com/office/powerpoint/2010/main" val="40619131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5. The construction process</a:t>
            </a:r>
          </a:p>
        </p:txBody>
      </p:sp>
      <p:sp>
        <p:nvSpPr>
          <p:cNvPr id="4" name="Slide Number Placeholder 3"/>
          <p:cNvSpPr>
            <a:spLocks noGrp="1"/>
          </p:cNvSpPr>
          <p:nvPr>
            <p:ph type="sldNum" sz="quarter" idx="4"/>
          </p:nvPr>
        </p:nvSpPr>
        <p:spPr/>
        <p:txBody>
          <a:bodyPr/>
          <a:lstStyle/>
          <a:p>
            <a:fld id="{55CFA313-0EB5-4C0A-91A4-B09895424039}" type="slidenum">
              <a:rPr lang="en-GB" smtClean="0"/>
              <a:t>41</a:t>
            </a:fld>
            <a:endParaRPr lang="en-GB"/>
          </a:p>
        </p:txBody>
      </p:sp>
      <p:sp>
        <p:nvSpPr>
          <p:cNvPr id="13" name="TextBox 12"/>
          <p:cNvSpPr txBox="1"/>
          <p:nvPr/>
        </p:nvSpPr>
        <p:spPr>
          <a:xfrm>
            <a:off x="381000" y="6068239"/>
            <a:ext cx="2362698" cy="276999"/>
          </a:xfrm>
          <a:prstGeom prst="rect">
            <a:avLst/>
          </a:prstGeom>
          <a:noFill/>
        </p:spPr>
        <p:txBody>
          <a:bodyPr wrap="none" rtlCol="0">
            <a:spAutoFit/>
          </a:bodyPr>
          <a:lstStyle/>
          <a:p>
            <a:r>
              <a:rPr lang="en-GB" sz="1200" i="1" dirty="0">
                <a:solidFill>
                  <a:schemeClr val="tx1">
                    <a:lumMod val="50000"/>
                    <a:lumOff val="50000"/>
                  </a:schemeClr>
                </a:solidFill>
              </a:rPr>
              <a:t>Source: Albion Strategic Consulting</a:t>
            </a:r>
          </a:p>
        </p:txBody>
      </p:sp>
      <p:grpSp>
        <p:nvGrpSpPr>
          <p:cNvPr id="9" name="Group 8"/>
          <p:cNvGrpSpPr/>
          <p:nvPr/>
        </p:nvGrpSpPr>
        <p:grpSpPr>
          <a:xfrm>
            <a:off x="818606" y="1558834"/>
            <a:ext cx="7977051" cy="3718560"/>
            <a:chOff x="1712251" y="2073798"/>
            <a:chExt cx="4469788" cy="1918316"/>
          </a:xfrm>
        </p:grpSpPr>
        <p:grpSp>
          <p:nvGrpSpPr>
            <p:cNvPr id="11" name="Group 10"/>
            <p:cNvGrpSpPr/>
            <p:nvPr/>
          </p:nvGrpSpPr>
          <p:grpSpPr>
            <a:xfrm>
              <a:off x="1712251" y="2598446"/>
              <a:ext cx="869484" cy="815142"/>
              <a:chOff x="2804" y="134083"/>
              <a:chExt cx="869484" cy="815142"/>
            </a:xfrm>
          </p:grpSpPr>
          <p:sp>
            <p:nvSpPr>
              <p:cNvPr id="40" name="Rounded Rectangle 39"/>
              <p:cNvSpPr/>
              <p:nvPr/>
            </p:nvSpPr>
            <p:spPr>
              <a:xfrm>
                <a:off x="2804" y="134083"/>
                <a:ext cx="869484" cy="815142"/>
              </a:xfrm>
              <a:prstGeom prst="roundRect">
                <a:avLst>
                  <a:gd name="adj" fmla="val 10000"/>
                </a:avLst>
              </a:prstGeom>
              <a:solidFill>
                <a:schemeClr val="bg1">
                  <a:lumMod val="6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p:nvPr/>
            </p:nvSpPr>
            <p:spPr>
              <a:xfrm>
                <a:off x="26679" y="157958"/>
                <a:ext cx="821734"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600" kern="1200" dirty="0">
                    <a:solidFill>
                      <a:schemeClr val="bg1"/>
                    </a:solidFill>
                    <a:latin typeface="+mj-lt"/>
                  </a:rPr>
                  <a:t>Construction approach</a:t>
                </a:r>
              </a:p>
              <a:p>
                <a:pPr marL="57150" lvl="1" indent="-57150" algn="l" defTabSz="400050">
                  <a:lnSpc>
                    <a:spcPct val="90000"/>
                  </a:lnSpc>
                  <a:spcBef>
                    <a:spcPct val="0"/>
                  </a:spcBef>
                  <a:spcAft>
                    <a:spcPct val="15000"/>
                  </a:spcAft>
                  <a:buChar char="••"/>
                </a:pPr>
                <a:r>
                  <a:rPr lang="en-GB" sz="1600" kern="1200" dirty="0">
                    <a:solidFill>
                      <a:schemeClr val="bg1"/>
                    </a:solidFill>
                    <a:latin typeface="+mj-lt"/>
                  </a:rPr>
                  <a:t> Evidence</a:t>
                </a:r>
              </a:p>
              <a:p>
                <a:pPr marL="57150" lvl="1" indent="-57150" algn="l" defTabSz="400050">
                  <a:lnSpc>
                    <a:spcPct val="90000"/>
                  </a:lnSpc>
                  <a:spcBef>
                    <a:spcPct val="0"/>
                  </a:spcBef>
                  <a:spcAft>
                    <a:spcPct val="15000"/>
                  </a:spcAft>
                  <a:buChar char="••"/>
                </a:pPr>
                <a:r>
                  <a:rPr lang="en-GB" sz="1600" kern="1200" dirty="0">
                    <a:solidFill>
                      <a:schemeClr val="bg1"/>
                    </a:solidFill>
                    <a:latin typeface="+mj-lt"/>
                  </a:rPr>
                  <a:t> Approach</a:t>
                </a:r>
              </a:p>
            </p:txBody>
          </p:sp>
        </p:grpSp>
        <p:grpSp>
          <p:nvGrpSpPr>
            <p:cNvPr id="12" name="Group 11"/>
            <p:cNvGrpSpPr/>
            <p:nvPr/>
          </p:nvGrpSpPr>
          <p:grpSpPr>
            <a:xfrm>
              <a:off x="2668685" y="2898201"/>
              <a:ext cx="184330" cy="215632"/>
              <a:chOff x="959238" y="433838"/>
              <a:chExt cx="184330" cy="215632"/>
            </a:xfrm>
            <a:solidFill>
              <a:schemeClr val="bg2">
                <a:lumMod val="50000"/>
              </a:schemeClr>
            </a:solidFill>
          </p:grpSpPr>
          <p:sp>
            <p:nvSpPr>
              <p:cNvPr id="38" name="Right Arrow 37"/>
              <p:cNvSpPr/>
              <p:nvPr/>
            </p:nvSpPr>
            <p:spPr>
              <a:xfrm>
                <a:off x="959238" y="433838"/>
                <a:ext cx="184330" cy="215632"/>
              </a:xfrm>
              <a:prstGeom prst="rightArrow">
                <a:avLst>
                  <a:gd name="adj1" fmla="val 60000"/>
                  <a:gd name="adj2" fmla="val 50000"/>
                </a:avLst>
              </a:prstGeom>
              <a:solidFill>
                <a:schemeClr val="tx1">
                  <a:lumMod val="75000"/>
                  <a:lumOff val="2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9" name="Right Arrow 6"/>
              <p:cNvSpPr/>
              <p:nvPr/>
            </p:nvSpPr>
            <p:spPr>
              <a:xfrm>
                <a:off x="959238" y="476964"/>
                <a:ext cx="129031" cy="129380"/>
              </a:xfrm>
              <a:prstGeom prst="rect">
                <a:avLst/>
              </a:prstGeom>
              <a:solidFill>
                <a:schemeClr val="tx1">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400050">
                  <a:lnSpc>
                    <a:spcPct val="90000"/>
                  </a:lnSpc>
                  <a:spcBef>
                    <a:spcPct val="0"/>
                  </a:spcBef>
                  <a:spcAft>
                    <a:spcPct val="35000"/>
                  </a:spcAft>
                </a:pPr>
                <a:endParaRPr lang="en-GB" sz="1600" kern="1200">
                  <a:solidFill>
                    <a:schemeClr val="accent5">
                      <a:lumMod val="75000"/>
                    </a:schemeClr>
                  </a:solidFill>
                  <a:latin typeface="+mj-lt"/>
                </a:endParaRPr>
              </a:p>
            </p:txBody>
          </p:sp>
        </p:grpSp>
        <p:grpSp>
          <p:nvGrpSpPr>
            <p:cNvPr id="14" name="Group 13"/>
            <p:cNvGrpSpPr/>
            <p:nvPr/>
          </p:nvGrpSpPr>
          <p:grpSpPr>
            <a:xfrm>
              <a:off x="2929530" y="2598446"/>
              <a:ext cx="869484" cy="815142"/>
              <a:chOff x="1220083" y="134083"/>
              <a:chExt cx="869484" cy="815142"/>
            </a:xfrm>
          </p:grpSpPr>
          <p:sp>
            <p:nvSpPr>
              <p:cNvPr id="36" name="Rounded Rectangle 35"/>
              <p:cNvSpPr/>
              <p:nvPr/>
            </p:nvSpPr>
            <p:spPr>
              <a:xfrm>
                <a:off x="1220083" y="134083"/>
                <a:ext cx="869484" cy="815142"/>
              </a:xfrm>
              <a:prstGeom prst="roundRect">
                <a:avLst>
                  <a:gd name="adj" fmla="val 10000"/>
                </a:avLst>
              </a:prstGeom>
              <a:solidFill>
                <a:schemeClr val="bg1">
                  <a:lumMod val="6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8"/>
              <p:cNvSpPr/>
              <p:nvPr/>
            </p:nvSpPr>
            <p:spPr>
              <a:xfrm>
                <a:off x="1243958" y="157958"/>
                <a:ext cx="821734"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600" kern="1200" dirty="0">
                    <a:solidFill>
                      <a:schemeClr val="bg1"/>
                    </a:solidFill>
                    <a:latin typeface="+mj-lt"/>
                  </a:rPr>
                  <a:t>Asset  class menu</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Research</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Screen</a:t>
                </a:r>
              </a:p>
            </p:txBody>
          </p:sp>
        </p:grpSp>
        <p:grpSp>
          <p:nvGrpSpPr>
            <p:cNvPr id="15" name="Group 14"/>
            <p:cNvGrpSpPr/>
            <p:nvPr/>
          </p:nvGrpSpPr>
          <p:grpSpPr>
            <a:xfrm rot="2700000">
              <a:off x="3888975" y="3395800"/>
              <a:ext cx="184330" cy="215632"/>
              <a:chOff x="2176517" y="433838"/>
              <a:chExt cx="184330" cy="215632"/>
            </a:xfrm>
            <a:solidFill>
              <a:schemeClr val="bg2">
                <a:lumMod val="50000"/>
              </a:schemeClr>
            </a:solidFill>
          </p:grpSpPr>
          <p:sp>
            <p:nvSpPr>
              <p:cNvPr id="34" name="Right Arrow 33"/>
              <p:cNvSpPr/>
              <p:nvPr/>
            </p:nvSpPr>
            <p:spPr>
              <a:xfrm>
                <a:off x="2176517" y="433838"/>
                <a:ext cx="184330" cy="215632"/>
              </a:xfrm>
              <a:prstGeom prst="rightArrow">
                <a:avLst>
                  <a:gd name="adj1" fmla="val 60000"/>
                  <a:gd name="adj2" fmla="val 50000"/>
                </a:avLst>
              </a:prstGeom>
              <a:solidFill>
                <a:schemeClr val="tx1">
                  <a:lumMod val="75000"/>
                  <a:lumOff val="2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5" name="Right Arrow 10"/>
              <p:cNvSpPr/>
              <p:nvPr/>
            </p:nvSpPr>
            <p:spPr>
              <a:xfrm>
                <a:off x="2176517" y="476964"/>
                <a:ext cx="129031" cy="129380"/>
              </a:xfrm>
              <a:prstGeom prst="rect">
                <a:avLst/>
              </a:prstGeom>
              <a:solidFill>
                <a:schemeClr val="tx1">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400050">
                  <a:lnSpc>
                    <a:spcPct val="90000"/>
                  </a:lnSpc>
                  <a:spcBef>
                    <a:spcPct val="0"/>
                  </a:spcBef>
                  <a:spcAft>
                    <a:spcPct val="35000"/>
                  </a:spcAft>
                </a:pPr>
                <a:endParaRPr lang="en-GB" sz="1600" kern="1200">
                  <a:solidFill>
                    <a:schemeClr val="accent5">
                      <a:lumMod val="75000"/>
                    </a:schemeClr>
                  </a:solidFill>
                  <a:latin typeface="+mj-lt"/>
                </a:endParaRPr>
              </a:p>
            </p:txBody>
          </p:sp>
        </p:grpSp>
        <p:grpSp>
          <p:nvGrpSpPr>
            <p:cNvPr id="16" name="Group 15"/>
            <p:cNvGrpSpPr/>
            <p:nvPr/>
          </p:nvGrpSpPr>
          <p:grpSpPr>
            <a:xfrm>
              <a:off x="4146809" y="2073798"/>
              <a:ext cx="869484" cy="815142"/>
              <a:chOff x="2437362" y="134083"/>
              <a:chExt cx="869484" cy="815142"/>
            </a:xfrm>
          </p:grpSpPr>
          <p:sp>
            <p:nvSpPr>
              <p:cNvPr id="32" name="Rounded Rectangle 31"/>
              <p:cNvSpPr/>
              <p:nvPr/>
            </p:nvSpPr>
            <p:spPr>
              <a:xfrm>
                <a:off x="2437362" y="134083"/>
                <a:ext cx="869484" cy="815142"/>
              </a:xfrm>
              <a:prstGeom prst="roundRect">
                <a:avLst>
                  <a:gd name="adj" fmla="val 10000"/>
                </a:avLst>
              </a:prstGeom>
              <a:solidFill>
                <a:srgbClr val="F14F1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ounded Rectangle 12"/>
              <p:cNvSpPr/>
              <p:nvPr/>
            </p:nvSpPr>
            <p:spPr>
              <a:xfrm>
                <a:off x="2461237" y="157958"/>
                <a:ext cx="821734"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600" kern="1200" dirty="0">
                    <a:solidFill>
                      <a:schemeClr val="bg1"/>
                    </a:solidFill>
                    <a:latin typeface="+mj-lt"/>
                  </a:rPr>
                  <a:t>Growth assets </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Selections </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Allocations</a:t>
                </a:r>
              </a:p>
            </p:txBody>
          </p:sp>
        </p:grpSp>
        <p:grpSp>
          <p:nvGrpSpPr>
            <p:cNvPr id="17" name="Group 16"/>
            <p:cNvGrpSpPr/>
            <p:nvPr/>
          </p:nvGrpSpPr>
          <p:grpSpPr>
            <a:xfrm>
              <a:off x="4146809" y="3176972"/>
              <a:ext cx="869484" cy="815142"/>
              <a:chOff x="3654641" y="134083"/>
              <a:chExt cx="869484" cy="815142"/>
            </a:xfrm>
          </p:grpSpPr>
          <p:sp>
            <p:nvSpPr>
              <p:cNvPr id="30" name="Rounded Rectangle 29"/>
              <p:cNvSpPr/>
              <p:nvPr/>
            </p:nvSpPr>
            <p:spPr>
              <a:xfrm>
                <a:off x="3654641" y="134083"/>
                <a:ext cx="869484" cy="815142"/>
              </a:xfrm>
              <a:prstGeom prst="roundRect">
                <a:avLst>
                  <a:gd name="adj" fmla="val 10000"/>
                </a:avLst>
              </a:prstGeom>
              <a:solidFill>
                <a:srgbClr val="50443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16"/>
              <p:cNvSpPr/>
              <p:nvPr/>
            </p:nvSpPr>
            <p:spPr>
              <a:xfrm>
                <a:off x="3678516" y="157958"/>
                <a:ext cx="821734"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600" kern="1200" dirty="0">
                    <a:solidFill>
                      <a:schemeClr val="bg1"/>
                    </a:solidFill>
                    <a:latin typeface="+mj-lt"/>
                  </a:rPr>
                  <a:t>Defensive assets</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Selections</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Allocations</a:t>
                </a:r>
              </a:p>
            </p:txBody>
          </p:sp>
        </p:grpSp>
        <p:grpSp>
          <p:nvGrpSpPr>
            <p:cNvPr id="18" name="Group 17"/>
            <p:cNvGrpSpPr/>
            <p:nvPr/>
          </p:nvGrpSpPr>
          <p:grpSpPr>
            <a:xfrm>
              <a:off x="5312555" y="2598446"/>
              <a:ext cx="869484" cy="824559"/>
              <a:chOff x="4871920" y="134083"/>
              <a:chExt cx="869484" cy="824559"/>
            </a:xfrm>
            <a:solidFill>
              <a:srgbClr val="5CBC00"/>
            </a:solidFill>
          </p:grpSpPr>
          <p:sp>
            <p:nvSpPr>
              <p:cNvPr id="28" name="Rounded Rectangle 27"/>
              <p:cNvSpPr/>
              <p:nvPr/>
            </p:nvSpPr>
            <p:spPr>
              <a:xfrm>
                <a:off x="4871920" y="134083"/>
                <a:ext cx="869484" cy="815142"/>
              </a:xfrm>
              <a:prstGeom prst="roundRect">
                <a:avLst>
                  <a:gd name="adj" fmla="val 10000"/>
                </a:avLst>
              </a:prstGeom>
              <a:solidFill>
                <a:schemeClr val="tx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20"/>
              <p:cNvSpPr/>
              <p:nvPr/>
            </p:nvSpPr>
            <p:spPr>
              <a:xfrm>
                <a:off x="4919670" y="191250"/>
                <a:ext cx="821734" cy="76739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600" kern="1200" dirty="0">
                    <a:solidFill>
                      <a:schemeClr val="bg1"/>
                    </a:solidFill>
                    <a:latin typeface="+mj-lt"/>
                  </a:rPr>
                  <a:t>Model portfolios</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Combine</a:t>
                </a:r>
              </a:p>
              <a:p>
                <a:pPr marL="57150" lvl="1" indent="-57150" algn="l" defTabSz="400050">
                  <a:lnSpc>
                    <a:spcPct val="90000"/>
                  </a:lnSpc>
                  <a:spcBef>
                    <a:spcPct val="0"/>
                  </a:spcBef>
                  <a:spcAft>
                    <a:spcPct val="15000"/>
                  </a:spcAft>
                  <a:buChar char="••"/>
                </a:pPr>
                <a:r>
                  <a:rPr lang="en-GB" sz="1600" kern="1200" baseline="0" dirty="0">
                    <a:solidFill>
                      <a:schemeClr val="bg1"/>
                    </a:solidFill>
                    <a:latin typeface="+mj-lt"/>
                  </a:rPr>
                  <a:t> Test</a:t>
                </a:r>
              </a:p>
              <a:p>
                <a:pPr marL="57150" lvl="1" indent="-57150" algn="l" defTabSz="400050">
                  <a:lnSpc>
                    <a:spcPct val="90000"/>
                  </a:lnSpc>
                  <a:spcBef>
                    <a:spcPct val="0"/>
                  </a:spcBef>
                  <a:spcAft>
                    <a:spcPct val="15000"/>
                  </a:spcAft>
                  <a:buChar char="••"/>
                </a:pPr>
                <a:r>
                  <a:rPr lang="en-GB" sz="1600" dirty="0">
                    <a:solidFill>
                      <a:schemeClr val="bg1"/>
                    </a:solidFill>
                    <a:latin typeface="+mj-lt"/>
                  </a:rPr>
                  <a:t> Map</a:t>
                </a:r>
                <a:endParaRPr lang="en-GB" sz="1600" kern="1200" baseline="0" dirty="0">
                  <a:solidFill>
                    <a:schemeClr val="bg1"/>
                  </a:solidFill>
                  <a:latin typeface="+mj-lt"/>
                </a:endParaRPr>
              </a:p>
            </p:txBody>
          </p:sp>
        </p:grpSp>
        <p:grpSp>
          <p:nvGrpSpPr>
            <p:cNvPr id="19" name="Group 18"/>
            <p:cNvGrpSpPr/>
            <p:nvPr/>
          </p:nvGrpSpPr>
          <p:grpSpPr>
            <a:xfrm rot="18900000" flipV="1">
              <a:off x="3898853" y="2514505"/>
              <a:ext cx="184330" cy="215632"/>
              <a:chOff x="2176517" y="433838"/>
              <a:chExt cx="184330" cy="215632"/>
            </a:xfrm>
            <a:solidFill>
              <a:schemeClr val="bg2">
                <a:lumMod val="50000"/>
              </a:schemeClr>
            </a:solidFill>
          </p:grpSpPr>
          <p:sp>
            <p:nvSpPr>
              <p:cNvPr id="26" name="Right Arrow 25"/>
              <p:cNvSpPr/>
              <p:nvPr/>
            </p:nvSpPr>
            <p:spPr>
              <a:xfrm>
                <a:off x="2176517" y="433838"/>
                <a:ext cx="184330" cy="215632"/>
              </a:xfrm>
              <a:prstGeom prst="rightArrow">
                <a:avLst>
                  <a:gd name="adj1" fmla="val 60000"/>
                  <a:gd name="adj2" fmla="val 50000"/>
                </a:avLst>
              </a:prstGeom>
              <a:solidFill>
                <a:schemeClr val="tx1">
                  <a:lumMod val="75000"/>
                  <a:lumOff val="2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7" name="Right Arrow 10"/>
              <p:cNvSpPr/>
              <p:nvPr/>
            </p:nvSpPr>
            <p:spPr>
              <a:xfrm>
                <a:off x="2176517" y="476964"/>
                <a:ext cx="129031" cy="129380"/>
              </a:xfrm>
              <a:prstGeom prst="rect">
                <a:avLst/>
              </a:prstGeom>
              <a:solidFill>
                <a:schemeClr val="tx1">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400050">
                  <a:lnSpc>
                    <a:spcPct val="90000"/>
                  </a:lnSpc>
                  <a:spcBef>
                    <a:spcPct val="0"/>
                  </a:spcBef>
                  <a:spcAft>
                    <a:spcPct val="35000"/>
                  </a:spcAft>
                </a:pPr>
                <a:endParaRPr lang="en-GB" sz="1600" kern="1200">
                  <a:solidFill>
                    <a:schemeClr val="accent5">
                      <a:lumMod val="75000"/>
                    </a:schemeClr>
                  </a:solidFill>
                  <a:latin typeface="+mj-lt"/>
                </a:endParaRPr>
              </a:p>
            </p:txBody>
          </p:sp>
        </p:grpSp>
        <p:grpSp>
          <p:nvGrpSpPr>
            <p:cNvPr id="20" name="Group 19"/>
            <p:cNvGrpSpPr/>
            <p:nvPr/>
          </p:nvGrpSpPr>
          <p:grpSpPr>
            <a:xfrm rot="2700000">
              <a:off x="5065535" y="2529133"/>
              <a:ext cx="184330" cy="215632"/>
              <a:chOff x="2176517" y="433838"/>
              <a:chExt cx="184330" cy="215632"/>
            </a:xfrm>
            <a:solidFill>
              <a:schemeClr val="bg2">
                <a:lumMod val="50000"/>
              </a:schemeClr>
            </a:solidFill>
          </p:grpSpPr>
          <p:sp>
            <p:nvSpPr>
              <p:cNvPr id="24" name="Right Arrow 23"/>
              <p:cNvSpPr/>
              <p:nvPr/>
            </p:nvSpPr>
            <p:spPr>
              <a:xfrm>
                <a:off x="2176517" y="433838"/>
                <a:ext cx="184330" cy="215632"/>
              </a:xfrm>
              <a:prstGeom prst="rightArrow">
                <a:avLst>
                  <a:gd name="adj1" fmla="val 60000"/>
                  <a:gd name="adj2" fmla="val 50000"/>
                </a:avLst>
              </a:prstGeom>
              <a:solidFill>
                <a:schemeClr val="tx1">
                  <a:lumMod val="75000"/>
                  <a:lumOff val="2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Right Arrow 10"/>
              <p:cNvSpPr/>
              <p:nvPr/>
            </p:nvSpPr>
            <p:spPr>
              <a:xfrm>
                <a:off x="2176517" y="476964"/>
                <a:ext cx="129031" cy="129380"/>
              </a:xfrm>
              <a:prstGeom prst="rect">
                <a:avLst/>
              </a:prstGeom>
              <a:solidFill>
                <a:schemeClr val="tx1">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400050">
                  <a:lnSpc>
                    <a:spcPct val="90000"/>
                  </a:lnSpc>
                  <a:spcBef>
                    <a:spcPct val="0"/>
                  </a:spcBef>
                  <a:spcAft>
                    <a:spcPct val="35000"/>
                  </a:spcAft>
                </a:pPr>
                <a:endParaRPr lang="en-GB" sz="1600" kern="1200">
                  <a:solidFill>
                    <a:schemeClr val="accent5">
                      <a:lumMod val="75000"/>
                    </a:schemeClr>
                  </a:solidFill>
                  <a:latin typeface="+mj-lt"/>
                </a:endParaRPr>
              </a:p>
            </p:txBody>
          </p:sp>
        </p:grpSp>
        <p:grpSp>
          <p:nvGrpSpPr>
            <p:cNvPr id="21" name="Group 20"/>
            <p:cNvGrpSpPr/>
            <p:nvPr/>
          </p:nvGrpSpPr>
          <p:grpSpPr>
            <a:xfrm rot="18900000" flipV="1">
              <a:off x="5098009" y="3423306"/>
              <a:ext cx="184330" cy="215632"/>
              <a:chOff x="2176517" y="433838"/>
              <a:chExt cx="184330" cy="215632"/>
            </a:xfrm>
            <a:solidFill>
              <a:schemeClr val="bg2">
                <a:lumMod val="50000"/>
              </a:schemeClr>
            </a:solidFill>
          </p:grpSpPr>
          <p:sp>
            <p:nvSpPr>
              <p:cNvPr id="22" name="Right Arrow 21"/>
              <p:cNvSpPr/>
              <p:nvPr/>
            </p:nvSpPr>
            <p:spPr>
              <a:xfrm>
                <a:off x="2176517" y="433838"/>
                <a:ext cx="184330" cy="215632"/>
              </a:xfrm>
              <a:prstGeom prst="rightArrow">
                <a:avLst>
                  <a:gd name="adj1" fmla="val 60000"/>
                  <a:gd name="adj2" fmla="val 50000"/>
                </a:avLst>
              </a:prstGeom>
              <a:solidFill>
                <a:schemeClr val="tx1">
                  <a:lumMod val="75000"/>
                  <a:lumOff val="2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3" name="Right Arrow 10"/>
              <p:cNvSpPr/>
              <p:nvPr/>
            </p:nvSpPr>
            <p:spPr>
              <a:xfrm>
                <a:off x="2176517" y="476964"/>
                <a:ext cx="129031" cy="129380"/>
              </a:xfrm>
              <a:prstGeom prst="rect">
                <a:avLst/>
              </a:prstGeom>
              <a:solidFill>
                <a:schemeClr val="tx1">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400050">
                  <a:lnSpc>
                    <a:spcPct val="90000"/>
                  </a:lnSpc>
                  <a:spcBef>
                    <a:spcPct val="0"/>
                  </a:spcBef>
                  <a:spcAft>
                    <a:spcPct val="35000"/>
                  </a:spcAft>
                </a:pPr>
                <a:endParaRPr lang="en-GB" sz="1600" kern="1200">
                  <a:solidFill>
                    <a:schemeClr val="accent5">
                      <a:lumMod val="75000"/>
                    </a:schemeClr>
                  </a:solidFill>
                  <a:latin typeface="+mj-lt"/>
                </a:endParaRPr>
              </a:p>
            </p:txBody>
          </p:sp>
        </p:grpSp>
      </p:grpSp>
    </p:spTree>
    <p:extLst>
      <p:ext uri="{BB962C8B-B14F-4D97-AF65-F5344CB8AC3E}">
        <p14:creationId xmlns:p14="http://schemas.microsoft.com/office/powerpoint/2010/main" val="15935375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a:t>
            </a:r>
          </a:p>
        </p:txBody>
      </p:sp>
      <p:sp>
        <p:nvSpPr>
          <p:cNvPr id="4" name="Content Placeholder 3">
            <a:extLst>
              <a:ext uri="{FF2B5EF4-FFF2-40B4-BE49-F238E27FC236}">
                <a16:creationId xmlns:a16="http://schemas.microsoft.com/office/drawing/2014/main" id="{929C0728-8C69-4EFB-9BA5-A26FBCDFD44D}"/>
              </a:ext>
            </a:extLst>
          </p:cNvPr>
          <p:cNvSpPr>
            <a:spLocks noGrp="1"/>
          </p:cNvSpPr>
          <p:nvPr>
            <p:ph sz="quarter" idx="10"/>
          </p:nvPr>
        </p:nvSpPr>
        <p:spPr>
          <a:xfrm>
            <a:off x="495300" y="1014414"/>
            <a:ext cx="8915400" cy="614361"/>
          </a:xfrm>
        </p:spPr>
        <p:txBody>
          <a:bodyPr/>
          <a:lstStyle/>
          <a:p>
            <a:r>
              <a:rPr lang="en-GB" dirty="0"/>
              <a:t>A whiskey and water approach</a:t>
            </a:r>
          </a:p>
        </p:txBody>
      </p:sp>
      <p:sp>
        <p:nvSpPr>
          <p:cNvPr id="3" name="Slide Number Placeholder 2"/>
          <p:cNvSpPr>
            <a:spLocks noGrp="1"/>
          </p:cNvSpPr>
          <p:nvPr>
            <p:ph type="sldNum" sz="quarter" idx="4"/>
          </p:nvPr>
        </p:nvSpPr>
        <p:spPr/>
        <p:txBody>
          <a:bodyPr/>
          <a:lstStyle/>
          <a:p>
            <a:fld id="{869FCD29-EE0B-41F2-B7C5-BEB7EBEF40ED}" type="slidenum">
              <a:rPr lang="en-GB" smtClean="0"/>
              <a:pPr/>
              <a:t>42</a:t>
            </a:fld>
            <a:endParaRPr lang="en-GB" dirty="0"/>
          </a:p>
        </p:txBody>
      </p:sp>
      <p:sp>
        <p:nvSpPr>
          <p:cNvPr id="12" name="TextBox 11"/>
          <p:cNvSpPr txBox="1"/>
          <p:nvPr/>
        </p:nvSpPr>
        <p:spPr>
          <a:xfrm>
            <a:off x="884622" y="1646063"/>
            <a:ext cx="742254"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Return</a:t>
            </a:r>
          </a:p>
        </p:txBody>
      </p:sp>
      <p:grpSp>
        <p:nvGrpSpPr>
          <p:cNvPr id="5" name="Group 4">
            <a:extLst>
              <a:ext uri="{FF2B5EF4-FFF2-40B4-BE49-F238E27FC236}">
                <a16:creationId xmlns:a16="http://schemas.microsoft.com/office/drawing/2014/main" id="{DA0D6F58-6E02-429D-BA59-F35FFEF22BB2}"/>
              </a:ext>
            </a:extLst>
          </p:cNvPr>
          <p:cNvGrpSpPr/>
          <p:nvPr/>
        </p:nvGrpSpPr>
        <p:grpSpPr>
          <a:xfrm>
            <a:off x="1604419" y="1730957"/>
            <a:ext cx="6749032" cy="4663644"/>
            <a:chOff x="1604419" y="1553067"/>
            <a:chExt cx="6749032" cy="4663644"/>
          </a:xfrm>
        </p:grpSpPr>
        <p:sp>
          <p:nvSpPr>
            <p:cNvPr id="10" name="TextBox 9"/>
            <p:cNvSpPr txBox="1"/>
            <p:nvPr/>
          </p:nvSpPr>
          <p:spPr>
            <a:xfrm>
              <a:off x="6430592" y="1757169"/>
              <a:ext cx="1353576" cy="338554"/>
            </a:xfrm>
            <a:prstGeom prst="rect">
              <a:avLst/>
            </a:prstGeom>
            <a:noFill/>
          </p:spPr>
          <p:txBody>
            <a:bodyPr wrap="none" rtlCol="0">
              <a:spAutoFit/>
            </a:bodyPr>
            <a:lstStyle>
              <a:defPPr>
                <a:defRPr lang="en-US"/>
              </a:defPPr>
              <a:lvl1pPr>
                <a:defRPr sz="1200">
                  <a:latin typeface="VAG Rounded Std Light" panose="020F0502020204020204" pitchFamily="34" charset="0"/>
                </a:defRPr>
              </a:lvl1pPr>
            </a:lstStyle>
            <a:p>
              <a:r>
                <a:rPr lang="en-GB" sz="1600" dirty="0">
                  <a:latin typeface="Calibri Light" panose="020F0302020204030204" pitchFamily="34" charset="0"/>
                  <a:cs typeface="Calibri Light" panose="020F0302020204030204" pitchFamily="34" charset="0"/>
                </a:rPr>
                <a:t>Growth assets</a:t>
              </a:r>
            </a:p>
          </p:txBody>
        </p:sp>
        <p:sp>
          <p:nvSpPr>
            <p:cNvPr id="11" name="Right Arrow 10"/>
            <p:cNvSpPr/>
            <p:nvPr/>
          </p:nvSpPr>
          <p:spPr>
            <a:xfrm>
              <a:off x="4319494" y="5931854"/>
              <a:ext cx="3277683" cy="272874"/>
            </a:xfrm>
            <a:prstGeom prst="rightArrow">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alibri Light" panose="020F0302020204030204" pitchFamily="34" charset="0"/>
                <a:cs typeface="Calibri Light" panose="020F0302020204030204" pitchFamily="34" charset="0"/>
              </a:endParaRPr>
            </a:p>
          </p:txBody>
        </p:sp>
        <p:sp>
          <p:nvSpPr>
            <p:cNvPr id="13" name="TextBox 12"/>
            <p:cNvSpPr txBox="1"/>
            <p:nvPr/>
          </p:nvSpPr>
          <p:spPr>
            <a:xfrm>
              <a:off x="7844978" y="5878157"/>
              <a:ext cx="508473"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Risk</a:t>
              </a:r>
            </a:p>
          </p:txBody>
        </p:sp>
        <p:sp>
          <p:nvSpPr>
            <p:cNvPr id="23" name="Right Arrow 22"/>
            <p:cNvSpPr/>
            <p:nvPr/>
          </p:nvSpPr>
          <p:spPr>
            <a:xfrm rot="16200000">
              <a:off x="486000" y="2671486"/>
              <a:ext cx="2509712" cy="272874"/>
            </a:xfrm>
            <a:prstGeom prst="rightArrow">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alibri Light" panose="020F0302020204030204" pitchFamily="34" charset="0"/>
                <a:cs typeface="Calibri Light" panose="020F0302020204030204" pitchFamily="34" charset="0"/>
              </a:endParaRPr>
            </a:p>
          </p:txBody>
        </p:sp>
        <p:pic>
          <p:nvPicPr>
            <p:cNvPr id="19" name="Picture 18" descr="iStock_000013902665_ExtraSmall jug.jpg"/>
            <p:cNvPicPr>
              <a:picLocks noChangeAspect="1"/>
            </p:cNvPicPr>
            <p:nvPr/>
          </p:nvPicPr>
          <p:blipFill>
            <a:blip r:embed="rId2"/>
            <a:stretch>
              <a:fillRect/>
            </a:stretch>
          </p:blipFill>
          <p:spPr>
            <a:xfrm>
              <a:off x="1906782" y="4194730"/>
              <a:ext cx="1642237" cy="1797166"/>
            </a:xfrm>
            <a:prstGeom prst="rect">
              <a:avLst/>
            </a:prstGeom>
          </p:spPr>
        </p:pic>
        <p:pic>
          <p:nvPicPr>
            <p:cNvPr id="20" name="Picture 19" descr="iStock_000021060941_ExtraSmall whisky.jpg"/>
            <p:cNvPicPr>
              <a:picLocks noChangeAspect="1"/>
            </p:cNvPicPr>
            <p:nvPr/>
          </p:nvPicPr>
          <p:blipFill>
            <a:blip r:embed="rId3"/>
            <a:stretch>
              <a:fillRect/>
            </a:stretch>
          </p:blipFill>
          <p:spPr>
            <a:xfrm>
              <a:off x="6359771" y="2090160"/>
              <a:ext cx="1237406" cy="1909384"/>
            </a:xfrm>
            <a:prstGeom prst="rect">
              <a:avLst/>
            </a:prstGeom>
          </p:spPr>
        </p:pic>
        <p:cxnSp>
          <p:nvCxnSpPr>
            <p:cNvPr id="21" name="Straight Arrow Connector 20"/>
            <p:cNvCxnSpPr/>
            <p:nvPr/>
          </p:nvCxnSpPr>
          <p:spPr>
            <a:xfrm flipV="1">
              <a:off x="3488682" y="3529715"/>
              <a:ext cx="2871089" cy="1447779"/>
            </a:xfrm>
            <a:prstGeom prst="straightConnector1">
              <a:avLst/>
            </a:prstGeom>
            <a:ln w="28575">
              <a:solidFill>
                <a:srgbClr val="38342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descr="iStock_000012048862_ExtraSmall glass.jpg"/>
            <p:cNvPicPr>
              <a:picLocks noChangeAspect="1"/>
            </p:cNvPicPr>
            <p:nvPr/>
          </p:nvPicPr>
          <p:blipFill>
            <a:blip r:embed="rId4"/>
            <a:stretch>
              <a:fillRect/>
            </a:stretch>
          </p:blipFill>
          <p:spPr>
            <a:xfrm>
              <a:off x="4117163" y="3367593"/>
              <a:ext cx="1164078" cy="1609901"/>
            </a:xfrm>
            <a:prstGeom prst="rect">
              <a:avLst/>
            </a:prstGeom>
          </p:spPr>
        </p:pic>
        <p:sp>
          <p:nvSpPr>
            <p:cNvPr id="27" name="TextBox 26"/>
            <p:cNvSpPr txBox="1"/>
            <p:nvPr/>
          </p:nvSpPr>
          <p:spPr>
            <a:xfrm>
              <a:off x="2143915" y="4062779"/>
              <a:ext cx="1555426"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Defensive Assets</a:t>
              </a:r>
            </a:p>
          </p:txBody>
        </p:sp>
      </p:grpSp>
    </p:spTree>
    <p:extLst>
      <p:ext uri="{BB962C8B-B14F-4D97-AF65-F5344CB8AC3E}">
        <p14:creationId xmlns:p14="http://schemas.microsoft.com/office/powerpoint/2010/main" val="10483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C791-1D04-4331-91E0-CA59D2B4F0E0}"/>
              </a:ext>
            </a:extLst>
          </p:cNvPr>
          <p:cNvSpPr>
            <a:spLocks noGrp="1"/>
          </p:cNvSpPr>
          <p:nvPr>
            <p:ph type="title"/>
          </p:nvPr>
        </p:nvSpPr>
        <p:spPr/>
        <p:txBody>
          <a:bodyPr/>
          <a:lstStyle/>
          <a:p>
            <a:r>
              <a:rPr lang="en-GB" dirty="0"/>
              <a:t>5. The construction process</a:t>
            </a:r>
          </a:p>
        </p:txBody>
      </p:sp>
      <p:sp>
        <p:nvSpPr>
          <p:cNvPr id="3" name="Content Placeholder 2">
            <a:extLst>
              <a:ext uri="{FF2B5EF4-FFF2-40B4-BE49-F238E27FC236}">
                <a16:creationId xmlns:a16="http://schemas.microsoft.com/office/drawing/2014/main" id="{D73B232C-BA1F-476E-B376-55BC98C4839D}"/>
              </a:ext>
            </a:extLst>
          </p:cNvPr>
          <p:cNvSpPr>
            <a:spLocks noGrp="1"/>
          </p:cNvSpPr>
          <p:nvPr>
            <p:ph sz="quarter" idx="10"/>
          </p:nvPr>
        </p:nvSpPr>
        <p:spPr/>
        <p:txBody>
          <a:bodyPr/>
          <a:lstStyle/>
          <a:p>
            <a:r>
              <a:rPr lang="en-GB" dirty="0"/>
              <a:t>Key decisions</a:t>
            </a:r>
          </a:p>
        </p:txBody>
      </p:sp>
      <p:sp>
        <p:nvSpPr>
          <p:cNvPr id="4" name="Slide Number Placeholder 3">
            <a:extLst>
              <a:ext uri="{FF2B5EF4-FFF2-40B4-BE49-F238E27FC236}">
                <a16:creationId xmlns:a16="http://schemas.microsoft.com/office/drawing/2014/main" id="{8985AAFA-2C94-451E-9266-624842AB6C47}"/>
              </a:ext>
            </a:extLst>
          </p:cNvPr>
          <p:cNvSpPr>
            <a:spLocks noGrp="1"/>
          </p:cNvSpPr>
          <p:nvPr>
            <p:ph type="sldNum" sz="quarter" idx="4"/>
          </p:nvPr>
        </p:nvSpPr>
        <p:spPr/>
        <p:txBody>
          <a:bodyPr/>
          <a:lstStyle/>
          <a:p>
            <a:fld id="{869FCD29-EE0B-41F2-B7C5-BEB7EBEF40ED}" type="slidenum">
              <a:rPr lang="en-GB" smtClean="0"/>
              <a:pPr/>
              <a:t>43</a:t>
            </a:fld>
            <a:endParaRPr lang="en-GB" dirty="0"/>
          </a:p>
        </p:txBody>
      </p:sp>
      <p:grpSp>
        <p:nvGrpSpPr>
          <p:cNvPr id="5" name="Group 4">
            <a:extLst>
              <a:ext uri="{FF2B5EF4-FFF2-40B4-BE49-F238E27FC236}">
                <a16:creationId xmlns:a16="http://schemas.microsoft.com/office/drawing/2014/main" id="{FE1FA32A-9757-4619-A0B0-4975CE399F8F}"/>
              </a:ext>
            </a:extLst>
          </p:cNvPr>
          <p:cNvGrpSpPr/>
          <p:nvPr/>
        </p:nvGrpSpPr>
        <p:grpSpPr>
          <a:xfrm>
            <a:off x="1924051" y="1700366"/>
            <a:ext cx="6070598" cy="646331"/>
            <a:chOff x="1921934" y="1700366"/>
            <a:chExt cx="6070598" cy="646331"/>
          </a:xfrm>
        </p:grpSpPr>
        <p:sp>
          <p:nvSpPr>
            <p:cNvPr id="6" name="Right Arrow 4">
              <a:extLst>
                <a:ext uri="{FF2B5EF4-FFF2-40B4-BE49-F238E27FC236}">
                  <a16:creationId xmlns:a16="http://schemas.microsoft.com/office/drawing/2014/main" id="{07BDC925-3C49-4469-81D0-3300BDA70185}"/>
                </a:ext>
              </a:extLst>
            </p:cNvPr>
            <p:cNvSpPr/>
            <p:nvPr/>
          </p:nvSpPr>
          <p:spPr>
            <a:xfrm>
              <a:off x="5672666" y="1862666"/>
              <a:ext cx="423333" cy="3217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7" name="Right Arrow 5">
              <a:extLst>
                <a:ext uri="{FF2B5EF4-FFF2-40B4-BE49-F238E27FC236}">
                  <a16:creationId xmlns:a16="http://schemas.microsoft.com/office/drawing/2014/main" id="{39A94B7C-134C-4021-B099-C4E08F9072B6}"/>
                </a:ext>
              </a:extLst>
            </p:cNvPr>
            <p:cNvSpPr/>
            <p:nvPr/>
          </p:nvSpPr>
          <p:spPr>
            <a:xfrm flipH="1">
              <a:off x="3793066" y="1862666"/>
              <a:ext cx="423333" cy="3217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31A3F016-3A42-4A92-A85C-C8FDA432876B}"/>
                </a:ext>
              </a:extLst>
            </p:cNvPr>
            <p:cNvSpPr txBox="1"/>
            <p:nvPr/>
          </p:nvSpPr>
          <p:spPr>
            <a:xfrm>
              <a:off x="4346904" y="1700366"/>
              <a:ext cx="1212191" cy="646331"/>
            </a:xfrm>
            <a:prstGeom prst="rect">
              <a:avLst/>
            </a:prstGeom>
            <a:noFill/>
          </p:spPr>
          <p:txBody>
            <a:bodyPr wrap="none" rtlCol="0">
              <a:spAutoFit/>
            </a:bodyPr>
            <a:lstStyle/>
            <a:p>
              <a:pPr algn="ctr"/>
              <a:r>
                <a:rPr lang="en-GB" dirty="0">
                  <a:solidFill>
                    <a:srgbClr val="FF0000"/>
                  </a:solidFill>
                  <a:latin typeface="Calibri Light" panose="020F0302020204030204" pitchFamily="34" charset="0"/>
                  <a:cs typeface="Calibri Light" panose="020F0302020204030204" pitchFamily="34" charset="0"/>
                </a:rPr>
                <a:t>Decision 1</a:t>
              </a:r>
            </a:p>
            <a:p>
              <a:pPr algn="ctr"/>
              <a:r>
                <a:rPr lang="en-GB" dirty="0">
                  <a:latin typeface="Calibri Light" panose="020F0302020204030204" pitchFamily="34" charset="0"/>
                  <a:cs typeface="Calibri Light" panose="020F0302020204030204" pitchFamily="34" charset="0"/>
                </a:rPr>
                <a:t>Home bias</a:t>
              </a:r>
            </a:p>
          </p:txBody>
        </p:sp>
        <p:sp>
          <p:nvSpPr>
            <p:cNvPr id="9" name="Rounded Rectangle 7">
              <a:extLst>
                <a:ext uri="{FF2B5EF4-FFF2-40B4-BE49-F238E27FC236}">
                  <a16:creationId xmlns:a16="http://schemas.microsoft.com/office/drawing/2014/main" id="{8FB17110-1480-40BC-9800-6878FCE68986}"/>
                </a:ext>
              </a:extLst>
            </p:cNvPr>
            <p:cNvSpPr/>
            <p:nvPr/>
          </p:nvSpPr>
          <p:spPr>
            <a:xfrm>
              <a:off x="1921934" y="1725767"/>
              <a:ext cx="1769533" cy="5856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UK</a:t>
              </a:r>
            </a:p>
          </p:txBody>
        </p:sp>
        <p:sp>
          <p:nvSpPr>
            <p:cNvPr id="10" name="Rounded Rectangle 8">
              <a:extLst>
                <a:ext uri="{FF2B5EF4-FFF2-40B4-BE49-F238E27FC236}">
                  <a16:creationId xmlns:a16="http://schemas.microsoft.com/office/drawing/2014/main" id="{74B15484-A568-40A3-AB41-7DDFE2CAEB7A}"/>
                </a:ext>
              </a:extLst>
            </p:cNvPr>
            <p:cNvSpPr/>
            <p:nvPr/>
          </p:nvSpPr>
          <p:spPr>
            <a:xfrm>
              <a:off x="6222999" y="1722247"/>
              <a:ext cx="1769533" cy="5856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Overseas (developed)</a:t>
              </a:r>
            </a:p>
          </p:txBody>
        </p:sp>
      </p:grpSp>
      <p:grpSp>
        <p:nvGrpSpPr>
          <p:cNvPr id="11" name="Group 10">
            <a:extLst>
              <a:ext uri="{FF2B5EF4-FFF2-40B4-BE49-F238E27FC236}">
                <a16:creationId xmlns:a16="http://schemas.microsoft.com/office/drawing/2014/main" id="{C289A89E-E16E-463C-8993-55FF386B0A02}"/>
              </a:ext>
            </a:extLst>
          </p:cNvPr>
          <p:cNvGrpSpPr/>
          <p:nvPr/>
        </p:nvGrpSpPr>
        <p:grpSpPr>
          <a:xfrm>
            <a:off x="1924051" y="2631698"/>
            <a:ext cx="6070598" cy="646331"/>
            <a:chOff x="1921934" y="1700366"/>
            <a:chExt cx="6070598" cy="646331"/>
          </a:xfrm>
        </p:grpSpPr>
        <p:sp>
          <p:nvSpPr>
            <p:cNvPr id="12" name="Right Arrow 11">
              <a:extLst>
                <a:ext uri="{FF2B5EF4-FFF2-40B4-BE49-F238E27FC236}">
                  <a16:creationId xmlns:a16="http://schemas.microsoft.com/office/drawing/2014/main" id="{5840AE04-CB91-4A67-B4DC-B7DAB0C07058}"/>
                </a:ext>
              </a:extLst>
            </p:cNvPr>
            <p:cNvSpPr/>
            <p:nvPr/>
          </p:nvSpPr>
          <p:spPr>
            <a:xfrm>
              <a:off x="5672666" y="1862666"/>
              <a:ext cx="423333" cy="321733"/>
            </a:xfrm>
            <a:prstGeom prst="rightArrow">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3" name="Right Arrow 12">
              <a:extLst>
                <a:ext uri="{FF2B5EF4-FFF2-40B4-BE49-F238E27FC236}">
                  <a16:creationId xmlns:a16="http://schemas.microsoft.com/office/drawing/2014/main" id="{A0CF5D09-5601-4BF0-8B75-EF0C38FC5CC4}"/>
                </a:ext>
              </a:extLst>
            </p:cNvPr>
            <p:cNvSpPr/>
            <p:nvPr/>
          </p:nvSpPr>
          <p:spPr>
            <a:xfrm flipH="1">
              <a:off x="3793066" y="1862666"/>
              <a:ext cx="423333" cy="321733"/>
            </a:xfrm>
            <a:prstGeom prst="rightArrow">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8A0E63C9-8267-4DCC-A08E-2A8EBDDB0AA6}"/>
                </a:ext>
              </a:extLst>
            </p:cNvPr>
            <p:cNvSpPr txBox="1"/>
            <p:nvPr/>
          </p:nvSpPr>
          <p:spPr>
            <a:xfrm>
              <a:off x="4346904" y="1700366"/>
              <a:ext cx="1177630" cy="646331"/>
            </a:xfrm>
            <a:prstGeom prst="rect">
              <a:avLst/>
            </a:prstGeom>
            <a:noFill/>
          </p:spPr>
          <p:txBody>
            <a:bodyPr wrap="none" rtlCol="0">
              <a:spAutoFit/>
            </a:bodyPr>
            <a:lstStyle/>
            <a:p>
              <a:pPr algn="ctr"/>
              <a:r>
                <a:rPr lang="en-GB" dirty="0">
                  <a:solidFill>
                    <a:srgbClr val="F14F11"/>
                  </a:solidFill>
                  <a:latin typeface="Calibri Light" panose="020F0302020204030204" pitchFamily="34" charset="0"/>
                  <a:cs typeface="Calibri Light" panose="020F0302020204030204" pitchFamily="34" charset="0"/>
                </a:rPr>
                <a:t>Decision 2</a:t>
              </a:r>
            </a:p>
            <a:p>
              <a:pPr algn="ctr"/>
              <a:r>
                <a:rPr lang="en-GB" dirty="0">
                  <a:latin typeface="Calibri Light" panose="020F0302020204030204" pitchFamily="34" charset="0"/>
                  <a:cs typeface="Calibri Light" panose="020F0302020204030204" pitchFamily="34" charset="0"/>
                </a:rPr>
                <a:t>Emerging</a:t>
              </a:r>
            </a:p>
          </p:txBody>
        </p:sp>
        <p:sp>
          <p:nvSpPr>
            <p:cNvPr id="15" name="Rounded Rectangle 14">
              <a:extLst>
                <a:ext uri="{FF2B5EF4-FFF2-40B4-BE49-F238E27FC236}">
                  <a16:creationId xmlns:a16="http://schemas.microsoft.com/office/drawing/2014/main" id="{A757A2FE-615C-433C-9F71-B27A0B3C9955}"/>
                </a:ext>
              </a:extLst>
            </p:cNvPr>
            <p:cNvSpPr/>
            <p:nvPr/>
          </p:nvSpPr>
          <p:spPr>
            <a:xfrm>
              <a:off x="1921934" y="1725767"/>
              <a:ext cx="1769533" cy="585634"/>
            </a:xfrm>
            <a:prstGeom prst="roundRect">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Light" panose="020F0302020204030204" pitchFamily="34" charset="0"/>
                  <a:cs typeface="Calibri Light" panose="020F0302020204030204" pitchFamily="34" charset="0"/>
                </a:rPr>
                <a:t>Developed</a:t>
              </a:r>
            </a:p>
          </p:txBody>
        </p:sp>
        <p:sp>
          <p:nvSpPr>
            <p:cNvPr id="16" name="Rounded Rectangle 15">
              <a:extLst>
                <a:ext uri="{FF2B5EF4-FFF2-40B4-BE49-F238E27FC236}">
                  <a16:creationId xmlns:a16="http://schemas.microsoft.com/office/drawing/2014/main" id="{24A37FC1-AFD5-40BA-BF51-F89A6AEC7771}"/>
                </a:ext>
              </a:extLst>
            </p:cNvPr>
            <p:cNvSpPr/>
            <p:nvPr/>
          </p:nvSpPr>
          <p:spPr>
            <a:xfrm>
              <a:off x="6222999" y="1722247"/>
              <a:ext cx="1769533" cy="585634"/>
            </a:xfrm>
            <a:prstGeom prst="roundRect">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Emerging</a:t>
              </a:r>
            </a:p>
          </p:txBody>
        </p:sp>
      </p:grpSp>
      <p:grpSp>
        <p:nvGrpSpPr>
          <p:cNvPr id="17" name="Group 16">
            <a:extLst>
              <a:ext uri="{FF2B5EF4-FFF2-40B4-BE49-F238E27FC236}">
                <a16:creationId xmlns:a16="http://schemas.microsoft.com/office/drawing/2014/main" id="{D00EC399-9EEC-4756-83A4-CC820A5CC414}"/>
              </a:ext>
            </a:extLst>
          </p:cNvPr>
          <p:cNvGrpSpPr/>
          <p:nvPr/>
        </p:nvGrpSpPr>
        <p:grpSpPr>
          <a:xfrm>
            <a:off x="1924051" y="3563030"/>
            <a:ext cx="6070598" cy="646331"/>
            <a:chOff x="1921934" y="1700366"/>
            <a:chExt cx="6070598" cy="646331"/>
          </a:xfrm>
        </p:grpSpPr>
        <p:sp>
          <p:nvSpPr>
            <p:cNvPr id="18" name="Right Arrow 17">
              <a:extLst>
                <a:ext uri="{FF2B5EF4-FFF2-40B4-BE49-F238E27FC236}">
                  <a16:creationId xmlns:a16="http://schemas.microsoft.com/office/drawing/2014/main" id="{3D323F54-CBA4-433F-A40D-EA7472285FD6}"/>
                </a:ext>
              </a:extLst>
            </p:cNvPr>
            <p:cNvSpPr/>
            <p:nvPr/>
          </p:nvSpPr>
          <p:spPr>
            <a:xfrm>
              <a:off x="5672666" y="1862666"/>
              <a:ext cx="423333" cy="321733"/>
            </a:xfrm>
            <a:prstGeom prst="rightArrow">
              <a:avLst/>
            </a:prstGeom>
            <a:solidFill>
              <a:srgbClr val="FF9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9" name="Right Arrow 18">
              <a:extLst>
                <a:ext uri="{FF2B5EF4-FFF2-40B4-BE49-F238E27FC236}">
                  <a16:creationId xmlns:a16="http://schemas.microsoft.com/office/drawing/2014/main" id="{50D5A2EE-4281-4649-A4ED-4FE583A4DB40}"/>
                </a:ext>
              </a:extLst>
            </p:cNvPr>
            <p:cNvSpPr/>
            <p:nvPr/>
          </p:nvSpPr>
          <p:spPr>
            <a:xfrm flipH="1">
              <a:off x="3793066" y="1862666"/>
              <a:ext cx="423333" cy="321733"/>
            </a:xfrm>
            <a:prstGeom prst="rightArrow">
              <a:avLst/>
            </a:prstGeom>
            <a:solidFill>
              <a:srgbClr val="FF9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A6499A1C-F374-4A06-80AC-8A629B4B216B}"/>
                </a:ext>
              </a:extLst>
            </p:cNvPr>
            <p:cNvSpPr txBox="1"/>
            <p:nvPr/>
          </p:nvSpPr>
          <p:spPr>
            <a:xfrm>
              <a:off x="4346904" y="1700366"/>
              <a:ext cx="1171667" cy="646331"/>
            </a:xfrm>
            <a:prstGeom prst="rect">
              <a:avLst/>
            </a:prstGeom>
            <a:noFill/>
          </p:spPr>
          <p:txBody>
            <a:bodyPr wrap="none" rtlCol="0">
              <a:spAutoFit/>
            </a:bodyPr>
            <a:lstStyle/>
            <a:p>
              <a:pPr algn="ctr"/>
              <a:r>
                <a:rPr lang="en-GB" dirty="0">
                  <a:solidFill>
                    <a:srgbClr val="FF9006"/>
                  </a:solidFill>
                  <a:latin typeface="Calibri Light" panose="020F0302020204030204" pitchFamily="34" charset="0"/>
                  <a:cs typeface="Calibri Light" panose="020F0302020204030204" pitchFamily="34" charset="0"/>
                </a:rPr>
                <a:t>Decision 3</a:t>
              </a:r>
            </a:p>
            <a:p>
              <a:pPr algn="ctr"/>
              <a:r>
                <a:rPr lang="en-GB" dirty="0">
                  <a:latin typeface="Calibri Light" panose="020F0302020204030204" pitchFamily="34" charset="0"/>
                  <a:cs typeface="Calibri Light" panose="020F0302020204030204" pitchFamily="34" charset="0"/>
                </a:rPr>
                <a:t>Factor tilts</a:t>
              </a:r>
            </a:p>
          </p:txBody>
        </p:sp>
        <p:sp>
          <p:nvSpPr>
            <p:cNvPr id="21" name="Rounded Rectangle 20">
              <a:extLst>
                <a:ext uri="{FF2B5EF4-FFF2-40B4-BE49-F238E27FC236}">
                  <a16:creationId xmlns:a16="http://schemas.microsoft.com/office/drawing/2014/main" id="{DF947F57-C67D-4C71-A4AE-954A69CF977D}"/>
                </a:ext>
              </a:extLst>
            </p:cNvPr>
            <p:cNvSpPr/>
            <p:nvPr/>
          </p:nvSpPr>
          <p:spPr>
            <a:xfrm>
              <a:off x="1921934" y="1725767"/>
              <a:ext cx="1769533" cy="585634"/>
            </a:xfrm>
            <a:prstGeom prst="roundRect">
              <a:avLst/>
            </a:prstGeom>
            <a:solidFill>
              <a:srgbClr val="FF9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Broad market</a:t>
              </a:r>
            </a:p>
          </p:txBody>
        </p:sp>
        <p:sp>
          <p:nvSpPr>
            <p:cNvPr id="22" name="Rounded Rectangle 21">
              <a:extLst>
                <a:ext uri="{FF2B5EF4-FFF2-40B4-BE49-F238E27FC236}">
                  <a16:creationId xmlns:a16="http://schemas.microsoft.com/office/drawing/2014/main" id="{04703686-7CA6-427C-8C59-BB2EF1C98C74}"/>
                </a:ext>
              </a:extLst>
            </p:cNvPr>
            <p:cNvSpPr/>
            <p:nvPr/>
          </p:nvSpPr>
          <p:spPr>
            <a:xfrm>
              <a:off x="6222999" y="1722247"/>
              <a:ext cx="1769533" cy="585634"/>
            </a:xfrm>
            <a:prstGeom prst="roundRect">
              <a:avLst/>
            </a:prstGeom>
            <a:solidFill>
              <a:srgbClr val="FF9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Factor tilts</a:t>
              </a:r>
            </a:p>
          </p:txBody>
        </p:sp>
      </p:grpSp>
      <p:grpSp>
        <p:nvGrpSpPr>
          <p:cNvPr id="23" name="Group 22">
            <a:extLst>
              <a:ext uri="{FF2B5EF4-FFF2-40B4-BE49-F238E27FC236}">
                <a16:creationId xmlns:a16="http://schemas.microsoft.com/office/drawing/2014/main" id="{0317E55E-155D-480D-BBC5-5AEF0BDB3DDA}"/>
              </a:ext>
            </a:extLst>
          </p:cNvPr>
          <p:cNvGrpSpPr/>
          <p:nvPr/>
        </p:nvGrpSpPr>
        <p:grpSpPr>
          <a:xfrm>
            <a:off x="1924051" y="4494362"/>
            <a:ext cx="6070598" cy="646331"/>
            <a:chOff x="1921934" y="1700366"/>
            <a:chExt cx="6070598" cy="646331"/>
          </a:xfrm>
        </p:grpSpPr>
        <p:sp>
          <p:nvSpPr>
            <p:cNvPr id="24" name="Right Arrow 23">
              <a:extLst>
                <a:ext uri="{FF2B5EF4-FFF2-40B4-BE49-F238E27FC236}">
                  <a16:creationId xmlns:a16="http://schemas.microsoft.com/office/drawing/2014/main" id="{E9B76BEA-9863-44E0-AC5B-7CD828AB5A27}"/>
                </a:ext>
              </a:extLst>
            </p:cNvPr>
            <p:cNvSpPr/>
            <p:nvPr/>
          </p:nvSpPr>
          <p:spPr>
            <a:xfrm>
              <a:off x="5672666" y="1862666"/>
              <a:ext cx="423333" cy="321733"/>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5" name="Right Arrow 24">
              <a:extLst>
                <a:ext uri="{FF2B5EF4-FFF2-40B4-BE49-F238E27FC236}">
                  <a16:creationId xmlns:a16="http://schemas.microsoft.com/office/drawing/2014/main" id="{8CE1C118-F0CE-4FD5-AB18-ADE776BB536D}"/>
                </a:ext>
              </a:extLst>
            </p:cNvPr>
            <p:cNvSpPr/>
            <p:nvPr/>
          </p:nvSpPr>
          <p:spPr>
            <a:xfrm flipH="1">
              <a:off x="3793066" y="1862666"/>
              <a:ext cx="423333" cy="321733"/>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741ADBBE-0A88-4A9B-B375-4AE138C544AE}"/>
                </a:ext>
              </a:extLst>
            </p:cNvPr>
            <p:cNvSpPr txBox="1"/>
            <p:nvPr/>
          </p:nvSpPr>
          <p:spPr>
            <a:xfrm>
              <a:off x="4275378" y="1700366"/>
              <a:ext cx="1355244" cy="646331"/>
            </a:xfrm>
            <a:prstGeom prst="rect">
              <a:avLst/>
            </a:prstGeom>
            <a:noFill/>
          </p:spPr>
          <p:txBody>
            <a:bodyPr wrap="none" rtlCol="0">
              <a:spAutoFit/>
            </a:bodyPr>
            <a:lstStyle/>
            <a:p>
              <a:pPr algn="ctr"/>
              <a:r>
                <a:rPr lang="en-GB" dirty="0">
                  <a:solidFill>
                    <a:srgbClr val="7030A0"/>
                  </a:solidFill>
                  <a:latin typeface="Calibri Light" panose="020F0302020204030204" pitchFamily="34" charset="0"/>
                  <a:cs typeface="Calibri Light" panose="020F0302020204030204" pitchFamily="34" charset="0"/>
                </a:rPr>
                <a:t>Decision 4</a:t>
              </a:r>
            </a:p>
            <a:p>
              <a:pPr algn="ctr"/>
              <a:r>
                <a:rPr lang="en-GB" dirty="0">
                  <a:latin typeface="Calibri Light" panose="020F0302020204030204" pitchFamily="34" charset="0"/>
                  <a:cs typeface="Calibri Light" panose="020F0302020204030204" pitchFamily="34" charset="0"/>
                </a:rPr>
                <a:t>Other assets</a:t>
              </a:r>
            </a:p>
          </p:txBody>
        </p:sp>
        <p:sp>
          <p:nvSpPr>
            <p:cNvPr id="27" name="Rounded Rectangle 26">
              <a:extLst>
                <a:ext uri="{FF2B5EF4-FFF2-40B4-BE49-F238E27FC236}">
                  <a16:creationId xmlns:a16="http://schemas.microsoft.com/office/drawing/2014/main" id="{3EC8FD35-4E98-4396-B8D4-0B10C623CB5F}"/>
                </a:ext>
              </a:extLst>
            </p:cNvPr>
            <p:cNvSpPr/>
            <p:nvPr/>
          </p:nvSpPr>
          <p:spPr>
            <a:xfrm>
              <a:off x="1921934" y="1725767"/>
              <a:ext cx="1769533" cy="5856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Equities only</a:t>
              </a:r>
            </a:p>
          </p:txBody>
        </p:sp>
        <p:sp>
          <p:nvSpPr>
            <p:cNvPr id="28" name="Rounded Rectangle 27">
              <a:extLst>
                <a:ext uri="{FF2B5EF4-FFF2-40B4-BE49-F238E27FC236}">
                  <a16:creationId xmlns:a16="http://schemas.microsoft.com/office/drawing/2014/main" id="{D07250CE-09C0-477F-B724-2C900A439A88}"/>
                </a:ext>
              </a:extLst>
            </p:cNvPr>
            <p:cNvSpPr/>
            <p:nvPr/>
          </p:nvSpPr>
          <p:spPr>
            <a:xfrm>
              <a:off x="6222999" y="1722247"/>
              <a:ext cx="1769533" cy="5856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Other assets</a:t>
              </a:r>
            </a:p>
          </p:txBody>
        </p:sp>
      </p:grpSp>
      <p:grpSp>
        <p:nvGrpSpPr>
          <p:cNvPr id="29" name="Group 28">
            <a:extLst>
              <a:ext uri="{FF2B5EF4-FFF2-40B4-BE49-F238E27FC236}">
                <a16:creationId xmlns:a16="http://schemas.microsoft.com/office/drawing/2014/main" id="{0780CB5C-8187-4446-8680-CC8E24A5DD2A}"/>
              </a:ext>
            </a:extLst>
          </p:cNvPr>
          <p:cNvGrpSpPr/>
          <p:nvPr/>
        </p:nvGrpSpPr>
        <p:grpSpPr>
          <a:xfrm>
            <a:off x="1924051" y="5425695"/>
            <a:ext cx="6070598" cy="646331"/>
            <a:chOff x="1921934" y="1700366"/>
            <a:chExt cx="6070598" cy="646331"/>
          </a:xfrm>
        </p:grpSpPr>
        <p:sp>
          <p:nvSpPr>
            <p:cNvPr id="30" name="Right Arrow 29">
              <a:extLst>
                <a:ext uri="{FF2B5EF4-FFF2-40B4-BE49-F238E27FC236}">
                  <a16:creationId xmlns:a16="http://schemas.microsoft.com/office/drawing/2014/main" id="{43E1E125-6F21-4F04-B4C9-9651A90F86E5}"/>
                </a:ext>
              </a:extLst>
            </p:cNvPr>
            <p:cNvSpPr/>
            <p:nvPr/>
          </p:nvSpPr>
          <p:spPr>
            <a:xfrm>
              <a:off x="5672666" y="1862666"/>
              <a:ext cx="423333" cy="32173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31" name="Right Arrow 30">
              <a:extLst>
                <a:ext uri="{FF2B5EF4-FFF2-40B4-BE49-F238E27FC236}">
                  <a16:creationId xmlns:a16="http://schemas.microsoft.com/office/drawing/2014/main" id="{3453B12E-6C57-4AF2-8125-1DD6A0B0C349}"/>
                </a:ext>
              </a:extLst>
            </p:cNvPr>
            <p:cNvSpPr/>
            <p:nvPr/>
          </p:nvSpPr>
          <p:spPr>
            <a:xfrm flipH="1">
              <a:off x="3793066" y="1862666"/>
              <a:ext cx="423333" cy="32173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B4BDB56A-355E-4655-9EAB-1CB561373C36}"/>
                </a:ext>
              </a:extLst>
            </p:cNvPr>
            <p:cNvSpPr txBox="1"/>
            <p:nvPr/>
          </p:nvSpPr>
          <p:spPr>
            <a:xfrm>
              <a:off x="4378162" y="1700366"/>
              <a:ext cx="1149674" cy="646331"/>
            </a:xfrm>
            <a:prstGeom prst="rect">
              <a:avLst/>
            </a:prstGeom>
            <a:noFill/>
          </p:spPr>
          <p:txBody>
            <a:bodyPr wrap="none" rtlCol="0">
              <a:spAutoFit/>
            </a:bodyPr>
            <a:lstStyle/>
            <a:p>
              <a:pPr algn="ctr"/>
              <a:r>
                <a:rPr lang="en-GB" dirty="0">
                  <a:solidFill>
                    <a:schemeClr val="accent6">
                      <a:lumMod val="75000"/>
                    </a:schemeClr>
                  </a:solidFill>
                  <a:latin typeface="Calibri Light" panose="020F0302020204030204" pitchFamily="34" charset="0"/>
                  <a:cs typeface="Calibri Light" panose="020F0302020204030204" pitchFamily="34" charset="0"/>
                </a:rPr>
                <a:t>Decision 5</a:t>
              </a:r>
            </a:p>
            <a:p>
              <a:pPr algn="ctr"/>
              <a:r>
                <a:rPr lang="en-GB" dirty="0">
                  <a:latin typeface="Calibri Light" panose="020F0302020204030204" pitchFamily="34" charset="0"/>
                  <a:cs typeface="Calibri Light" panose="020F0302020204030204" pitchFamily="34" charset="0"/>
                </a:rPr>
                <a:t>Currency</a:t>
              </a:r>
            </a:p>
          </p:txBody>
        </p:sp>
        <p:sp>
          <p:nvSpPr>
            <p:cNvPr id="33" name="Rounded Rectangle 32">
              <a:extLst>
                <a:ext uri="{FF2B5EF4-FFF2-40B4-BE49-F238E27FC236}">
                  <a16:creationId xmlns:a16="http://schemas.microsoft.com/office/drawing/2014/main" id="{6120A051-B618-4E5F-B0C3-F9424E9C2B70}"/>
                </a:ext>
              </a:extLst>
            </p:cNvPr>
            <p:cNvSpPr/>
            <p:nvPr/>
          </p:nvSpPr>
          <p:spPr>
            <a:xfrm>
              <a:off x="1921934" y="1725767"/>
              <a:ext cx="1769533" cy="5856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Hedged</a:t>
              </a:r>
            </a:p>
          </p:txBody>
        </p:sp>
        <p:sp>
          <p:nvSpPr>
            <p:cNvPr id="34" name="Rounded Rectangle 33">
              <a:extLst>
                <a:ext uri="{FF2B5EF4-FFF2-40B4-BE49-F238E27FC236}">
                  <a16:creationId xmlns:a16="http://schemas.microsoft.com/office/drawing/2014/main" id="{D41EE040-9B88-40F8-9FFC-64B400C841A9}"/>
                </a:ext>
              </a:extLst>
            </p:cNvPr>
            <p:cNvSpPr/>
            <p:nvPr/>
          </p:nvSpPr>
          <p:spPr>
            <a:xfrm>
              <a:off x="6222999" y="1722247"/>
              <a:ext cx="1769533" cy="5856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Unhedged</a:t>
              </a:r>
            </a:p>
          </p:txBody>
        </p:sp>
      </p:grpSp>
    </p:spTree>
    <p:extLst>
      <p:ext uri="{BB962C8B-B14F-4D97-AF65-F5344CB8AC3E}">
        <p14:creationId xmlns:p14="http://schemas.microsoft.com/office/powerpoint/2010/main" val="2327639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281B-FBAE-4A51-BCA4-A01E454B3619}"/>
              </a:ext>
            </a:extLst>
          </p:cNvPr>
          <p:cNvSpPr>
            <a:spLocks noGrp="1"/>
          </p:cNvSpPr>
          <p:nvPr>
            <p:ph type="title"/>
          </p:nvPr>
        </p:nvSpPr>
        <p:spPr/>
        <p:txBody>
          <a:bodyPr/>
          <a:lstStyle/>
          <a:p>
            <a:r>
              <a:rPr lang="en-GB" dirty="0"/>
              <a:t>5. The construction process - growth assets</a:t>
            </a:r>
          </a:p>
        </p:txBody>
      </p:sp>
      <p:sp>
        <p:nvSpPr>
          <p:cNvPr id="3" name="Content Placeholder 2">
            <a:extLst>
              <a:ext uri="{FF2B5EF4-FFF2-40B4-BE49-F238E27FC236}">
                <a16:creationId xmlns:a16="http://schemas.microsoft.com/office/drawing/2014/main" id="{CC42896A-9C2C-438B-8DE2-1004298BC8D0}"/>
              </a:ext>
            </a:extLst>
          </p:cNvPr>
          <p:cNvSpPr>
            <a:spLocks noGrp="1"/>
          </p:cNvSpPr>
          <p:nvPr>
            <p:ph sz="quarter" idx="10"/>
          </p:nvPr>
        </p:nvSpPr>
        <p:spPr/>
        <p:txBody>
          <a:bodyPr/>
          <a:lstStyle/>
          <a:p>
            <a:r>
              <a:rPr lang="en-GB" dirty="0"/>
              <a:t>Deciding what risks to take is important</a:t>
            </a:r>
          </a:p>
        </p:txBody>
      </p:sp>
      <p:sp>
        <p:nvSpPr>
          <p:cNvPr id="4" name="Slide Number Placeholder 3">
            <a:extLst>
              <a:ext uri="{FF2B5EF4-FFF2-40B4-BE49-F238E27FC236}">
                <a16:creationId xmlns:a16="http://schemas.microsoft.com/office/drawing/2014/main" id="{BB385869-A42E-4244-91AB-7BE7193DD63D}"/>
              </a:ext>
            </a:extLst>
          </p:cNvPr>
          <p:cNvSpPr>
            <a:spLocks noGrp="1"/>
          </p:cNvSpPr>
          <p:nvPr>
            <p:ph type="sldNum" sz="quarter" idx="4"/>
          </p:nvPr>
        </p:nvSpPr>
        <p:spPr/>
        <p:txBody>
          <a:bodyPr/>
          <a:lstStyle/>
          <a:p>
            <a:fld id="{869FCD29-EE0B-41F2-B7C5-BEB7EBEF40ED}" type="slidenum">
              <a:rPr lang="en-GB" smtClean="0"/>
              <a:pPr/>
              <a:t>44</a:t>
            </a:fld>
            <a:endParaRPr lang="en-GB" dirty="0"/>
          </a:p>
        </p:txBody>
      </p:sp>
      <p:grpSp>
        <p:nvGrpSpPr>
          <p:cNvPr id="35" name="Group 34">
            <a:extLst>
              <a:ext uri="{FF2B5EF4-FFF2-40B4-BE49-F238E27FC236}">
                <a16:creationId xmlns:a16="http://schemas.microsoft.com/office/drawing/2014/main" id="{F586FF06-9188-418A-8CBB-FB0ECEE1191F}"/>
              </a:ext>
            </a:extLst>
          </p:cNvPr>
          <p:cNvGrpSpPr/>
          <p:nvPr/>
        </p:nvGrpSpPr>
        <p:grpSpPr>
          <a:xfrm>
            <a:off x="2613015" y="1848100"/>
            <a:ext cx="5732943" cy="4497138"/>
            <a:chOff x="2239554" y="1848100"/>
            <a:chExt cx="5732943" cy="4497138"/>
          </a:xfrm>
        </p:grpSpPr>
        <p:grpSp>
          <p:nvGrpSpPr>
            <p:cNvPr id="26" name="Group 25">
              <a:extLst>
                <a:ext uri="{FF2B5EF4-FFF2-40B4-BE49-F238E27FC236}">
                  <a16:creationId xmlns:a16="http://schemas.microsoft.com/office/drawing/2014/main" id="{399C4653-0185-443F-BE7C-79C716B47922}"/>
                </a:ext>
              </a:extLst>
            </p:cNvPr>
            <p:cNvGrpSpPr/>
            <p:nvPr/>
          </p:nvGrpSpPr>
          <p:grpSpPr>
            <a:xfrm>
              <a:off x="3405710" y="2092096"/>
              <a:ext cx="3122122" cy="3136497"/>
              <a:chOff x="2464199" y="2144593"/>
              <a:chExt cx="3122122" cy="3136497"/>
            </a:xfrm>
          </p:grpSpPr>
          <p:sp>
            <p:nvSpPr>
              <p:cNvPr id="27" name="Rectangle 26">
                <a:extLst>
                  <a:ext uri="{FF2B5EF4-FFF2-40B4-BE49-F238E27FC236}">
                    <a16:creationId xmlns:a16="http://schemas.microsoft.com/office/drawing/2014/main" id="{880FB360-7661-465D-B335-53A1C5B16983}"/>
                  </a:ext>
                </a:extLst>
              </p:cNvPr>
              <p:cNvSpPr>
                <a:spLocks noChangeAspect="1"/>
              </p:cNvSpPr>
              <p:nvPr/>
            </p:nvSpPr>
            <p:spPr>
              <a:xfrm>
                <a:off x="2464199" y="3733800"/>
                <a:ext cx="1547290" cy="1547290"/>
              </a:xfrm>
              <a:prstGeom prst="rect">
                <a:avLst/>
              </a:prstGeom>
              <a:gradFill>
                <a:gsLst>
                  <a:gs pos="93000">
                    <a:srgbClr val="FF0000"/>
                  </a:gs>
                  <a:gs pos="0">
                    <a:srgbClr val="92D050">
                      <a:shade val="30000"/>
                      <a:satMod val="115000"/>
                    </a:srgbClr>
                  </a:gs>
                  <a:gs pos="0">
                    <a:srgbClr val="92D050">
                      <a:shade val="67500"/>
                      <a:satMod val="115000"/>
                    </a:srgbClr>
                  </a:gs>
                  <a:gs pos="84958">
                    <a:srgbClr val="F14F11"/>
                  </a:gs>
                  <a:gs pos="39000">
                    <a:srgbClr val="FFC00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373BB0F-2E70-4663-9514-91E08C94C025}"/>
                  </a:ext>
                </a:extLst>
              </p:cNvPr>
              <p:cNvSpPr>
                <a:spLocks noChangeAspect="1"/>
              </p:cNvSpPr>
              <p:nvPr/>
            </p:nvSpPr>
            <p:spPr>
              <a:xfrm>
                <a:off x="2464199" y="2144593"/>
                <a:ext cx="1547290" cy="1547290"/>
              </a:xfrm>
              <a:prstGeom prst="rect">
                <a:avLst/>
              </a:prstGeom>
              <a:gradFill flip="none" rotWithShape="1">
                <a:gsLst>
                  <a:gs pos="0">
                    <a:srgbClr val="92D050">
                      <a:shade val="30000"/>
                      <a:satMod val="115000"/>
                    </a:srgbClr>
                  </a:gs>
                  <a:gs pos="58000">
                    <a:srgbClr val="FFFF00"/>
                  </a:gs>
                  <a:gs pos="91000">
                    <a:srgbClr val="FF900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F569FD3F-B760-46E3-B8A5-E444E1DBA93C}"/>
                  </a:ext>
                </a:extLst>
              </p:cNvPr>
              <p:cNvSpPr>
                <a:spLocks noChangeAspect="1"/>
              </p:cNvSpPr>
              <p:nvPr/>
            </p:nvSpPr>
            <p:spPr>
              <a:xfrm>
                <a:off x="4039031" y="3733800"/>
                <a:ext cx="1547290" cy="1547290"/>
              </a:xfrm>
              <a:prstGeom prst="rect">
                <a:avLst/>
              </a:prstGeom>
              <a:gradFill flip="none" rotWithShape="1">
                <a:gsLst>
                  <a:gs pos="0">
                    <a:srgbClr val="92D050">
                      <a:shade val="30000"/>
                      <a:satMod val="115000"/>
                    </a:srgbClr>
                  </a:gs>
                  <a:gs pos="53000">
                    <a:srgbClr val="FFFF00"/>
                  </a:gs>
                  <a:gs pos="88000">
                    <a:srgbClr val="FFC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0" name="Rectangle 29">
                <a:extLst>
                  <a:ext uri="{FF2B5EF4-FFF2-40B4-BE49-F238E27FC236}">
                    <a16:creationId xmlns:a16="http://schemas.microsoft.com/office/drawing/2014/main" id="{AE4D67A2-CB20-42D0-AF93-E0E4FB2A761E}"/>
                  </a:ext>
                </a:extLst>
              </p:cNvPr>
              <p:cNvSpPr>
                <a:spLocks noChangeAspect="1"/>
              </p:cNvSpPr>
              <p:nvPr/>
            </p:nvSpPr>
            <p:spPr>
              <a:xfrm>
                <a:off x="4039031" y="2144593"/>
                <a:ext cx="1547290" cy="1547290"/>
              </a:xfrm>
              <a:prstGeom prst="rect">
                <a:avLst/>
              </a:prstGeom>
              <a:gradFill>
                <a:gsLst>
                  <a:gs pos="47000">
                    <a:schemeClr val="accent3">
                      <a:lumMod val="75000"/>
                    </a:schemeClr>
                  </a:gs>
                  <a:gs pos="100000">
                    <a:srgbClr val="FFFF00"/>
                  </a:gs>
                  <a:gs pos="100000">
                    <a:srgbClr val="92D050">
                      <a:shade val="100000"/>
                      <a:satMod val="11500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Lower expected returns</a:t>
                </a:r>
              </a:p>
            </p:txBody>
          </p:sp>
        </p:grpSp>
        <p:sp>
          <p:nvSpPr>
            <p:cNvPr id="18" name="TextBox 17">
              <a:extLst>
                <a:ext uri="{FF2B5EF4-FFF2-40B4-BE49-F238E27FC236}">
                  <a16:creationId xmlns:a16="http://schemas.microsoft.com/office/drawing/2014/main" id="{7ECA8B65-4B7E-425C-80A9-427D657FA8D6}"/>
                </a:ext>
              </a:extLst>
            </p:cNvPr>
            <p:cNvSpPr txBox="1"/>
            <p:nvPr/>
          </p:nvSpPr>
          <p:spPr>
            <a:xfrm rot="16200000">
              <a:off x="1041790" y="4063038"/>
              <a:ext cx="2980303" cy="584775"/>
            </a:xfrm>
            <a:prstGeom prst="rect">
              <a:avLst/>
            </a:prstGeom>
            <a:noFill/>
          </p:spPr>
          <p:txBody>
            <a:bodyPr wrap="none" rtlCol="0">
              <a:spAutoFit/>
            </a:bodyPr>
            <a:lstStyle/>
            <a:p>
              <a:pPr algn="ctr"/>
              <a:r>
                <a:rPr lang="en-GB" sz="1600" dirty="0">
                  <a:latin typeface="Calibri Light" panose="020F0302020204030204" pitchFamily="34" charset="0"/>
                  <a:cs typeface="Calibri Light" panose="020F0302020204030204" pitchFamily="34" charset="0"/>
                </a:rPr>
                <a:t>Giant 	Large		Mid	 Small</a:t>
              </a:r>
            </a:p>
            <a:p>
              <a:pPr algn="ctr"/>
              <a:endParaRPr lang="en-GB" sz="1600" dirty="0">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279485C0-FEB6-4C52-9E7E-D2850E32713D}"/>
                </a:ext>
              </a:extLst>
            </p:cNvPr>
            <p:cNvSpPr txBox="1"/>
            <p:nvPr/>
          </p:nvSpPr>
          <p:spPr>
            <a:xfrm>
              <a:off x="2613015" y="6006684"/>
              <a:ext cx="4049160" cy="338554"/>
            </a:xfrm>
            <a:prstGeom prst="rect">
              <a:avLst/>
            </a:prstGeom>
            <a:noFill/>
          </p:spPr>
          <p:txBody>
            <a:bodyPr wrap="square" rtlCol="0">
              <a:spAutoFit/>
            </a:bodyPr>
            <a:lstStyle/>
            <a:p>
              <a:pPr>
                <a:tabLst>
                  <a:tab pos="1971675" algn="l"/>
                  <a:tab pos="2152650" algn="l"/>
                  <a:tab pos="2419350" algn="l"/>
                </a:tabLst>
              </a:pPr>
              <a:r>
                <a:rPr lang="en-GB" sz="1600" dirty="0">
                  <a:latin typeface="Calibri Light" panose="020F0302020204030204" pitchFamily="34" charset="0"/>
                  <a:cs typeface="Calibri Light" panose="020F0302020204030204" pitchFamily="34" charset="0"/>
                </a:rPr>
                <a:t>Growth 			Value</a:t>
              </a:r>
            </a:p>
          </p:txBody>
        </p:sp>
        <p:grpSp>
          <p:nvGrpSpPr>
            <p:cNvPr id="6" name="Group 5">
              <a:extLst>
                <a:ext uri="{FF2B5EF4-FFF2-40B4-BE49-F238E27FC236}">
                  <a16:creationId xmlns:a16="http://schemas.microsoft.com/office/drawing/2014/main" id="{1836B9DF-1457-45E4-A46D-592C9EA0A6A6}"/>
                </a:ext>
              </a:extLst>
            </p:cNvPr>
            <p:cNvGrpSpPr/>
            <p:nvPr/>
          </p:nvGrpSpPr>
          <p:grpSpPr>
            <a:xfrm>
              <a:off x="2613015" y="2865741"/>
              <a:ext cx="3122122" cy="3136497"/>
              <a:chOff x="2464199" y="2144593"/>
              <a:chExt cx="3122122" cy="3136497"/>
            </a:xfrm>
          </p:grpSpPr>
          <p:sp>
            <p:nvSpPr>
              <p:cNvPr id="10" name="Rectangle 9">
                <a:extLst>
                  <a:ext uri="{FF2B5EF4-FFF2-40B4-BE49-F238E27FC236}">
                    <a16:creationId xmlns:a16="http://schemas.microsoft.com/office/drawing/2014/main" id="{1F422F0E-629D-4548-8916-0366FC05F3CB}"/>
                  </a:ext>
                </a:extLst>
              </p:cNvPr>
              <p:cNvSpPr>
                <a:spLocks noChangeAspect="1"/>
              </p:cNvSpPr>
              <p:nvPr/>
            </p:nvSpPr>
            <p:spPr>
              <a:xfrm>
                <a:off x="2464199" y="3733800"/>
                <a:ext cx="1547290" cy="1547290"/>
              </a:xfrm>
              <a:prstGeom prst="rect">
                <a:avLst/>
              </a:prstGeom>
              <a:gradFill>
                <a:gsLst>
                  <a:gs pos="93000">
                    <a:srgbClr val="FF9006"/>
                  </a:gs>
                  <a:gs pos="0">
                    <a:srgbClr val="92D050">
                      <a:shade val="30000"/>
                      <a:satMod val="115000"/>
                    </a:srgbClr>
                  </a:gs>
                  <a:gs pos="0">
                    <a:srgbClr val="92D050">
                      <a:shade val="67500"/>
                      <a:satMod val="115000"/>
                    </a:srgbClr>
                  </a:gs>
                  <a:gs pos="63000">
                    <a:srgbClr val="FFD32F"/>
                  </a:gs>
                  <a:gs pos="39000">
                    <a:srgbClr val="FFFF99"/>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Light" panose="020F0302020204030204" pitchFamily="34" charset="0"/>
                    <a:cs typeface="Calibri Light" panose="020F0302020204030204" pitchFamily="34" charset="0"/>
                  </a:rPr>
                  <a:t>Lower expected returns</a:t>
                </a:r>
              </a:p>
            </p:txBody>
          </p:sp>
          <p:sp>
            <p:nvSpPr>
              <p:cNvPr id="23" name="Rectangle 22">
                <a:extLst>
                  <a:ext uri="{FF2B5EF4-FFF2-40B4-BE49-F238E27FC236}">
                    <a16:creationId xmlns:a16="http://schemas.microsoft.com/office/drawing/2014/main" id="{1444D32E-6288-42A7-95B5-60B876850D64}"/>
                  </a:ext>
                </a:extLst>
              </p:cNvPr>
              <p:cNvSpPr>
                <a:spLocks noChangeAspect="1"/>
              </p:cNvSpPr>
              <p:nvPr/>
            </p:nvSpPr>
            <p:spPr>
              <a:xfrm>
                <a:off x="2464199" y="2144593"/>
                <a:ext cx="1547290" cy="1547290"/>
              </a:xfrm>
              <a:prstGeom prst="rect">
                <a:avLst/>
              </a:prstGeom>
              <a:gradFill flip="none" rotWithShape="1">
                <a:gsLst>
                  <a:gs pos="0">
                    <a:srgbClr val="00B0F0"/>
                  </a:gs>
                  <a:gs pos="58000">
                    <a:srgbClr val="92D050">
                      <a:shade val="67500"/>
                      <a:satMod val="115000"/>
                    </a:srgbClr>
                  </a:gs>
                  <a:gs pos="91000">
                    <a:srgbClr val="FFFF9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860154B3-69ED-4C16-8EB7-21D43D2DE549}"/>
                  </a:ext>
                </a:extLst>
              </p:cNvPr>
              <p:cNvSpPr>
                <a:spLocks noChangeAspect="1"/>
              </p:cNvSpPr>
              <p:nvPr/>
            </p:nvSpPr>
            <p:spPr>
              <a:xfrm>
                <a:off x="4039031" y="3733800"/>
                <a:ext cx="1547290" cy="1547290"/>
              </a:xfrm>
              <a:prstGeom prst="rect">
                <a:avLst/>
              </a:prstGeom>
              <a:gradFill flip="none" rotWithShape="1">
                <a:gsLst>
                  <a:gs pos="0">
                    <a:srgbClr val="00B0F0"/>
                  </a:gs>
                  <a:gs pos="53000">
                    <a:srgbClr val="92D050">
                      <a:shade val="67500"/>
                      <a:satMod val="115000"/>
                    </a:srgbClr>
                  </a:gs>
                  <a:gs pos="88000">
                    <a:srgbClr val="FFFF9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5" name="Rectangle 24">
                <a:extLst>
                  <a:ext uri="{FF2B5EF4-FFF2-40B4-BE49-F238E27FC236}">
                    <a16:creationId xmlns:a16="http://schemas.microsoft.com/office/drawing/2014/main" id="{5650B8EE-BEDF-4D99-8B9F-393E681B29C4}"/>
                  </a:ext>
                </a:extLst>
              </p:cNvPr>
              <p:cNvSpPr>
                <a:spLocks noChangeAspect="1"/>
              </p:cNvSpPr>
              <p:nvPr/>
            </p:nvSpPr>
            <p:spPr>
              <a:xfrm>
                <a:off x="4039031" y="2144593"/>
                <a:ext cx="1547290" cy="1547290"/>
              </a:xfrm>
              <a:prstGeom prst="rect">
                <a:avLst/>
              </a:prstGeom>
              <a:gradFill>
                <a:gsLst>
                  <a:gs pos="2000">
                    <a:schemeClr val="accent5">
                      <a:lumMod val="75000"/>
                    </a:schemeClr>
                  </a:gs>
                  <a:gs pos="100000">
                    <a:srgbClr val="92D050">
                      <a:shade val="67500"/>
                      <a:satMod val="115000"/>
                    </a:srgbClr>
                  </a:gs>
                  <a:gs pos="51000">
                    <a:srgbClr val="00B0F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Higher expected returns</a:t>
                </a:r>
              </a:p>
            </p:txBody>
          </p:sp>
        </p:grpSp>
        <p:cxnSp>
          <p:nvCxnSpPr>
            <p:cNvPr id="16" name="Straight Arrow Connector 15">
              <a:extLst>
                <a:ext uri="{FF2B5EF4-FFF2-40B4-BE49-F238E27FC236}">
                  <a16:creationId xmlns:a16="http://schemas.microsoft.com/office/drawing/2014/main" id="{E3CD8566-9C7D-43A8-A1F1-631A5586BEE1}"/>
                </a:ext>
              </a:extLst>
            </p:cNvPr>
            <p:cNvCxnSpPr>
              <a:cxnSpLocks/>
            </p:cNvCxnSpPr>
            <p:nvPr/>
          </p:nvCxnSpPr>
          <p:spPr>
            <a:xfrm flipV="1">
              <a:off x="5735137" y="2109265"/>
              <a:ext cx="792695" cy="756009"/>
            </a:xfrm>
            <a:prstGeom prst="straightConnector1">
              <a:avLst/>
            </a:prstGeom>
            <a:ln>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21CA78-C8C6-4381-9CEC-03C278F0AF63}"/>
                </a:ext>
              </a:extLst>
            </p:cNvPr>
            <p:cNvCxnSpPr>
              <a:cxnSpLocks/>
            </p:cNvCxnSpPr>
            <p:nvPr/>
          </p:nvCxnSpPr>
          <p:spPr>
            <a:xfrm flipV="1">
              <a:off x="5735136" y="5250675"/>
              <a:ext cx="792695" cy="756009"/>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782FD9F-6454-4BBA-A399-C8CBB2488525}"/>
                </a:ext>
              </a:extLst>
            </p:cNvPr>
            <p:cNvSpPr txBox="1"/>
            <p:nvPr/>
          </p:nvSpPr>
          <p:spPr>
            <a:xfrm>
              <a:off x="6459006" y="1848100"/>
              <a:ext cx="1513491" cy="338554"/>
            </a:xfrm>
            <a:prstGeom prst="rect">
              <a:avLst/>
            </a:prstGeom>
            <a:noFill/>
          </p:spPr>
          <p:txBody>
            <a:bodyPr wrap="square" rtlCol="0">
              <a:spAutoFit/>
            </a:bodyPr>
            <a:lstStyle>
              <a:defPPr>
                <a:defRPr lang="en-US"/>
              </a:defPPr>
              <a:lvl1pPr>
                <a:tabLst>
                  <a:tab pos="1971675" algn="l"/>
                  <a:tab pos="2152650" algn="l"/>
                  <a:tab pos="2419350" algn="l"/>
                </a:tabLst>
                <a:defRPr sz="1600">
                  <a:latin typeface="Calibri Light" panose="020F0302020204030204" pitchFamily="34" charset="0"/>
                  <a:cs typeface="Calibri Light" panose="020F0302020204030204" pitchFamily="34" charset="0"/>
                </a:defRPr>
              </a:lvl1pPr>
            </a:lstStyle>
            <a:p>
              <a:r>
                <a:rPr lang="en-GB" dirty="0"/>
                <a:t>Low profitability</a:t>
              </a:r>
            </a:p>
          </p:txBody>
        </p:sp>
        <p:sp>
          <p:nvSpPr>
            <p:cNvPr id="34" name="TextBox 33">
              <a:extLst>
                <a:ext uri="{FF2B5EF4-FFF2-40B4-BE49-F238E27FC236}">
                  <a16:creationId xmlns:a16="http://schemas.microsoft.com/office/drawing/2014/main" id="{C030F29B-3225-427C-945A-C76FB508ECC3}"/>
                </a:ext>
              </a:extLst>
            </p:cNvPr>
            <p:cNvSpPr txBox="1"/>
            <p:nvPr/>
          </p:nvSpPr>
          <p:spPr>
            <a:xfrm>
              <a:off x="5870275" y="5753587"/>
              <a:ext cx="1912260" cy="338554"/>
            </a:xfrm>
            <a:prstGeom prst="rect">
              <a:avLst/>
            </a:prstGeom>
            <a:noFill/>
          </p:spPr>
          <p:txBody>
            <a:bodyPr wrap="square" rtlCol="0">
              <a:spAutoFit/>
            </a:bodyPr>
            <a:lstStyle>
              <a:defPPr>
                <a:defRPr lang="en-US"/>
              </a:defPPr>
              <a:lvl1pPr>
                <a:tabLst>
                  <a:tab pos="1971675" algn="l"/>
                  <a:tab pos="2152650" algn="l"/>
                  <a:tab pos="2419350" algn="l"/>
                </a:tabLst>
                <a:defRPr sz="1600">
                  <a:latin typeface="Calibri Light" panose="020F0302020204030204" pitchFamily="34" charset="0"/>
                  <a:cs typeface="Calibri Light" panose="020F0302020204030204" pitchFamily="34" charset="0"/>
                </a:defRPr>
              </a:lvl1pPr>
            </a:lstStyle>
            <a:p>
              <a:r>
                <a:rPr lang="en-GB" dirty="0"/>
                <a:t>High profitability</a:t>
              </a:r>
            </a:p>
          </p:txBody>
        </p:sp>
      </p:grpSp>
    </p:spTree>
    <p:extLst>
      <p:ext uri="{BB962C8B-B14F-4D97-AF65-F5344CB8AC3E}">
        <p14:creationId xmlns:p14="http://schemas.microsoft.com/office/powerpoint/2010/main" val="35535377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5. The construction process - growth assets</a:t>
            </a:r>
            <a:endParaRPr lang="en-US" dirty="0"/>
          </a:p>
        </p:txBody>
      </p:sp>
      <p:sp>
        <p:nvSpPr>
          <p:cNvPr id="4" name="Slide Number Placeholder 3"/>
          <p:cNvSpPr>
            <a:spLocks noGrp="1"/>
          </p:cNvSpPr>
          <p:nvPr>
            <p:ph type="sldNum" sz="quarter" idx="4"/>
          </p:nvPr>
        </p:nvSpPr>
        <p:spPr/>
        <p:txBody>
          <a:bodyPr/>
          <a:lstStyle/>
          <a:p>
            <a:fld id="{869FCD29-EE0B-41F2-B7C5-BEB7EBEF40ED}" type="slidenum">
              <a:rPr lang="en-GB" smtClean="0"/>
              <a:pPr/>
              <a:t>45</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545475842"/>
              </p:ext>
            </p:extLst>
          </p:nvPr>
        </p:nvGraphicFramePr>
        <p:xfrm>
          <a:off x="509677" y="1628800"/>
          <a:ext cx="89154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5921172"/>
            <a:ext cx="6624736" cy="430887"/>
          </a:xfrm>
          <a:prstGeom prst="rect">
            <a:avLst/>
          </a:prstGeom>
          <a:noFill/>
        </p:spPr>
        <p:txBody>
          <a:bodyPr wrap="square" rtlCol="0">
            <a:spAutoFit/>
          </a:bodyPr>
          <a:lstStyle/>
          <a:p>
            <a:r>
              <a:rPr lang="en-GB" sz="1100" i="1" dirty="0"/>
              <a:t>Source: Albion Strategic Consulting</a:t>
            </a:r>
            <a:br>
              <a:rPr lang="en-GB" sz="1100" i="1" dirty="0"/>
            </a:br>
            <a:r>
              <a:rPr lang="en-GB" sz="1100" i="1" dirty="0"/>
              <a:t>Data: DFA Returns; Global equities – MSCI World Index (net divs.); Global value – Dimensional Global Value Index.</a:t>
            </a:r>
          </a:p>
        </p:txBody>
      </p:sp>
      <p:sp>
        <p:nvSpPr>
          <p:cNvPr id="7" name="Rectangle 6"/>
          <p:cNvSpPr/>
          <p:nvPr/>
        </p:nvSpPr>
        <p:spPr>
          <a:xfrm>
            <a:off x="1503174" y="1256106"/>
            <a:ext cx="6706323" cy="369332"/>
          </a:xfrm>
          <a:prstGeom prst="rect">
            <a:avLst/>
          </a:prstGeom>
        </p:spPr>
        <p:txBody>
          <a:bodyPr wrap="none">
            <a:spAutoFit/>
          </a:bodyPr>
          <a:lstStyle/>
          <a:p>
            <a:pPr lvl="0" algn="just" defTabSz="914400" eaLnBrk="0" fontAlgn="base" hangingPunct="0">
              <a:spcBef>
                <a:spcPct val="0"/>
              </a:spcBef>
              <a:spcAft>
                <a:spcPct val="0"/>
              </a:spcAft>
            </a:pPr>
            <a:r>
              <a:rPr lang="en-GB" dirty="0">
                <a:solidFill>
                  <a:srgbClr val="2B241D"/>
                </a:solidFill>
                <a:latin typeface="Calibri Light" panose="020F0302020204030204" pitchFamily="34" charset="0"/>
                <a:ea typeface="Times New Roman" panose="02020603050405020304" pitchFamily="18" charset="0"/>
                <a:cs typeface="Calibri Light" panose="020F0302020204030204" pitchFamily="34" charset="0"/>
              </a:rPr>
              <a:t>Relative performance: global value stocks vs. the market (1975-2015)</a:t>
            </a:r>
            <a:endParaRPr lang="en-GB" sz="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7814422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 - growth assets</a:t>
            </a:r>
            <a:endParaRPr lang="en-US" dirty="0"/>
          </a:p>
        </p:txBody>
      </p:sp>
      <p:sp>
        <p:nvSpPr>
          <p:cNvPr id="4" name="Slide Number Placeholder 3"/>
          <p:cNvSpPr>
            <a:spLocks noGrp="1"/>
          </p:cNvSpPr>
          <p:nvPr>
            <p:ph type="sldNum" sz="quarter" idx="4"/>
          </p:nvPr>
        </p:nvSpPr>
        <p:spPr/>
        <p:txBody>
          <a:bodyPr/>
          <a:lstStyle/>
          <a:p>
            <a:fld id="{869FCD29-EE0B-41F2-B7C5-BEB7EBEF40ED}" type="slidenum">
              <a:rPr lang="en-GB" smtClean="0"/>
              <a:pPr/>
              <a:t>46</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066626872"/>
              </p:ext>
            </p:extLst>
          </p:nvPr>
        </p:nvGraphicFramePr>
        <p:xfrm>
          <a:off x="495300" y="1556792"/>
          <a:ext cx="8915400" cy="43559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81000" y="5936844"/>
            <a:ext cx="6624736" cy="430887"/>
          </a:xfrm>
          <a:prstGeom prst="rect">
            <a:avLst/>
          </a:prstGeom>
          <a:noFill/>
        </p:spPr>
        <p:txBody>
          <a:bodyPr wrap="square" rtlCol="0">
            <a:spAutoFit/>
          </a:bodyPr>
          <a:lstStyle/>
          <a:p>
            <a:r>
              <a:rPr lang="en-GB" sz="1100" i="1" dirty="0"/>
              <a:t>Source: Albion Strategic Consulting</a:t>
            </a:r>
          </a:p>
          <a:p>
            <a:r>
              <a:rPr lang="en-GB" sz="1100" i="1" dirty="0"/>
              <a:t>Data: DFA Returns; Global equities – MSCI World Index (net divs.); Global small – Dimensional Global Small Index.</a:t>
            </a:r>
          </a:p>
        </p:txBody>
      </p:sp>
      <p:sp>
        <p:nvSpPr>
          <p:cNvPr id="8" name="Rectangle 7"/>
          <p:cNvSpPr/>
          <p:nvPr/>
        </p:nvSpPr>
        <p:spPr>
          <a:xfrm>
            <a:off x="1264580" y="1259707"/>
            <a:ext cx="7342138" cy="369332"/>
          </a:xfrm>
          <a:prstGeom prst="rect">
            <a:avLst/>
          </a:prstGeom>
        </p:spPr>
        <p:txBody>
          <a:bodyPr wrap="none">
            <a:spAutoFit/>
          </a:bodyPr>
          <a:lstStyle/>
          <a:p>
            <a:pPr lvl="0" algn="just" defTabSz="914400" eaLnBrk="0" fontAlgn="base" hangingPunct="0">
              <a:spcBef>
                <a:spcPct val="0"/>
              </a:spcBef>
              <a:spcAft>
                <a:spcPct val="0"/>
              </a:spcAft>
            </a:pPr>
            <a:r>
              <a:rPr lang="en-GB" dirty="0">
                <a:solidFill>
                  <a:srgbClr val="2B241D"/>
                </a:solidFill>
                <a:latin typeface="Calibri Light" panose="020F0302020204030204" pitchFamily="34" charset="0"/>
                <a:ea typeface="Times New Roman" panose="02020603050405020304" pitchFamily="18" charset="0"/>
                <a:cs typeface="Calibri Light" panose="020F0302020204030204" pitchFamily="34" charset="0"/>
              </a:rPr>
              <a:t>Relative performance: global smaller companies vs. the market (1975-2015)</a:t>
            </a:r>
            <a:endParaRPr lang="en-GB" sz="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3706411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159B-EBC4-4E07-9E5D-424BECB099AF}"/>
              </a:ext>
            </a:extLst>
          </p:cNvPr>
          <p:cNvSpPr>
            <a:spLocks noGrp="1"/>
          </p:cNvSpPr>
          <p:nvPr>
            <p:ph type="title"/>
          </p:nvPr>
        </p:nvSpPr>
        <p:spPr/>
        <p:txBody>
          <a:bodyPr>
            <a:normAutofit/>
          </a:bodyPr>
          <a:lstStyle/>
          <a:p>
            <a:r>
              <a:rPr lang="en-GB" dirty="0"/>
              <a:t>5. The construction process - growth assets</a:t>
            </a:r>
          </a:p>
        </p:txBody>
      </p:sp>
      <p:sp>
        <p:nvSpPr>
          <p:cNvPr id="3" name="Content Placeholder 2">
            <a:extLst>
              <a:ext uri="{FF2B5EF4-FFF2-40B4-BE49-F238E27FC236}">
                <a16:creationId xmlns:a16="http://schemas.microsoft.com/office/drawing/2014/main" id="{B02694B1-3D06-4E63-9D8B-2C251A60C498}"/>
              </a:ext>
            </a:extLst>
          </p:cNvPr>
          <p:cNvSpPr>
            <a:spLocks noGrp="1"/>
          </p:cNvSpPr>
          <p:nvPr>
            <p:ph sz="quarter" idx="10"/>
          </p:nvPr>
        </p:nvSpPr>
        <p:spPr/>
        <p:txBody>
          <a:bodyPr/>
          <a:lstStyle/>
          <a:p>
            <a:r>
              <a:rPr lang="en-GB" dirty="0"/>
              <a:t>The numbers provide validation (example only)</a:t>
            </a:r>
          </a:p>
        </p:txBody>
      </p:sp>
      <p:sp>
        <p:nvSpPr>
          <p:cNvPr id="4" name="Slide Number Placeholder 3">
            <a:extLst>
              <a:ext uri="{FF2B5EF4-FFF2-40B4-BE49-F238E27FC236}">
                <a16:creationId xmlns:a16="http://schemas.microsoft.com/office/drawing/2014/main" id="{11F7AAD5-A898-4DF9-B0A0-5CDEF40647AB}"/>
              </a:ext>
            </a:extLst>
          </p:cNvPr>
          <p:cNvSpPr>
            <a:spLocks noGrp="1"/>
          </p:cNvSpPr>
          <p:nvPr>
            <p:ph type="sldNum" sz="quarter" idx="4"/>
          </p:nvPr>
        </p:nvSpPr>
        <p:spPr/>
        <p:txBody>
          <a:bodyPr/>
          <a:lstStyle/>
          <a:p>
            <a:fld id="{869FCD29-EE0B-41F2-B7C5-BEB7EBEF40ED}" type="slidenum">
              <a:rPr lang="en-GB" smtClean="0"/>
              <a:pPr/>
              <a:t>47</a:t>
            </a:fld>
            <a:endParaRPr lang="en-GB" dirty="0"/>
          </a:p>
        </p:txBody>
      </p:sp>
      <p:graphicFrame>
        <p:nvGraphicFramePr>
          <p:cNvPr id="5" name="Table 4">
            <a:extLst>
              <a:ext uri="{FF2B5EF4-FFF2-40B4-BE49-F238E27FC236}">
                <a16:creationId xmlns:a16="http://schemas.microsoft.com/office/drawing/2014/main" id="{D71C8745-54F5-4402-ABEF-0475381101A1}"/>
              </a:ext>
            </a:extLst>
          </p:cNvPr>
          <p:cNvGraphicFramePr>
            <a:graphicFrameLocks noGrp="1"/>
          </p:cNvGraphicFramePr>
          <p:nvPr>
            <p:extLst>
              <p:ext uri="{D42A27DB-BD31-4B8C-83A1-F6EECF244321}">
                <p14:modId xmlns:p14="http://schemas.microsoft.com/office/powerpoint/2010/main" val="2769544135"/>
              </p:ext>
            </p:extLst>
          </p:nvPr>
        </p:nvGraphicFramePr>
        <p:xfrm>
          <a:off x="990599" y="1562100"/>
          <a:ext cx="7953374" cy="4067175"/>
        </p:xfrm>
        <a:graphic>
          <a:graphicData uri="http://schemas.openxmlformats.org/drawingml/2006/table">
            <a:tbl>
              <a:tblPr firstRow="1" firstCol="1" bandRow="1">
                <a:tableStyleId>{5C22544A-7EE6-4342-B048-85BDC9FD1C3A}</a:tableStyleId>
              </a:tblPr>
              <a:tblGrid>
                <a:gridCol w="1679538">
                  <a:extLst>
                    <a:ext uri="{9D8B030D-6E8A-4147-A177-3AD203B41FA5}">
                      <a16:colId xmlns:a16="http://schemas.microsoft.com/office/drawing/2014/main" val="4061508601"/>
                    </a:ext>
                  </a:extLst>
                </a:gridCol>
                <a:gridCol w="1577216">
                  <a:extLst>
                    <a:ext uri="{9D8B030D-6E8A-4147-A177-3AD203B41FA5}">
                      <a16:colId xmlns:a16="http://schemas.microsoft.com/office/drawing/2014/main" val="3923756711"/>
                    </a:ext>
                  </a:extLst>
                </a:gridCol>
                <a:gridCol w="1577216">
                  <a:extLst>
                    <a:ext uri="{9D8B030D-6E8A-4147-A177-3AD203B41FA5}">
                      <a16:colId xmlns:a16="http://schemas.microsoft.com/office/drawing/2014/main" val="1334110917"/>
                    </a:ext>
                  </a:extLst>
                </a:gridCol>
                <a:gridCol w="1560624">
                  <a:extLst>
                    <a:ext uri="{9D8B030D-6E8A-4147-A177-3AD203B41FA5}">
                      <a16:colId xmlns:a16="http://schemas.microsoft.com/office/drawing/2014/main" val="2887164564"/>
                    </a:ext>
                  </a:extLst>
                </a:gridCol>
                <a:gridCol w="1558780">
                  <a:extLst>
                    <a:ext uri="{9D8B030D-6E8A-4147-A177-3AD203B41FA5}">
                      <a16:colId xmlns:a16="http://schemas.microsoft.com/office/drawing/2014/main" val="3568453697"/>
                    </a:ext>
                  </a:extLst>
                </a:gridCol>
              </a:tblGrid>
              <a:tr h="511946">
                <a:tc rowSpan="2">
                  <a:txBody>
                    <a:bodyPr/>
                    <a:lstStyle/>
                    <a:p>
                      <a:pPr algn="l">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 </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600" dirty="0">
                          <a:solidFill>
                            <a:schemeClr val="tx1"/>
                          </a:solidFill>
                          <a:effectLst/>
                          <a:latin typeface="Calibri Light" panose="020F0302020204030204" pitchFamily="34" charset="0"/>
                          <a:cs typeface="Calibri Light" panose="020F0302020204030204" pitchFamily="34" charset="0"/>
                        </a:rPr>
                        <a:t>Structure 1</a:t>
                      </a:r>
                      <a:endParaRPr lang="en-GB" sz="16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Bef>
                          <a:spcPts val="600"/>
                        </a:spcBef>
                        <a:spcAft>
                          <a:spcPts val="0"/>
                        </a:spcAft>
                      </a:pPr>
                      <a:r>
                        <a:rPr lang="en-GB" sz="1600" dirty="0">
                          <a:solidFill>
                            <a:schemeClr val="tx1"/>
                          </a:solidFill>
                          <a:effectLst/>
                          <a:latin typeface="Calibri Light" panose="020F0302020204030204" pitchFamily="34" charset="0"/>
                          <a:cs typeface="Calibri Light" panose="020F0302020204030204" pitchFamily="34" charset="0"/>
                        </a:rPr>
                        <a:t>Structure 2</a:t>
                      </a:r>
                      <a:endParaRPr lang="en-GB" sz="16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Bef>
                          <a:spcPts val="600"/>
                        </a:spcBef>
                        <a:spcAft>
                          <a:spcPts val="0"/>
                        </a:spcAft>
                      </a:pPr>
                      <a:r>
                        <a:rPr lang="en-GB" sz="1600" dirty="0">
                          <a:solidFill>
                            <a:schemeClr val="tx1"/>
                          </a:solidFill>
                          <a:effectLst/>
                          <a:latin typeface="Calibri Light" panose="020F0302020204030204" pitchFamily="34" charset="0"/>
                          <a:cs typeface="Calibri Light" panose="020F0302020204030204" pitchFamily="34" charset="0"/>
                        </a:rPr>
                        <a:t>Structure 3</a:t>
                      </a:r>
                      <a:endParaRPr lang="en-GB" sz="16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Bef>
                          <a:spcPts val="600"/>
                        </a:spcBef>
                        <a:spcAft>
                          <a:spcPts val="0"/>
                        </a:spcAft>
                      </a:pPr>
                      <a:r>
                        <a:rPr lang="en-GB" sz="1600" dirty="0">
                          <a:solidFill>
                            <a:schemeClr val="tx1"/>
                          </a:solidFill>
                          <a:effectLst/>
                          <a:latin typeface="Calibri Light" panose="020F0302020204030204" pitchFamily="34" charset="0"/>
                          <a:cs typeface="Calibri Light" panose="020F0302020204030204" pitchFamily="34" charset="0"/>
                        </a:rPr>
                        <a:t>Portfolio 100</a:t>
                      </a:r>
                      <a:endParaRPr lang="en-GB" sz="16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45718512"/>
                  </a:ext>
                </a:extLst>
              </a:tr>
              <a:tr h="694005">
                <a:tc vMerge="1">
                  <a:txBody>
                    <a:bodyPr/>
                    <a:lstStyle/>
                    <a:p>
                      <a:endParaRPr lang="en-GB"/>
                    </a:p>
                  </a:txBody>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100% UK Equity</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100% Developed World</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Structure 2 + 20% emerging markets</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Structure 3 + 25% tilts to value and small</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7760667"/>
                  </a:ext>
                </a:extLst>
              </a:tr>
              <a:tr h="409245">
                <a:tc>
                  <a:txBody>
                    <a:bodyPr/>
                    <a:lstStyle/>
                    <a:p>
                      <a:pPr algn="l">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Annualised return %</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4.8%</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4.4%</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5.1%</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6.2%</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193394"/>
                  </a:ext>
                </a:extLst>
              </a:tr>
              <a:tr h="409245">
                <a:tc>
                  <a:txBody>
                    <a:bodyPr/>
                    <a:lstStyle/>
                    <a:p>
                      <a:pPr algn="l">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Risk %</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14.1%</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14.8%</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15.7%</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15.9%</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7675305"/>
                  </a:ext>
                </a:extLst>
              </a:tr>
              <a:tr h="409245">
                <a:tc>
                  <a:txBody>
                    <a:bodyPr/>
                    <a:lstStyle/>
                    <a:p>
                      <a:pPr algn="l">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Worst 1 year</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-35%</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-39%</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-36%</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-35%</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3697063"/>
                  </a:ext>
                </a:extLst>
              </a:tr>
              <a:tr h="409245">
                <a:tc>
                  <a:txBody>
                    <a:bodyPr/>
                    <a:lstStyle/>
                    <a:p>
                      <a:pPr algn="l">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Worst 3 years</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-16%</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-20%</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-19%</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-14%</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969944"/>
                  </a:ext>
                </a:extLst>
              </a:tr>
              <a:tr h="409245">
                <a:tc>
                  <a:txBody>
                    <a:bodyPr/>
                    <a:lstStyle/>
                    <a:p>
                      <a:pPr algn="l">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Worst 5 years</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-9%</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-8%</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-7%</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-4%</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070603"/>
                  </a:ext>
                </a:extLst>
              </a:tr>
              <a:tr h="409245">
                <a:tc>
                  <a:txBody>
                    <a:bodyPr/>
                    <a:lstStyle/>
                    <a:p>
                      <a:pPr algn="l">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Worst 10 years</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-4%</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-4%</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-2%</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1%</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653461"/>
                  </a:ext>
                </a:extLst>
              </a:tr>
              <a:tr h="405754">
                <a:tc>
                  <a:txBody>
                    <a:bodyPr/>
                    <a:lstStyle/>
                    <a:p>
                      <a:pPr algn="l">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R</a:t>
                      </a:r>
                      <a:r>
                        <a:rPr lang="en-GB" sz="1400" baseline="30000" dirty="0">
                          <a:solidFill>
                            <a:schemeClr val="tx1"/>
                          </a:solidFill>
                          <a:effectLst/>
                          <a:latin typeface="Calibri Light" panose="020F0302020204030204" pitchFamily="34" charset="0"/>
                          <a:cs typeface="Calibri Light" panose="020F0302020204030204" pitchFamily="34" charset="0"/>
                        </a:rPr>
                        <a:t>2</a:t>
                      </a:r>
                      <a:r>
                        <a:rPr lang="en-GB" sz="1400" dirty="0">
                          <a:solidFill>
                            <a:schemeClr val="tx1"/>
                          </a:solidFill>
                          <a:effectLst/>
                          <a:latin typeface="Calibri Light" panose="020F0302020204030204" pitchFamily="34" charset="0"/>
                          <a:cs typeface="Calibri Light" panose="020F0302020204030204" pitchFamily="34" charset="0"/>
                        </a:rPr>
                        <a:t> to Structure 2</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0.71</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a:solidFill>
                            <a:schemeClr val="tx1"/>
                          </a:solidFill>
                          <a:effectLst/>
                          <a:latin typeface="Calibri Light" panose="020F0302020204030204" pitchFamily="34" charset="0"/>
                          <a:cs typeface="Calibri Light" panose="020F0302020204030204" pitchFamily="34" charset="0"/>
                        </a:rPr>
                        <a:t>0.96</a:t>
                      </a:r>
                      <a:endParaRPr lang="en-GB" sz="140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GB" sz="1400" dirty="0">
                          <a:solidFill>
                            <a:schemeClr val="tx1"/>
                          </a:solidFill>
                          <a:effectLst/>
                          <a:latin typeface="Calibri Light" panose="020F0302020204030204" pitchFamily="34" charset="0"/>
                          <a:cs typeface="Calibri Light" panose="020F0302020204030204" pitchFamily="34" charset="0"/>
                        </a:rPr>
                        <a:t>0.94</a:t>
                      </a:r>
                      <a:endParaRPr lang="en-GB" sz="1400" dirty="0">
                        <a:solidFill>
                          <a:schemeClr val="tx1"/>
                        </a:solidFill>
                        <a:effectLst/>
                        <a:latin typeface="Calibri Light" panose="020F0302020204030204" pitchFamily="34" charset="0"/>
                        <a:ea typeface="Cambria" panose="02040503050406030204" pitchFamily="18"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6271973"/>
                  </a:ext>
                </a:extLst>
              </a:tr>
            </a:tbl>
          </a:graphicData>
        </a:graphic>
      </p:graphicFrame>
    </p:spTree>
    <p:extLst>
      <p:ext uri="{BB962C8B-B14F-4D97-AF65-F5344CB8AC3E}">
        <p14:creationId xmlns:p14="http://schemas.microsoft.com/office/powerpoint/2010/main" val="393415732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 - growth assets</a:t>
            </a:r>
          </a:p>
        </p:txBody>
      </p:sp>
      <p:grpSp>
        <p:nvGrpSpPr>
          <p:cNvPr id="4" name="Group 3">
            <a:extLst>
              <a:ext uri="{FF2B5EF4-FFF2-40B4-BE49-F238E27FC236}">
                <a16:creationId xmlns:a16="http://schemas.microsoft.com/office/drawing/2014/main" id="{310F1B0C-70A0-42D4-96BB-FF25C561B0F1}"/>
              </a:ext>
            </a:extLst>
          </p:cNvPr>
          <p:cNvGrpSpPr/>
          <p:nvPr/>
        </p:nvGrpSpPr>
        <p:grpSpPr>
          <a:xfrm>
            <a:off x="1140630" y="984112"/>
            <a:ext cx="7720439" cy="4948046"/>
            <a:chOff x="1140630" y="1422262"/>
            <a:chExt cx="7720439" cy="4948046"/>
          </a:xfrm>
        </p:grpSpPr>
        <p:sp>
          <p:nvSpPr>
            <p:cNvPr id="5" name="Rectangle 5"/>
            <p:cNvSpPr>
              <a:spLocks noChangeAspect="1" noChangeArrowheads="1"/>
            </p:cNvSpPr>
            <p:nvPr/>
          </p:nvSpPr>
          <p:spPr bwMode="auto">
            <a:xfrm>
              <a:off x="3101783" y="1731562"/>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Calibri Light" panose="020F0302020204030204" pitchFamily="34" charset="0"/>
                  <a:cs typeface="Calibri Light" panose="020F0302020204030204" pitchFamily="34" charset="0"/>
                </a:rPr>
                <a:t>UK</a:t>
              </a:r>
              <a:endParaRPr lang="en-US" sz="1400" dirty="0">
                <a:latin typeface="Calibri Light" panose="020F0302020204030204" pitchFamily="34" charset="0"/>
                <a:cs typeface="Calibri Light" panose="020F0302020204030204" pitchFamily="34" charset="0"/>
              </a:endParaRPr>
            </a:p>
          </p:txBody>
        </p:sp>
        <p:sp>
          <p:nvSpPr>
            <p:cNvPr id="6" name="Rectangle 5"/>
            <p:cNvSpPr>
              <a:spLocks noChangeAspect="1" noChangeArrowheads="1"/>
            </p:cNvSpPr>
            <p:nvPr/>
          </p:nvSpPr>
          <p:spPr bwMode="auto">
            <a:xfrm>
              <a:off x="5230569" y="1731562"/>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defRPr/>
              </a:pPr>
              <a:r>
                <a:rPr lang="en-GB" sz="1400" dirty="0">
                  <a:latin typeface="Calibri Light" panose="020F0302020204030204" pitchFamily="34" charset="0"/>
                  <a:cs typeface="Calibri Light" panose="020F0302020204030204" pitchFamily="34" charset="0"/>
                </a:rPr>
                <a:t>International developed</a:t>
              </a:r>
              <a:endParaRPr lang="en-US" sz="1400" dirty="0">
                <a:latin typeface="Calibri Light" panose="020F0302020204030204" pitchFamily="34" charset="0"/>
                <a:cs typeface="Calibri Light" panose="020F0302020204030204" pitchFamily="34" charset="0"/>
              </a:endParaRPr>
            </a:p>
          </p:txBody>
        </p:sp>
        <p:sp>
          <p:nvSpPr>
            <p:cNvPr id="7" name="Rectangle 5"/>
            <p:cNvSpPr>
              <a:spLocks noChangeAspect="1" noChangeArrowheads="1"/>
            </p:cNvSpPr>
            <p:nvPr/>
          </p:nvSpPr>
          <p:spPr bwMode="auto">
            <a:xfrm>
              <a:off x="3101783" y="2515698"/>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Calibri Light" panose="020F0302020204030204" pitchFamily="34" charset="0"/>
                  <a:cs typeface="Calibri Light" panose="020F0302020204030204" pitchFamily="34" charset="0"/>
                </a:rPr>
                <a:t>Global developed</a:t>
              </a:r>
              <a:endParaRPr lang="en-US" sz="1400" dirty="0">
                <a:latin typeface="Calibri Light" panose="020F0302020204030204" pitchFamily="34" charset="0"/>
                <a:cs typeface="Calibri Light" panose="020F0302020204030204" pitchFamily="34" charset="0"/>
              </a:endParaRPr>
            </a:p>
          </p:txBody>
        </p:sp>
        <p:sp>
          <p:nvSpPr>
            <p:cNvPr id="8" name="Rectangle 7"/>
            <p:cNvSpPr>
              <a:spLocks noChangeAspect="1" noChangeArrowheads="1"/>
            </p:cNvSpPr>
            <p:nvPr/>
          </p:nvSpPr>
          <p:spPr bwMode="auto">
            <a:xfrm>
              <a:off x="5230569" y="2515698"/>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a:latin typeface="Calibri Light" panose="020F0302020204030204" pitchFamily="34" charset="0"/>
                  <a:cs typeface="Calibri Light" panose="020F0302020204030204" pitchFamily="34" charset="0"/>
                </a:rPr>
                <a:t>Emerging economies</a:t>
              </a:r>
              <a:endParaRPr lang="en-US" sz="1400" dirty="0">
                <a:latin typeface="Calibri Light" panose="020F0302020204030204" pitchFamily="34" charset="0"/>
                <a:cs typeface="Calibri Light" panose="020F0302020204030204" pitchFamily="34" charset="0"/>
              </a:endParaRPr>
            </a:p>
          </p:txBody>
        </p:sp>
        <p:sp>
          <p:nvSpPr>
            <p:cNvPr id="9" name="Rectangle 5"/>
            <p:cNvSpPr>
              <a:spLocks noChangeAspect="1" noChangeArrowheads="1"/>
            </p:cNvSpPr>
            <p:nvPr/>
          </p:nvSpPr>
          <p:spPr bwMode="auto">
            <a:xfrm>
              <a:off x="3101783" y="3299834"/>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Calibri Light" panose="020F0302020204030204" pitchFamily="34" charset="0"/>
                  <a:cs typeface="Calibri Light" panose="020F0302020204030204" pitchFamily="34" charset="0"/>
                </a:rPr>
                <a:t>Market</a:t>
              </a:r>
              <a:endParaRPr lang="en-US" sz="1400" dirty="0">
                <a:latin typeface="Calibri Light" panose="020F0302020204030204" pitchFamily="34" charset="0"/>
                <a:cs typeface="Calibri Light" panose="020F0302020204030204" pitchFamily="34" charset="0"/>
              </a:endParaRPr>
            </a:p>
          </p:txBody>
        </p:sp>
        <p:sp>
          <p:nvSpPr>
            <p:cNvPr id="10" name="Rectangle 9"/>
            <p:cNvSpPr>
              <a:spLocks noChangeAspect="1" noChangeArrowheads="1"/>
            </p:cNvSpPr>
            <p:nvPr/>
          </p:nvSpPr>
          <p:spPr bwMode="auto">
            <a:xfrm>
              <a:off x="5230569" y="3299834"/>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a:latin typeface="Calibri Light" panose="020F0302020204030204" pitchFamily="34" charset="0"/>
                  <a:cs typeface="Calibri Light" panose="020F0302020204030204" pitchFamily="34" charset="0"/>
                </a:rPr>
                <a:t>Value</a:t>
              </a:r>
              <a:endParaRPr lang="en-US" sz="1400" dirty="0">
                <a:latin typeface="Calibri Light" panose="020F0302020204030204" pitchFamily="34" charset="0"/>
                <a:cs typeface="Calibri Light" panose="020F0302020204030204" pitchFamily="34" charset="0"/>
              </a:endParaRPr>
            </a:p>
          </p:txBody>
        </p:sp>
        <p:sp>
          <p:nvSpPr>
            <p:cNvPr id="11" name="Rectangle 5"/>
            <p:cNvSpPr>
              <a:spLocks noChangeAspect="1" noChangeArrowheads="1"/>
            </p:cNvSpPr>
            <p:nvPr/>
          </p:nvSpPr>
          <p:spPr bwMode="auto">
            <a:xfrm>
              <a:off x="3101783" y="4083971"/>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Calibri Light" panose="020F0302020204030204" pitchFamily="34" charset="0"/>
                  <a:cs typeface="Calibri Light" panose="020F0302020204030204" pitchFamily="34" charset="0"/>
                </a:rPr>
                <a:t>Market</a:t>
              </a:r>
              <a:endParaRPr lang="en-US" sz="1400" dirty="0">
                <a:latin typeface="Calibri Light" panose="020F0302020204030204" pitchFamily="34" charset="0"/>
                <a:cs typeface="Calibri Light" panose="020F0302020204030204" pitchFamily="34" charset="0"/>
              </a:endParaRPr>
            </a:p>
          </p:txBody>
        </p:sp>
        <p:sp>
          <p:nvSpPr>
            <p:cNvPr id="12" name="Rectangle 11"/>
            <p:cNvSpPr>
              <a:spLocks noChangeAspect="1" noChangeArrowheads="1"/>
            </p:cNvSpPr>
            <p:nvPr/>
          </p:nvSpPr>
          <p:spPr bwMode="auto">
            <a:xfrm>
              <a:off x="5230569" y="4083971"/>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a:latin typeface="Calibri Light" panose="020F0302020204030204" pitchFamily="34" charset="0"/>
                  <a:cs typeface="Calibri Light" panose="020F0302020204030204" pitchFamily="34" charset="0"/>
                </a:rPr>
                <a:t>Small</a:t>
              </a:r>
              <a:endParaRPr lang="en-US" sz="1400" dirty="0">
                <a:latin typeface="Calibri Light" panose="020F0302020204030204" pitchFamily="34" charset="0"/>
                <a:cs typeface="Calibri Light" panose="020F0302020204030204" pitchFamily="34" charset="0"/>
              </a:endParaRPr>
            </a:p>
          </p:txBody>
        </p:sp>
        <p:sp>
          <p:nvSpPr>
            <p:cNvPr id="14" name="Rectangle 13"/>
            <p:cNvSpPr>
              <a:spLocks noChangeAspect="1" noChangeArrowheads="1"/>
            </p:cNvSpPr>
            <p:nvPr/>
          </p:nvSpPr>
          <p:spPr bwMode="auto">
            <a:xfrm>
              <a:off x="5234107" y="4874351"/>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a:latin typeface="Calibri Light" panose="020F0302020204030204" pitchFamily="34" charset="0"/>
                  <a:cs typeface="Calibri Light" panose="020F0302020204030204" pitchFamily="34" charset="0"/>
                </a:rPr>
                <a:t>Non-equity</a:t>
              </a:r>
              <a:endParaRPr lang="en-US" sz="1400" dirty="0">
                <a:latin typeface="Calibri Light" panose="020F0302020204030204" pitchFamily="34" charset="0"/>
                <a:cs typeface="Calibri Light" panose="020F0302020204030204" pitchFamily="34" charset="0"/>
              </a:endParaRPr>
            </a:p>
          </p:txBody>
        </p:sp>
        <p:cxnSp>
          <p:nvCxnSpPr>
            <p:cNvPr id="16" name="Straight Arrow Connector 15"/>
            <p:cNvCxnSpPr>
              <a:stCxn id="5" idx="3"/>
              <a:endCxn id="6" idx="1"/>
            </p:cNvCxnSpPr>
            <p:nvPr/>
          </p:nvCxnSpPr>
          <p:spPr>
            <a:xfrm>
              <a:off x="4677114" y="2077002"/>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a:off x="4677114" y="2861138"/>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0" idx="1"/>
            </p:cNvCxnSpPr>
            <p:nvPr/>
          </p:nvCxnSpPr>
          <p:spPr>
            <a:xfrm>
              <a:off x="4677114" y="3645274"/>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a:endCxn id="12" idx="1"/>
            </p:cNvCxnSpPr>
            <p:nvPr/>
          </p:nvCxnSpPr>
          <p:spPr>
            <a:xfrm>
              <a:off x="4677114" y="4429411"/>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4" idx="1"/>
            </p:cNvCxnSpPr>
            <p:nvPr/>
          </p:nvCxnSpPr>
          <p:spPr>
            <a:xfrm>
              <a:off x="4680652" y="5219791"/>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ectangle 5"/>
            <p:cNvSpPr>
              <a:spLocks noChangeAspect="1" noChangeArrowheads="1"/>
            </p:cNvSpPr>
            <p:nvPr/>
          </p:nvSpPr>
          <p:spPr bwMode="auto">
            <a:xfrm>
              <a:off x="1194344" y="1725024"/>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38" name="Rectangle 5"/>
            <p:cNvSpPr>
              <a:spLocks noChangeAspect="1" noChangeArrowheads="1"/>
            </p:cNvSpPr>
            <p:nvPr/>
          </p:nvSpPr>
          <p:spPr bwMode="auto">
            <a:xfrm>
              <a:off x="1194344" y="3302187"/>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39" name="Rectangle 5"/>
            <p:cNvSpPr>
              <a:spLocks noChangeAspect="1" noChangeArrowheads="1"/>
            </p:cNvSpPr>
            <p:nvPr/>
          </p:nvSpPr>
          <p:spPr bwMode="auto">
            <a:xfrm>
              <a:off x="1194344" y="4879350"/>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40" name="Rectangle 5"/>
            <p:cNvSpPr>
              <a:spLocks noChangeAspect="1" noChangeArrowheads="1"/>
            </p:cNvSpPr>
            <p:nvPr/>
          </p:nvSpPr>
          <p:spPr bwMode="auto">
            <a:xfrm>
              <a:off x="1194344" y="2513606"/>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41" name="Rectangle 5"/>
            <p:cNvSpPr>
              <a:spLocks noChangeAspect="1" noChangeArrowheads="1"/>
            </p:cNvSpPr>
            <p:nvPr/>
          </p:nvSpPr>
          <p:spPr bwMode="auto">
            <a:xfrm>
              <a:off x="1194344" y="4090768"/>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47" name="Rectangle 5"/>
            <p:cNvSpPr>
              <a:spLocks noChangeAspect="1" noChangeArrowheads="1"/>
            </p:cNvSpPr>
            <p:nvPr/>
          </p:nvSpPr>
          <p:spPr bwMode="auto">
            <a:xfrm>
              <a:off x="7999228" y="1720021"/>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48" name="Rectangle 5"/>
            <p:cNvSpPr>
              <a:spLocks noChangeAspect="1" noChangeArrowheads="1"/>
            </p:cNvSpPr>
            <p:nvPr/>
          </p:nvSpPr>
          <p:spPr bwMode="auto">
            <a:xfrm>
              <a:off x="7999228" y="3297184"/>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49" name="Rectangle 5"/>
            <p:cNvSpPr>
              <a:spLocks noChangeAspect="1" noChangeArrowheads="1"/>
            </p:cNvSpPr>
            <p:nvPr/>
          </p:nvSpPr>
          <p:spPr bwMode="auto">
            <a:xfrm>
              <a:off x="7999228" y="4874347"/>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50" name="Rectangle 5"/>
            <p:cNvSpPr>
              <a:spLocks noChangeAspect="1" noChangeArrowheads="1"/>
            </p:cNvSpPr>
            <p:nvPr/>
          </p:nvSpPr>
          <p:spPr bwMode="auto">
            <a:xfrm>
              <a:off x="7999228" y="2508603"/>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51" name="Rectangle 5"/>
            <p:cNvSpPr>
              <a:spLocks noChangeAspect="1" noChangeArrowheads="1"/>
            </p:cNvSpPr>
            <p:nvPr/>
          </p:nvSpPr>
          <p:spPr bwMode="auto">
            <a:xfrm>
              <a:off x="7999228" y="4085765"/>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52" name="TextBox 51"/>
            <p:cNvSpPr txBox="1"/>
            <p:nvPr/>
          </p:nvSpPr>
          <p:spPr>
            <a:xfrm>
              <a:off x="2155865" y="1432409"/>
              <a:ext cx="780983" cy="307777"/>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Comfort</a:t>
              </a:r>
            </a:p>
          </p:txBody>
        </p:sp>
        <p:sp>
          <p:nvSpPr>
            <p:cNvPr id="53" name="TextBox 52"/>
            <p:cNvSpPr txBox="1"/>
            <p:nvPr/>
          </p:nvSpPr>
          <p:spPr>
            <a:xfrm>
              <a:off x="1140630" y="1422262"/>
              <a:ext cx="920445" cy="307777"/>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Allocation</a:t>
              </a:r>
            </a:p>
          </p:txBody>
        </p:sp>
        <p:sp>
          <p:nvSpPr>
            <p:cNvPr id="54" name="TextBox 53"/>
            <p:cNvSpPr txBox="1"/>
            <p:nvPr/>
          </p:nvSpPr>
          <p:spPr>
            <a:xfrm>
              <a:off x="7005611" y="1464794"/>
              <a:ext cx="780983" cy="307777"/>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Comfort</a:t>
              </a:r>
            </a:p>
          </p:txBody>
        </p:sp>
        <p:sp>
          <p:nvSpPr>
            <p:cNvPr id="55" name="TextBox 54"/>
            <p:cNvSpPr txBox="1"/>
            <p:nvPr/>
          </p:nvSpPr>
          <p:spPr>
            <a:xfrm>
              <a:off x="7940624" y="1443554"/>
              <a:ext cx="920445" cy="307777"/>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Allocation</a:t>
              </a:r>
            </a:p>
          </p:txBody>
        </p:sp>
        <p:cxnSp>
          <p:nvCxnSpPr>
            <p:cNvPr id="57" name="Straight Arrow Connector 56"/>
            <p:cNvCxnSpPr>
              <a:stCxn id="6" idx="3"/>
              <a:endCxn id="47" idx="1"/>
            </p:cNvCxnSpPr>
            <p:nvPr/>
          </p:nvCxnSpPr>
          <p:spPr>
            <a:xfrm flipV="1">
              <a:off x="6805900" y="2065461"/>
              <a:ext cx="1193328" cy="11541"/>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 name="Rectangle 5"/>
            <p:cNvSpPr>
              <a:spLocks noChangeAspect="1" noChangeArrowheads="1"/>
            </p:cNvSpPr>
            <p:nvPr/>
          </p:nvSpPr>
          <p:spPr bwMode="auto">
            <a:xfrm>
              <a:off x="7013942" y="1741793"/>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cxnSp>
          <p:nvCxnSpPr>
            <p:cNvPr id="59" name="Straight Arrow Connector 58"/>
            <p:cNvCxnSpPr>
              <a:stCxn id="8" idx="3"/>
              <a:endCxn id="50" idx="1"/>
            </p:cNvCxnSpPr>
            <p:nvPr/>
          </p:nvCxnSpPr>
          <p:spPr>
            <a:xfrm flipV="1">
              <a:off x="6805900" y="2854043"/>
              <a:ext cx="1193328" cy="7095"/>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 idx="3"/>
              <a:endCxn id="48" idx="1"/>
            </p:cNvCxnSpPr>
            <p:nvPr/>
          </p:nvCxnSpPr>
          <p:spPr>
            <a:xfrm flipV="1">
              <a:off x="6805900" y="3642624"/>
              <a:ext cx="1193328" cy="2650"/>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2" idx="3"/>
              <a:endCxn id="51" idx="1"/>
            </p:cNvCxnSpPr>
            <p:nvPr/>
          </p:nvCxnSpPr>
          <p:spPr>
            <a:xfrm>
              <a:off x="6805900" y="4429411"/>
              <a:ext cx="1193328" cy="1794"/>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4" idx="3"/>
              <a:endCxn id="49" idx="1"/>
            </p:cNvCxnSpPr>
            <p:nvPr/>
          </p:nvCxnSpPr>
          <p:spPr>
            <a:xfrm flipV="1">
              <a:off x="6809438" y="5219787"/>
              <a:ext cx="1189790" cy="4"/>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0" name="Rectangle 5"/>
            <p:cNvSpPr>
              <a:spLocks noChangeAspect="1" noChangeArrowheads="1"/>
            </p:cNvSpPr>
            <p:nvPr/>
          </p:nvSpPr>
          <p:spPr bwMode="auto">
            <a:xfrm>
              <a:off x="7013942" y="2527956"/>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29" name="Rectangle 5"/>
            <p:cNvSpPr>
              <a:spLocks noChangeAspect="1" noChangeArrowheads="1"/>
            </p:cNvSpPr>
            <p:nvPr/>
          </p:nvSpPr>
          <p:spPr bwMode="auto">
            <a:xfrm>
              <a:off x="7013942" y="3314119"/>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28" name="Rectangle 5"/>
            <p:cNvSpPr>
              <a:spLocks noChangeAspect="1" noChangeArrowheads="1"/>
            </p:cNvSpPr>
            <p:nvPr/>
          </p:nvSpPr>
          <p:spPr bwMode="auto">
            <a:xfrm>
              <a:off x="7013942" y="4100282"/>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27" name="Rectangle 5"/>
            <p:cNvSpPr>
              <a:spLocks noChangeAspect="1" noChangeArrowheads="1"/>
            </p:cNvSpPr>
            <p:nvPr/>
          </p:nvSpPr>
          <p:spPr bwMode="auto">
            <a:xfrm>
              <a:off x="7013942" y="4886444"/>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cxnSp>
          <p:nvCxnSpPr>
            <p:cNvPr id="67" name="Straight Arrow Connector 66"/>
            <p:cNvCxnSpPr>
              <a:stCxn id="5" idx="1"/>
              <a:endCxn id="37" idx="3"/>
            </p:cNvCxnSpPr>
            <p:nvPr/>
          </p:nvCxnSpPr>
          <p:spPr>
            <a:xfrm rot="10800000">
              <a:off x="1951589" y="2070464"/>
              <a:ext cx="1150195" cy="6538"/>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 idx="1"/>
              <a:endCxn id="40" idx="3"/>
            </p:cNvCxnSpPr>
            <p:nvPr/>
          </p:nvCxnSpPr>
          <p:spPr>
            <a:xfrm rot="10800000">
              <a:off x="1951589" y="2859046"/>
              <a:ext cx="1150195" cy="2092"/>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9" idx="1"/>
              <a:endCxn id="38" idx="3"/>
            </p:cNvCxnSpPr>
            <p:nvPr/>
          </p:nvCxnSpPr>
          <p:spPr>
            <a:xfrm rot="10800000" flipV="1">
              <a:off x="1951589" y="3645273"/>
              <a:ext cx="1150195" cy="2353"/>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 idx="1"/>
              <a:endCxn id="41" idx="3"/>
            </p:cNvCxnSpPr>
            <p:nvPr/>
          </p:nvCxnSpPr>
          <p:spPr>
            <a:xfrm rot="10800000" flipV="1">
              <a:off x="1951589" y="4429410"/>
              <a:ext cx="1150195" cy="6797"/>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4" name="Rectangle 5"/>
            <p:cNvSpPr>
              <a:spLocks noChangeAspect="1" noChangeArrowheads="1"/>
            </p:cNvSpPr>
            <p:nvPr/>
          </p:nvSpPr>
          <p:spPr bwMode="auto">
            <a:xfrm>
              <a:off x="3112665" y="4889531"/>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Calibri Light" panose="020F0302020204030204" pitchFamily="34" charset="0"/>
                  <a:cs typeface="Calibri Light" panose="020F0302020204030204" pitchFamily="34" charset="0"/>
                </a:rPr>
                <a:t>Equity</a:t>
              </a:r>
              <a:endParaRPr lang="en-US" sz="1400" dirty="0">
                <a:latin typeface="Calibri Light" panose="020F0302020204030204" pitchFamily="34" charset="0"/>
                <a:cs typeface="Calibri Light" panose="020F0302020204030204" pitchFamily="34" charset="0"/>
              </a:endParaRPr>
            </a:p>
          </p:txBody>
        </p:sp>
        <p:cxnSp>
          <p:nvCxnSpPr>
            <p:cNvPr id="76" name="Straight Arrow Connector 75"/>
            <p:cNvCxnSpPr>
              <a:stCxn id="74" idx="1"/>
              <a:endCxn id="39" idx="3"/>
            </p:cNvCxnSpPr>
            <p:nvPr/>
          </p:nvCxnSpPr>
          <p:spPr>
            <a:xfrm rot="10800000">
              <a:off x="1951589" y="5224791"/>
              <a:ext cx="1161077" cy="10181"/>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Rectangle 5"/>
            <p:cNvSpPr>
              <a:spLocks noChangeAspect="1" noChangeArrowheads="1"/>
            </p:cNvSpPr>
            <p:nvPr/>
          </p:nvSpPr>
          <p:spPr bwMode="auto">
            <a:xfrm>
              <a:off x="2158409" y="1721486"/>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32" name="Rectangle 5"/>
            <p:cNvSpPr>
              <a:spLocks noChangeAspect="1" noChangeArrowheads="1"/>
            </p:cNvSpPr>
            <p:nvPr/>
          </p:nvSpPr>
          <p:spPr bwMode="auto">
            <a:xfrm>
              <a:off x="2158409" y="3298649"/>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33" name="Rectangle 5"/>
            <p:cNvSpPr>
              <a:spLocks noChangeAspect="1" noChangeArrowheads="1"/>
            </p:cNvSpPr>
            <p:nvPr/>
          </p:nvSpPr>
          <p:spPr bwMode="auto">
            <a:xfrm>
              <a:off x="2158409" y="4875812"/>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34" name="Rectangle 5"/>
            <p:cNvSpPr>
              <a:spLocks noChangeAspect="1" noChangeArrowheads="1"/>
            </p:cNvSpPr>
            <p:nvPr/>
          </p:nvSpPr>
          <p:spPr bwMode="auto">
            <a:xfrm>
              <a:off x="2158409" y="2510068"/>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35" name="Rectangle 5"/>
            <p:cNvSpPr>
              <a:spLocks noChangeAspect="1" noChangeArrowheads="1"/>
            </p:cNvSpPr>
            <p:nvPr/>
          </p:nvSpPr>
          <p:spPr bwMode="auto">
            <a:xfrm>
              <a:off x="2158409" y="4087230"/>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58" name="Rectangle 57"/>
            <p:cNvSpPr>
              <a:spLocks noChangeAspect="1" noChangeArrowheads="1"/>
            </p:cNvSpPr>
            <p:nvPr/>
          </p:nvSpPr>
          <p:spPr bwMode="auto">
            <a:xfrm>
              <a:off x="5231959" y="5664248"/>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dirty="0">
                  <a:latin typeface="Calibri Light" panose="020F0302020204030204" pitchFamily="34" charset="0"/>
                  <a:cs typeface="Calibri Light" panose="020F0302020204030204" pitchFamily="34" charset="0"/>
                </a:rPr>
                <a:t>Do not </a:t>
              </a:r>
              <a:r>
                <a:rPr lang="en-GB" sz="1400">
                  <a:latin typeface="Calibri Light" panose="020F0302020204030204" pitchFamily="34" charset="0"/>
                  <a:cs typeface="Calibri Light" panose="020F0302020204030204" pitchFamily="34" charset="0"/>
                </a:rPr>
                <a:t>hedge currency</a:t>
              </a:r>
              <a:endParaRPr lang="en-US" sz="1400" dirty="0">
                <a:latin typeface="Calibri Light" panose="020F0302020204030204" pitchFamily="34" charset="0"/>
                <a:cs typeface="Calibri Light" panose="020F0302020204030204" pitchFamily="34" charset="0"/>
              </a:endParaRPr>
            </a:p>
          </p:txBody>
        </p:sp>
        <p:cxnSp>
          <p:nvCxnSpPr>
            <p:cNvPr id="60" name="Straight Arrow Connector 59"/>
            <p:cNvCxnSpPr>
              <a:endCxn id="58" idx="1"/>
            </p:cNvCxnSpPr>
            <p:nvPr/>
          </p:nvCxnSpPr>
          <p:spPr>
            <a:xfrm>
              <a:off x="4678504" y="6009688"/>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Rectangle 5"/>
            <p:cNvSpPr>
              <a:spLocks noChangeAspect="1" noChangeArrowheads="1"/>
            </p:cNvSpPr>
            <p:nvPr/>
          </p:nvSpPr>
          <p:spPr bwMode="auto">
            <a:xfrm>
              <a:off x="1192196" y="5669247"/>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64" name="Rectangle 5"/>
            <p:cNvSpPr>
              <a:spLocks noChangeAspect="1" noChangeArrowheads="1"/>
            </p:cNvSpPr>
            <p:nvPr/>
          </p:nvSpPr>
          <p:spPr bwMode="auto">
            <a:xfrm>
              <a:off x="7997080" y="5664244"/>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cxnSp>
          <p:nvCxnSpPr>
            <p:cNvPr id="66" name="Straight Arrow Connector 65"/>
            <p:cNvCxnSpPr>
              <a:stCxn id="58" idx="3"/>
              <a:endCxn id="64" idx="1"/>
            </p:cNvCxnSpPr>
            <p:nvPr/>
          </p:nvCxnSpPr>
          <p:spPr>
            <a:xfrm flipV="1">
              <a:off x="6807290" y="6009684"/>
              <a:ext cx="1189790" cy="4"/>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8" name="Rectangle 5"/>
            <p:cNvSpPr>
              <a:spLocks noChangeAspect="1" noChangeArrowheads="1"/>
            </p:cNvSpPr>
            <p:nvPr/>
          </p:nvSpPr>
          <p:spPr bwMode="auto">
            <a:xfrm>
              <a:off x="7011794" y="5676341"/>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sp>
          <p:nvSpPr>
            <p:cNvPr id="70" name="Rectangle 5"/>
            <p:cNvSpPr>
              <a:spLocks noChangeAspect="1" noChangeArrowheads="1"/>
            </p:cNvSpPr>
            <p:nvPr/>
          </p:nvSpPr>
          <p:spPr bwMode="auto">
            <a:xfrm>
              <a:off x="3110517" y="5679428"/>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Calibri Light" panose="020F0302020204030204" pitchFamily="34" charset="0"/>
                  <a:cs typeface="Calibri Light" panose="020F0302020204030204" pitchFamily="34" charset="0"/>
                </a:rPr>
                <a:t>Hedge currency to GBP</a:t>
              </a:r>
              <a:endParaRPr lang="en-US" sz="1400" dirty="0">
                <a:latin typeface="Calibri Light" panose="020F0302020204030204" pitchFamily="34" charset="0"/>
                <a:cs typeface="Calibri Light" panose="020F0302020204030204" pitchFamily="34" charset="0"/>
              </a:endParaRPr>
            </a:p>
          </p:txBody>
        </p:sp>
        <p:cxnSp>
          <p:nvCxnSpPr>
            <p:cNvPr id="72" name="Straight Arrow Connector 71"/>
            <p:cNvCxnSpPr>
              <a:stCxn id="70" idx="1"/>
              <a:endCxn id="62" idx="3"/>
            </p:cNvCxnSpPr>
            <p:nvPr/>
          </p:nvCxnSpPr>
          <p:spPr>
            <a:xfrm rot="10800000">
              <a:off x="1949441" y="6014688"/>
              <a:ext cx="1161077" cy="10181"/>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5" name="Rectangle 5"/>
            <p:cNvSpPr>
              <a:spLocks noChangeAspect="1" noChangeArrowheads="1"/>
            </p:cNvSpPr>
            <p:nvPr/>
          </p:nvSpPr>
          <p:spPr bwMode="auto">
            <a:xfrm>
              <a:off x="2156261" y="5665709"/>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Calibri Light" panose="020F0302020204030204" pitchFamily="34" charset="0"/>
                <a:cs typeface="Calibri Light" panose="020F0302020204030204" pitchFamily="34" charset="0"/>
              </a:endParaRPr>
            </a:p>
          </p:txBody>
        </p:sp>
      </p:grpSp>
      <p:sp>
        <p:nvSpPr>
          <p:cNvPr id="3" name="Slide Number Placeholder 2"/>
          <p:cNvSpPr>
            <a:spLocks noGrp="1"/>
          </p:cNvSpPr>
          <p:nvPr>
            <p:ph type="sldNum" sz="quarter" idx="4"/>
          </p:nvPr>
        </p:nvSpPr>
        <p:spPr/>
        <p:txBody>
          <a:bodyPr/>
          <a:lstStyle/>
          <a:p>
            <a:fld id="{869FCD29-EE0B-41F2-B7C5-BEB7EBEF40ED}" type="slidenum">
              <a:rPr lang="en-GB" smtClean="0"/>
              <a:pPr/>
              <a:t>48</a:t>
            </a:fld>
            <a:endParaRPr lang="en-GB" dirty="0"/>
          </a:p>
        </p:txBody>
      </p:sp>
    </p:spTree>
    <p:extLst>
      <p:ext uri="{BB962C8B-B14F-4D97-AF65-F5344CB8AC3E}">
        <p14:creationId xmlns:p14="http://schemas.microsoft.com/office/powerpoint/2010/main" val="1840943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5. The construction process - growth assets</a:t>
            </a:r>
          </a:p>
        </p:txBody>
      </p:sp>
      <p:grpSp>
        <p:nvGrpSpPr>
          <p:cNvPr id="2" name="Group 1"/>
          <p:cNvGrpSpPr/>
          <p:nvPr/>
        </p:nvGrpSpPr>
        <p:grpSpPr>
          <a:xfrm>
            <a:off x="446301" y="1371601"/>
            <a:ext cx="8759538" cy="4931650"/>
            <a:chOff x="497455" y="1371601"/>
            <a:chExt cx="8759538" cy="4931650"/>
          </a:xfrm>
        </p:grpSpPr>
        <p:graphicFrame>
          <p:nvGraphicFramePr>
            <p:cNvPr id="5" name="Chart 4"/>
            <p:cNvGraphicFramePr>
              <a:graphicFrameLocks noChangeAspect="1"/>
            </p:cNvGraphicFramePr>
            <p:nvPr>
              <p:extLst/>
            </p:nvPr>
          </p:nvGraphicFramePr>
          <p:xfrm>
            <a:off x="1110077" y="3319883"/>
            <a:ext cx="978654" cy="869805"/>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ular Callout 13"/>
            <p:cNvSpPr/>
            <p:nvPr/>
          </p:nvSpPr>
          <p:spPr>
            <a:xfrm>
              <a:off x="497455" y="3319883"/>
              <a:ext cx="2758876" cy="1283993"/>
            </a:xfrm>
            <a:prstGeom prst="wedgeRectCallout">
              <a:avLst>
                <a:gd name="adj1" fmla="val 71412"/>
                <a:gd name="adj2" fmla="val -21913"/>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Emerging market equity: </a:t>
              </a:r>
              <a:r>
                <a:rPr lang="en-GB" sz="1100" dirty="0">
                  <a:solidFill>
                    <a:schemeClr val="tx1"/>
                  </a:solidFill>
                  <a:latin typeface="Calibri Light" panose="020F0302020204030204" pitchFamily="34" charset="0"/>
                  <a:cs typeface="Calibri Light" panose="020F0302020204030204" pitchFamily="34" charset="0"/>
                </a:rPr>
                <a:t>exciting economic growth but carries higher risks than developed market equity, such as weak corporate governance, political instability, and weak rule of law.  Expected return is therefore higher. Some diversification benefit.</a:t>
              </a:r>
            </a:p>
          </p:txBody>
        </p:sp>
        <p:sp>
          <p:nvSpPr>
            <p:cNvPr id="15" name="Rectangular Callout 14"/>
            <p:cNvSpPr/>
            <p:nvPr/>
          </p:nvSpPr>
          <p:spPr>
            <a:xfrm>
              <a:off x="2897908" y="1371601"/>
              <a:ext cx="2525822" cy="818706"/>
            </a:xfrm>
            <a:prstGeom prst="wedgeRectCallout">
              <a:avLst>
                <a:gd name="adj1" fmla="val 22225"/>
                <a:gd name="adj2" fmla="val 126003"/>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Global commercial property: </a:t>
              </a:r>
              <a:r>
                <a:rPr lang="en-GB" sz="1100" dirty="0">
                  <a:solidFill>
                    <a:schemeClr val="tx1"/>
                  </a:solidFill>
                  <a:latin typeface="Calibri Light" panose="020F0302020204030204" pitchFamily="34" charset="0"/>
                  <a:cs typeface="Calibri Light" panose="020F0302020204030204" pitchFamily="34" charset="0"/>
                </a:rPr>
                <a:t>rental income from commercial, retail and industrial buildings plus residual values provide diversification of equity risk.  </a:t>
              </a:r>
            </a:p>
          </p:txBody>
        </p:sp>
        <p:sp>
          <p:nvSpPr>
            <p:cNvPr id="18" name="Rectangular Callout 17"/>
            <p:cNvSpPr/>
            <p:nvPr/>
          </p:nvSpPr>
          <p:spPr>
            <a:xfrm>
              <a:off x="6377243" y="2407465"/>
              <a:ext cx="2879750" cy="783563"/>
            </a:xfrm>
            <a:prstGeom prst="wedgeRectCallout">
              <a:avLst>
                <a:gd name="adj1" fmla="val -66049"/>
                <a:gd name="adj2" fmla="val 50059"/>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Global developed market equity: </a:t>
              </a:r>
              <a:r>
                <a:rPr lang="en-GB" sz="1100" dirty="0">
                  <a:solidFill>
                    <a:schemeClr val="tx1"/>
                  </a:solidFill>
                  <a:latin typeface="Calibri Light" panose="020F0302020204030204" pitchFamily="34" charset="0"/>
                  <a:cs typeface="Calibri Light" panose="020F0302020204030204" pitchFamily="34" charset="0"/>
                </a:rPr>
                <a:t>provides broad exposure to the global economy – captures 100% of developed market capitalisation &gt;6,000 companies.</a:t>
              </a:r>
            </a:p>
          </p:txBody>
        </p:sp>
        <p:sp>
          <p:nvSpPr>
            <p:cNvPr id="21" name="Rectangular Callout 20"/>
            <p:cNvSpPr/>
            <p:nvPr/>
          </p:nvSpPr>
          <p:spPr>
            <a:xfrm>
              <a:off x="5009465" y="5590608"/>
              <a:ext cx="2807653" cy="712643"/>
            </a:xfrm>
            <a:prstGeom prst="wedgeRectCallout">
              <a:avLst>
                <a:gd name="adj1" fmla="val -43996"/>
                <a:gd name="adj2" fmla="val -100575"/>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Global value stocks: </a:t>
              </a:r>
              <a:r>
                <a:rPr lang="en-GB" sz="1100" dirty="0">
                  <a:solidFill>
                    <a:schemeClr val="tx1"/>
                  </a:solidFill>
                  <a:latin typeface="Calibri Light" panose="020F0302020204030204" pitchFamily="34" charset="0"/>
                  <a:cs typeface="Calibri Light" panose="020F0302020204030204" pitchFamily="34" charset="0"/>
                </a:rPr>
                <a:t>less financially healthy companies with an expected return higher than that of the broad market. </a:t>
              </a:r>
            </a:p>
          </p:txBody>
        </p:sp>
        <p:sp>
          <p:nvSpPr>
            <p:cNvPr id="22" name="Rectangular Callout 21"/>
            <p:cNvSpPr/>
            <p:nvPr/>
          </p:nvSpPr>
          <p:spPr>
            <a:xfrm>
              <a:off x="976643" y="4783896"/>
              <a:ext cx="2574491" cy="698632"/>
            </a:xfrm>
            <a:prstGeom prst="wedgeRectCallout">
              <a:avLst>
                <a:gd name="adj1" fmla="val 70207"/>
                <a:gd name="adj2" fmla="val -55206"/>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Global smaller companies: </a:t>
              </a:r>
              <a:r>
                <a:rPr lang="en-GB" sz="1100" dirty="0">
                  <a:solidFill>
                    <a:schemeClr val="tx1"/>
                  </a:solidFill>
                  <a:latin typeface="Calibri Light" panose="020F0302020204030204" pitchFamily="34" charset="0"/>
                  <a:cs typeface="Calibri Light" panose="020F0302020204030204" pitchFamily="34" charset="0"/>
                </a:rPr>
                <a:t>a bit more risky than larger companies with an expected return higher than that of the broad market.</a:t>
              </a:r>
            </a:p>
          </p:txBody>
        </p:sp>
        <p:graphicFrame>
          <p:nvGraphicFramePr>
            <p:cNvPr id="20" name="Chart 14"/>
            <p:cNvGraphicFramePr>
              <a:graphicFrameLocks/>
            </p:cNvGraphicFramePr>
            <p:nvPr>
              <p:extLst>
                <p:ext uri="{D42A27DB-BD31-4B8C-83A1-F6EECF244321}">
                  <p14:modId xmlns:p14="http://schemas.microsoft.com/office/powerpoint/2010/main" val="2661315994"/>
                </p:ext>
              </p:extLst>
            </p:nvPr>
          </p:nvGraphicFramePr>
          <p:xfrm>
            <a:off x="3640939" y="2591577"/>
            <a:ext cx="2840702" cy="2711035"/>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ular Callout 22"/>
            <p:cNvSpPr/>
            <p:nvPr/>
          </p:nvSpPr>
          <p:spPr>
            <a:xfrm>
              <a:off x="1025312" y="2339549"/>
              <a:ext cx="2525822" cy="855913"/>
            </a:xfrm>
            <a:prstGeom prst="wedgeRectCallout">
              <a:avLst>
                <a:gd name="adj1" fmla="val 74619"/>
                <a:gd name="adj2" fmla="val 45185"/>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Emerging market equity</a:t>
              </a:r>
              <a:br>
                <a:rPr lang="en-GB" sz="1100" b="1" dirty="0">
                  <a:solidFill>
                    <a:schemeClr val="tx1"/>
                  </a:solidFill>
                  <a:latin typeface="Calibri Light" panose="020F0302020204030204" pitchFamily="34" charset="0"/>
                  <a:cs typeface="Calibri Light" panose="020F0302020204030204" pitchFamily="34" charset="0"/>
                </a:rPr>
              </a:br>
              <a:r>
                <a:rPr lang="en-GB" sz="1100" b="1" dirty="0">
                  <a:solidFill>
                    <a:schemeClr val="tx1"/>
                  </a:solidFill>
                  <a:latin typeface="Calibri Light" panose="020F0302020204030204" pitchFamily="34" charset="0"/>
                  <a:cs typeface="Calibri Light" panose="020F0302020204030204" pitchFamily="34" charset="0"/>
                </a:rPr>
                <a:t>(value and smaller companies): </a:t>
              </a:r>
              <a:r>
                <a:rPr lang="en-GB" sz="1100" dirty="0">
                  <a:solidFill>
                    <a:schemeClr val="tx1"/>
                  </a:solidFill>
                  <a:latin typeface="Calibri Light" panose="020F0302020204030204" pitchFamily="34" charset="0"/>
                  <a:cs typeface="Calibri Light" panose="020F0302020204030204" pitchFamily="34" charset="0"/>
                </a:rPr>
                <a:t>higher risks of value and small cap stocks offer the potential for higher returns. Some diversification benefit</a:t>
              </a:r>
            </a:p>
          </p:txBody>
        </p:sp>
      </p:grpSp>
      <p:sp>
        <p:nvSpPr>
          <p:cNvPr id="4" name="Slide Number Placeholder 3"/>
          <p:cNvSpPr>
            <a:spLocks noGrp="1"/>
          </p:cNvSpPr>
          <p:nvPr>
            <p:ph type="sldNum" sz="quarter" idx="4"/>
          </p:nvPr>
        </p:nvSpPr>
        <p:spPr/>
        <p:txBody>
          <a:bodyPr/>
          <a:lstStyle/>
          <a:p>
            <a:fld id="{869FCD29-EE0B-41F2-B7C5-BEB7EBEF40ED}" type="slidenum">
              <a:rPr lang="en-GB" smtClean="0"/>
              <a:pPr/>
              <a:t>49</a:t>
            </a:fld>
            <a:endParaRPr lang="en-GB" dirty="0"/>
          </a:p>
        </p:txBody>
      </p:sp>
    </p:spTree>
    <p:extLst>
      <p:ext uri="{BB962C8B-B14F-4D97-AF65-F5344CB8AC3E}">
        <p14:creationId xmlns:p14="http://schemas.microsoft.com/office/powerpoint/2010/main" val="26605672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The importance of process</a:t>
            </a:r>
          </a:p>
        </p:txBody>
      </p:sp>
      <p:sp>
        <p:nvSpPr>
          <p:cNvPr id="4" name="Content Placeholder 3"/>
          <p:cNvSpPr>
            <a:spLocks noGrp="1"/>
          </p:cNvSpPr>
          <p:nvPr>
            <p:ph sz="quarter" idx="10"/>
          </p:nvPr>
        </p:nvSpPr>
        <p:spPr/>
        <p:txBody>
          <a:bodyPr/>
          <a:lstStyle/>
          <a:p>
            <a:r>
              <a:rPr lang="en-GB" dirty="0"/>
              <a:t>What does process give you?</a:t>
            </a:r>
          </a:p>
        </p:txBody>
      </p:sp>
      <p:graphicFrame>
        <p:nvGraphicFramePr>
          <p:cNvPr id="7" name="Table 6"/>
          <p:cNvGraphicFramePr>
            <a:graphicFrameLocks noGrp="1"/>
          </p:cNvGraphicFramePr>
          <p:nvPr>
            <p:extLst>
              <p:ext uri="{D42A27DB-BD31-4B8C-83A1-F6EECF244321}">
                <p14:modId xmlns:p14="http://schemas.microsoft.com/office/powerpoint/2010/main" val="1859248656"/>
              </p:ext>
            </p:extLst>
          </p:nvPr>
        </p:nvGraphicFramePr>
        <p:xfrm>
          <a:off x="1114425" y="2239331"/>
          <a:ext cx="7677150" cy="1759209"/>
        </p:xfrm>
        <a:graphic>
          <a:graphicData uri="http://schemas.openxmlformats.org/drawingml/2006/table">
            <a:tbl>
              <a:tblPr firstRow="1" firstCol="1" bandRow="1">
                <a:tableStyleId>{5C22544A-7EE6-4342-B048-85BDC9FD1C3A}</a:tableStyleId>
              </a:tblPr>
              <a:tblGrid>
                <a:gridCol w="2601954">
                  <a:extLst>
                    <a:ext uri="{9D8B030D-6E8A-4147-A177-3AD203B41FA5}">
                      <a16:colId xmlns:a16="http://schemas.microsoft.com/office/drawing/2014/main" val="20000"/>
                    </a:ext>
                  </a:extLst>
                </a:gridCol>
                <a:gridCol w="2537598">
                  <a:extLst>
                    <a:ext uri="{9D8B030D-6E8A-4147-A177-3AD203B41FA5}">
                      <a16:colId xmlns:a16="http://schemas.microsoft.com/office/drawing/2014/main" val="20001"/>
                    </a:ext>
                  </a:extLst>
                </a:gridCol>
                <a:gridCol w="2537598">
                  <a:extLst>
                    <a:ext uri="{9D8B030D-6E8A-4147-A177-3AD203B41FA5}">
                      <a16:colId xmlns:a16="http://schemas.microsoft.com/office/drawing/2014/main" val="20002"/>
                    </a:ext>
                  </a:extLst>
                </a:gridCol>
              </a:tblGrid>
              <a:tr h="580069">
                <a:tc>
                  <a:txBody>
                    <a:bodyPr/>
                    <a:lstStyle/>
                    <a:p>
                      <a:pPr algn="ctr">
                        <a:lnSpc>
                          <a:spcPct val="150000"/>
                        </a:lnSpc>
                        <a:spcBef>
                          <a:spcPts val="300"/>
                        </a:spcBef>
                        <a:spcAft>
                          <a:spcPts val="300"/>
                        </a:spcAft>
                      </a:pPr>
                      <a:r>
                        <a:rPr lang="en-GB" sz="2000" b="0" dirty="0">
                          <a:effectLst/>
                          <a:latin typeface="+mj-lt"/>
                        </a:rPr>
                        <a:t> </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solidFill>
                      <a:srgbClr val="FF9006"/>
                    </a:solidFill>
                  </a:tcPr>
                </a:tc>
                <a:tc>
                  <a:txBody>
                    <a:bodyPr/>
                    <a:lstStyle/>
                    <a:p>
                      <a:pPr algn="ctr">
                        <a:lnSpc>
                          <a:spcPct val="150000"/>
                        </a:lnSpc>
                        <a:spcBef>
                          <a:spcPts val="300"/>
                        </a:spcBef>
                        <a:spcAft>
                          <a:spcPts val="300"/>
                        </a:spcAft>
                      </a:pPr>
                      <a:r>
                        <a:rPr lang="en-GB" sz="2000" b="0" dirty="0">
                          <a:effectLst/>
                          <a:latin typeface="+mj-lt"/>
                        </a:rPr>
                        <a:t>Good outcome</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tc>
                  <a:txBody>
                    <a:bodyPr/>
                    <a:lstStyle/>
                    <a:p>
                      <a:pPr algn="ctr">
                        <a:lnSpc>
                          <a:spcPct val="150000"/>
                        </a:lnSpc>
                        <a:spcBef>
                          <a:spcPts val="300"/>
                        </a:spcBef>
                        <a:spcAft>
                          <a:spcPts val="300"/>
                        </a:spcAft>
                      </a:pPr>
                      <a:r>
                        <a:rPr lang="en-GB" sz="2000" b="0" dirty="0">
                          <a:effectLst/>
                          <a:latin typeface="+mj-lt"/>
                        </a:rPr>
                        <a:t>Bad outcome</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extLst>
                  <a:ext uri="{0D108BD9-81ED-4DB2-BD59-A6C34878D82A}">
                    <a16:rowId xmlns:a16="http://schemas.microsoft.com/office/drawing/2014/main" val="10000"/>
                  </a:ext>
                </a:extLst>
              </a:tr>
              <a:tr h="572621">
                <a:tc>
                  <a:txBody>
                    <a:bodyPr/>
                    <a:lstStyle/>
                    <a:p>
                      <a:pPr algn="ctr">
                        <a:lnSpc>
                          <a:spcPct val="150000"/>
                        </a:lnSpc>
                        <a:spcBef>
                          <a:spcPts val="300"/>
                        </a:spcBef>
                        <a:spcAft>
                          <a:spcPts val="300"/>
                        </a:spcAft>
                      </a:pPr>
                      <a:r>
                        <a:rPr lang="en-GB" sz="2000" b="0" dirty="0">
                          <a:effectLst/>
                          <a:latin typeface="+mj-lt"/>
                        </a:rPr>
                        <a:t>Good process</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tc>
                  <a:txBody>
                    <a:bodyPr/>
                    <a:lstStyle/>
                    <a:p>
                      <a:pPr algn="ctr">
                        <a:lnSpc>
                          <a:spcPct val="150000"/>
                        </a:lnSpc>
                        <a:spcBef>
                          <a:spcPts val="300"/>
                        </a:spcBef>
                        <a:spcAft>
                          <a:spcPts val="300"/>
                        </a:spcAft>
                      </a:pPr>
                      <a:r>
                        <a:rPr lang="en-GB" sz="2000" b="0" dirty="0">
                          <a:effectLst/>
                          <a:latin typeface="+mj-lt"/>
                        </a:rPr>
                        <a:t>Deserved success</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GB" sz="2000" b="0" dirty="0">
                          <a:effectLst/>
                          <a:latin typeface="+mj-lt"/>
                        </a:rPr>
                        <a:t>Bad break</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06519">
                <a:tc>
                  <a:txBody>
                    <a:bodyPr/>
                    <a:lstStyle/>
                    <a:p>
                      <a:pPr algn="ctr">
                        <a:lnSpc>
                          <a:spcPct val="150000"/>
                        </a:lnSpc>
                        <a:spcBef>
                          <a:spcPts val="300"/>
                        </a:spcBef>
                        <a:spcAft>
                          <a:spcPts val="300"/>
                        </a:spcAft>
                      </a:pPr>
                      <a:r>
                        <a:rPr lang="en-GB" sz="2000" b="0" dirty="0">
                          <a:effectLst/>
                          <a:latin typeface="+mj-lt"/>
                        </a:rPr>
                        <a:t>Bad process</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solidFill>
                      <a:srgbClr val="F14F11"/>
                    </a:solidFill>
                  </a:tcPr>
                </a:tc>
                <a:tc>
                  <a:txBody>
                    <a:bodyPr/>
                    <a:lstStyle/>
                    <a:p>
                      <a:pPr algn="ctr">
                        <a:lnSpc>
                          <a:spcPct val="150000"/>
                        </a:lnSpc>
                        <a:spcBef>
                          <a:spcPts val="300"/>
                        </a:spcBef>
                        <a:spcAft>
                          <a:spcPts val="300"/>
                        </a:spcAft>
                      </a:pPr>
                      <a:r>
                        <a:rPr lang="en-GB" sz="2000" b="0" dirty="0">
                          <a:effectLst/>
                          <a:latin typeface="+mj-lt"/>
                        </a:rPr>
                        <a:t>Dumb luck</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lang="en-GB" sz="2000" b="0" dirty="0">
                          <a:effectLst/>
                          <a:latin typeface="+mj-lt"/>
                        </a:rPr>
                        <a:t>Poetic justice</a:t>
                      </a:r>
                      <a:endParaRPr lang="en-GB" sz="2800" b="0" dirty="0">
                        <a:effectLst/>
                        <a:latin typeface="+mj-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13" name="Rectangle 12"/>
          <p:cNvSpPr/>
          <p:nvPr/>
        </p:nvSpPr>
        <p:spPr>
          <a:xfrm>
            <a:off x="381000" y="6061082"/>
            <a:ext cx="5821362" cy="261610"/>
          </a:xfrm>
          <a:prstGeom prst="rect">
            <a:avLst/>
          </a:prstGeom>
        </p:spPr>
        <p:txBody>
          <a:bodyPr wrap="square">
            <a:spAutoFit/>
          </a:bodyPr>
          <a:lstStyle/>
          <a:p>
            <a:pPr algn="just">
              <a:spcBef>
                <a:spcPts val="600"/>
              </a:spcBef>
              <a:spcAft>
                <a:spcPts val="600"/>
              </a:spcAft>
            </a:pPr>
            <a:r>
              <a:rPr lang="en-GB" sz="1100" i="1" dirty="0">
                <a:latin typeface="Calibri Light" panose="020F0302020204030204" pitchFamily="34" charset="0"/>
                <a:ea typeface="Cambria" panose="02040503050406030204" pitchFamily="18" charset="0"/>
                <a:cs typeface="Calibri Light" panose="020F0302020204030204" pitchFamily="34" charset="0"/>
              </a:rPr>
              <a:t>Source:  J. E. Russo, P. J. H. Schoemaker, (2002), Winning Decisions, New York: NY Doubleday. </a:t>
            </a:r>
            <a:endParaRPr lang="en-GB" sz="1600" dirty="0">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5</a:t>
            </a:fld>
            <a:endParaRPr lang="en-GB" dirty="0"/>
          </a:p>
        </p:txBody>
      </p:sp>
    </p:spTree>
    <p:extLst>
      <p:ext uri="{BB962C8B-B14F-4D97-AF65-F5344CB8AC3E}">
        <p14:creationId xmlns:p14="http://schemas.microsoft.com/office/powerpoint/2010/main" val="29463824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 - defensive assets</a:t>
            </a:r>
          </a:p>
        </p:txBody>
      </p:sp>
      <p:sp>
        <p:nvSpPr>
          <p:cNvPr id="4" name="Slide Number Placeholder 3"/>
          <p:cNvSpPr>
            <a:spLocks noGrp="1"/>
          </p:cNvSpPr>
          <p:nvPr>
            <p:ph type="sldNum" sz="quarter" idx="4"/>
          </p:nvPr>
        </p:nvSpPr>
        <p:spPr/>
        <p:txBody>
          <a:bodyPr/>
          <a:lstStyle/>
          <a:p>
            <a:fld id="{CD336851-EEEE-4F74-8A0B-A4CC2AC714F3}" type="slidenum">
              <a:rPr lang="en-GB" smtClean="0"/>
              <a:pPr/>
              <a:t>50</a:t>
            </a:fld>
            <a:endParaRPr lang="en-GB"/>
          </a:p>
        </p:txBody>
      </p:sp>
      <p:grpSp>
        <p:nvGrpSpPr>
          <p:cNvPr id="10" name="Group 9"/>
          <p:cNvGrpSpPr/>
          <p:nvPr/>
        </p:nvGrpSpPr>
        <p:grpSpPr>
          <a:xfrm>
            <a:off x="1924051" y="1700366"/>
            <a:ext cx="6070598" cy="646331"/>
            <a:chOff x="1921934" y="1700366"/>
            <a:chExt cx="6070598" cy="646331"/>
          </a:xfrm>
        </p:grpSpPr>
        <p:sp>
          <p:nvSpPr>
            <p:cNvPr id="5" name="Right Arrow 4"/>
            <p:cNvSpPr/>
            <p:nvPr/>
          </p:nvSpPr>
          <p:spPr>
            <a:xfrm>
              <a:off x="5672666" y="1862666"/>
              <a:ext cx="423333" cy="32173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6" name="Right Arrow 5"/>
            <p:cNvSpPr/>
            <p:nvPr/>
          </p:nvSpPr>
          <p:spPr>
            <a:xfrm flipH="1">
              <a:off x="3793066" y="1862666"/>
              <a:ext cx="423333" cy="32173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7" name="TextBox 6"/>
            <p:cNvSpPr txBox="1"/>
            <p:nvPr/>
          </p:nvSpPr>
          <p:spPr>
            <a:xfrm>
              <a:off x="4378162" y="1700366"/>
              <a:ext cx="1149674" cy="646331"/>
            </a:xfrm>
            <a:prstGeom prst="rect">
              <a:avLst/>
            </a:prstGeom>
            <a:noFill/>
          </p:spPr>
          <p:txBody>
            <a:bodyPr wrap="none" rtlCol="0">
              <a:spAutoFit/>
            </a:bodyPr>
            <a:lstStyle/>
            <a:p>
              <a:pPr algn="ctr"/>
              <a:r>
                <a:rPr lang="en-GB" dirty="0">
                  <a:solidFill>
                    <a:schemeClr val="accent1">
                      <a:lumMod val="50000"/>
                    </a:schemeClr>
                  </a:solidFill>
                  <a:latin typeface="Calibri Light" panose="020F0302020204030204" pitchFamily="34" charset="0"/>
                  <a:cs typeface="Calibri Light" panose="020F0302020204030204" pitchFamily="34" charset="0"/>
                </a:rPr>
                <a:t>Decision 1</a:t>
              </a:r>
            </a:p>
            <a:p>
              <a:pPr algn="ctr"/>
              <a:r>
                <a:rPr lang="en-GB" dirty="0">
                  <a:latin typeface="Calibri Light" panose="020F0302020204030204" pitchFamily="34" charset="0"/>
                  <a:cs typeface="Calibri Light" panose="020F0302020204030204" pitchFamily="34" charset="0"/>
                </a:rPr>
                <a:t>Duration</a:t>
              </a:r>
            </a:p>
          </p:txBody>
        </p:sp>
        <p:sp>
          <p:nvSpPr>
            <p:cNvPr id="8" name="Rounded Rectangle 7"/>
            <p:cNvSpPr/>
            <p:nvPr/>
          </p:nvSpPr>
          <p:spPr>
            <a:xfrm>
              <a:off x="1921934" y="1725767"/>
              <a:ext cx="1769533" cy="5856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Shorter</a:t>
              </a:r>
            </a:p>
          </p:txBody>
        </p:sp>
        <p:sp>
          <p:nvSpPr>
            <p:cNvPr id="9" name="Rounded Rectangle 8"/>
            <p:cNvSpPr/>
            <p:nvPr/>
          </p:nvSpPr>
          <p:spPr>
            <a:xfrm>
              <a:off x="6222999" y="1722247"/>
              <a:ext cx="1769533" cy="5856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Longer</a:t>
              </a:r>
            </a:p>
          </p:txBody>
        </p:sp>
      </p:grpSp>
      <p:grpSp>
        <p:nvGrpSpPr>
          <p:cNvPr id="11" name="Group 10"/>
          <p:cNvGrpSpPr/>
          <p:nvPr/>
        </p:nvGrpSpPr>
        <p:grpSpPr>
          <a:xfrm>
            <a:off x="1924051" y="2631698"/>
            <a:ext cx="6070598" cy="646331"/>
            <a:chOff x="1921934" y="1700366"/>
            <a:chExt cx="6070598" cy="646331"/>
          </a:xfrm>
        </p:grpSpPr>
        <p:sp>
          <p:nvSpPr>
            <p:cNvPr id="12" name="Right Arrow 11"/>
            <p:cNvSpPr/>
            <p:nvPr/>
          </p:nvSpPr>
          <p:spPr>
            <a:xfrm>
              <a:off x="5672666" y="1862666"/>
              <a:ext cx="423333" cy="321733"/>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3" name="Right Arrow 12"/>
            <p:cNvSpPr/>
            <p:nvPr/>
          </p:nvSpPr>
          <p:spPr>
            <a:xfrm flipH="1">
              <a:off x="3793066" y="1862666"/>
              <a:ext cx="423333" cy="321733"/>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4" name="TextBox 13"/>
            <p:cNvSpPr txBox="1"/>
            <p:nvPr/>
          </p:nvSpPr>
          <p:spPr>
            <a:xfrm>
              <a:off x="4346904" y="1700366"/>
              <a:ext cx="1177630" cy="646331"/>
            </a:xfrm>
            <a:prstGeom prst="rect">
              <a:avLst/>
            </a:prstGeom>
            <a:noFill/>
          </p:spPr>
          <p:txBody>
            <a:bodyPr wrap="none" rtlCol="0">
              <a:spAutoFit/>
            </a:bodyPr>
            <a:lstStyle/>
            <a:p>
              <a:pPr algn="ctr"/>
              <a:r>
                <a:rPr lang="en-GB" dirty="0">
                  <a:solidFill>
                    <a:schemeClr val="accent1">
                      <a:lumMod val="75000"/>
                    </a:schemeClr>
                  </a:solidFill>
                  <a:latin typeface="Calibri Light" panose="020F0302020204030204" pitchFamily="34" charset="0"/>
                  <a:cs typeface="Calibri Light" panose="020F0302020204030204" pitchFamily="34" charset="0"/>
                </a:rPr>
                <a:t>Decision 2</a:t>
              </a:r>
            </a:p>
            <a:p>
              <a:pPr algn="ctr"/>
              <a:r>
                <a:rPr lang="en-GB" dirty="0">
                  <a:latin typeface="Calibri Light" panose="020F0302020204030204" pitchFamily="34" charset="0"/>
                  <a:cs typeface="Calibri Light" panose="020F0302020204030204" pitchFamily="34" charset="0"/>
                </a:rPr>
                <a:t>Credit</a:t>
              </a:r>
            </a:p>
          </p:txBody>
        </p:sp>
        <p:sp>
          <p:nvSpPr>
            <p:cNvPr id="15" name="Rounded Rectangle 14"/>
            <p:cNvSpPr/>
            <p:nvPr/>
          </p:nvSpPr>
          <p:spPr>
            <a:xfrm>
              <a:off x="1921934" y="1725767"/>
              <a:ext cx="1769533" cy="58563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Light" panose="020F0302020204030204" pitchFamily="34" charset="0"/>
                  <a:cs typeface="Calibri Light" panose="020F0302020204030204" pitchFamily="34" charset="0"/>
                </a:rPr>
                <a:t>High quality </a:t>
              </a:r>
            </a:p>
            <a:p>
              <a:pPr algn="ctr"/>
              <a:r>
                <a:rPr lang="en-GB" dirty="0">
                  <a:solidFill>
                    <a:schemeClr val="bg1"/>
                  </a:solidFill>
                  <a:latin typeface="Calibri Light" panose="020F0302020204030204" pitchFamily="34" charset="0"/>
                  <a:cs typeface="Calibri Light" panose="020F0302020204030204" pitchFamily="34" charset="0"/>
                </a:rPr>
                <a:t>(AA min)</a:t>
              </a:r>
            </a:p>
          </p:txBody>
        </p:sp>
        <p:sp>
          <p:nvSpPr>
            <p:cNvPr id="16" name="Rounded Rectangle 15"/>
            <p:cNvSpPr/>
            <p:nvPr/>
          </p:nvSpPr>
          <p:spPr>
            <a:xfrm>
              <a:off x="6222999" y="1722247"/>
              <a:ext cx="1769533" cy="58563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Light" panose="020F0302020204030204" pitchFamily="34" charset="0"/>
                  <a:cs typeface="Calibri Light" panose="020F0302020204030204" pitchFamily="34" charset="0"/>
                </a:rPr>
                <a:t>Lower</a:t>
              </a:r>
            </a:p>
            <a:p>
              <a:pPr algn="ctr"/>
              <a:r>
                <a:rPr lang="en-GB" dirty="0">
                  <a:solidFill>
                    <a:schemeClr val="bg1"/>
                  </a:solidFill>
                  <a:latin typeface="Calibri Light" panose="020F0302020204030204" pitchFamily="34" charset="0"/>
                  <a:cs typeface="Calibri Light" panose="020F0302020204030204" pitchFamily="34" charset="0"/>
                </a:rPr>
                <a:t>&lt;AA</a:t>
              </a:r>
            </a:p>
          </p:txBody>
        </p:sp>
      </p:grpSp>
      <p:grpSp>
        <p:nvGrpSpPr>
          <p:cNvPr id="17" name="Group 16"/>
          <p:cNvGrpSpPr/>
          <p:nvPr/>
        </p:nvGrpSpPr>
        <p:grpSpPr>
          <a:xfrm>
            <a:off x="1924051" y="3563030"/>
            <a:ext cx="6070598" cy="646331"/>
            <a:chOff x="1921934" y="1700366"/>
            <a:chExt cx="6070598" cy="646331"/>
          </a:xfrm>
        </p:grpSpPr>
        <p:sp>
          <p:nvSpPr>
            <p:cNvPr id="18" name="Right Arrow 17"/>
            <p:cNvSpPr/>
            <p:nvPr/>
          </p:nvSpPr>
          <p:spPr>
            <a:xfrm>
              <a:off x="5672666" y="1862666"/>
              <a:ext cx="423333" cy="321733"/>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9" name="Right Arrow 18"/>
            <p:cNvSpPr/>
            <p:nvPr/>
          </p:nvSpPr>
          <p:spPr>
            <a:xfrm flipH="1">
              <a:off x="3793066" y="1862666"/>
              <a:ext cx="423333" cy="321733"/>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0" name="TextBox 19"/>
            <p:cNvSpPr txBox="1"/>
            <p:nvPr/>
          </p:nvSpPr>
          <p:spPr>
            <a:xfrm>
              <a:off x="4258642" y="1700366"/>
              <a:ext cx="1348191" cy="646331"/>
            </a:xfrm>
            <a:prstGeom prst="rect">
              <a:avLst/>
            </a:prstGeom>
            <a:noFill/>
          </p:spPr>
          <p:txBody>
            <a:bodyPr wrap="none" rtlCol="0">
              <a:spAutoFit/>
            </a:bodyPr>
            <a:lstStyle/>
            <a:p>
              <a:pPr algn="ctr"/>
              <a:r>
                <a:rPr lang="en-GB" dirty="0">
                  <a:solidFill>
                    <a:srgbClr val="7030A0"/>
                  </a:solidFill>
                  <a:latin typeface="Calibri Light" panose="020F0302020204030204" pitchFamily="34" charset="0"/>
                  <a:cs typeface="Calibri Light" panose="020F0302020204030204" pitchFamily="34" charset="0"/>
                </a:rPr>
                <a:t>Decision 3</a:t>
              </a:r>
            </a:p>
            <a:p>
              <a:pPr algn="ctr"/>
              <a:r>
                <a:rPr lang="en-GB" dirty="0">
                  <a:latin typeface="Calibri Light" panose="020F0302020204030204" pitchFamily="34" charset="0"/>
                  <a:cs typeface="Calibri Light" panose="020F0302020204030204" pitchFamily="34" charset="0"/>
                </a:rPr>
                <a:t>Inflation risk</a:t>
              </a:r>
            </a:p>
          </p:txBody>
        </p:sp>
        <p:sp>
          <p:nvSpPr>
            <p:cNvPr id="21" name="Rounded Rectangle 20"/>
            <p:cNvSpPr/>
            <p:nvPr/>
          </p:nvSpPr>
          <p:spPr>
            <a:xfrm>
              <a:off x="1921934" y="1725767"/>
              <a:ext cx="1769533" cy="5856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Nominal</a:t>
              </a:r>
            </a:p>
          </p:txBody>
        </p:sp>
        <p:sp>
          <p:nvSpPr>
            <p:cNvPr id="22" name="Rounded Rectangle 21"/>
            <p:cNvSpPr/>
            <p:nvPr/>
          </p:nvSpPr>
          <p:spPr>
            <a:xfrm>
              <a:off x="6222999" y="1722247"/>
              <a:ext cx="1769533" cy="5856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Real</a:t>
              </a:r>
            </a:p>
          </p:txBody>
        </p:sp>
      </p:grpSp>
      <p:grpSp>
        <p:nvGrpSpPr>
          <p:cNvPr id="23" name="Group 22"/>
          <p:cNvGrpSpPr/>
          <p:nvPr/>
        </p:nvGrpSpPr>
        <p:grpSpPr>
          <a:xfrm>
            <a:off x="1928813" y="4512330"/>
            <a:ext cx="6070598" cy="646331"/>
            <a:chOff x="1921934" y="1700366"/>
            <a:chExt cx="6070598" cy="646331"/>
          </a:xfrm>
        </p:grpSpPr>
        <p:sp>
          <p:nvSpPr>
            <p:cNvPr id="24" name="Right Arrow 23"/>
            <p:cNvSpPr/>
            <p:nvPr/>
          </p:nvSpPr>
          <p:spPr>
            <a:xfrm>
              <a:off x="5672666" y="1862666"/>
              <a:ext cx="423333" cy="32173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5" name="Right Arrow 24"/>
            <p:cNvSpPr/>
            <p:nvPr/>
          </p:nvSpPr>
          <p:spPr>
            <a:xfrm flipH="1">
              <a:off x="3793066" y="1862666"/>
              <a:ext cx="423333" cy="32173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6" name="TextBox 25"/>
            <p:cNvSpPr txBox="1"/>
            <p:nvPr/>
          </p:nvSpPr>
          <p:spPr>
            <a:xfrm>
              <a:off x="4346904" y="1700366"/>
              <a:ext cx="1171667" cy="646331"/>
            </a:xfrm>
            <a:prstGeom prst="rect">
              <a:avLst/>
            </a:prstGeom>
            <a:noFill/>
          </p:spPr>
          <p:txBody>
            <a:bodyPr wrap="none" rtlCol="0">
              <a:spAutoFit/>
            </a:bodyPr>
            <a:lstStyle/>
            <a:p>
              <a:pPr algn="ctr"/>
              <a:r>
                <a:rPr lang="en-GB" dirty="0">
                  <a:solidFill>
                    <a:schemeClr val="accent6">
                      <a:lumMod val="75000"/>
                    </a:schemeClr>
                  </a:solidFill>
                  <a:latin typeface="Calibri Light" panose="020F0302020204030204" pitchFamily="34" charset="0"/>
                  <a:cs typeface="Calibri Light" panose="020F0302020204030204" pitchFamily="34" charset="0"/>
                </a:rPr>
                <a:t>Decision 4</a:t>
              </a:r>
            </a:p>
            <a:p>
              <a:pPr algn="ctr"/>
              <a:r>
                <a:rPr lang="en-GB" dirty="0">
                  <a:latin typeface="Calibri Light" panose="020F0302020204030204" pitchFamily="34" charset="0"/>
                  <a:cs typeface="Calibri Light" panose="020F0302020204030204" pitchFamily="34" charset="0"/>
                </a:rPr>
                <a:t>Currency</a:t>
              </a:r>
            </a:p>
          </p:txBody>
        </p:sp>
        <p:sp>
          <p:nvSpPr>
            <p:cNvPr id="27" name="Rounded Rectangle 26"/>
            <p:cNvSpPr/>
            <p:nvPr/>
          </p:nvSpPr>
          <p:spPr>
            <a:xfrm>
              <a:off x="1921934" y="1725767"/>
              <a:ext cx="1769533" cy="5856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Hedged</a:t>
              </a:r>
            </a:p>
          </p:txBody>
        </p:sp>
        <p:sp>
          <p:nvSpPr>
            <p:cNvPr id="28" name="Rounded Rectangle 27"/>
            <p:cNvSpPr/>
            <p:nvPr/>
          </p:nvSpPr>
          <p:spPr>
            <a:xfrm>
              <a:off x="6222999" y="1722247"/>
              <a:ext cx="1769533" cy="5856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Light" panose="020F0302020204030204" pitchFamily="34" charset="0"/>
                  <a:cs typeface="Calibri Light" panose="020F0302020204030204" pitchFamily="34" charset="0"/>
                </a:rPr>
                <a:t>Unhedged</a:t>
              </a:r>
            </a:p>
          </p:txBody>
        </p:sp>
      </p:grpSp>
    </p:spTree>
    <p:extLst>
      <p:ext uri="{BB962C8B-B14F-4D97-AF65-F5344CB8AC3E}">
        <p14:creationId xmlns:p14="http://schemas.microsoft.com/office/powerpoint/2010/main" val="3641025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 - defensive assets</a:t>
            </a:r>
          </a:p>
        </p:txBody>
      </p:sp>
      <p:sp>
        <p:nvSpPr>
          <p:cNvPr id="3" name="Content Placeholder 2"/>
          <p:cNvSpPr>
            <a:spLocks noGrp="1"/>
          </p:cNvSpPr>
          <p:nvPr>
            <p:ph sz="quarter" idx="10"/>
          </p:nvPr>
        </p:nvSpPr>
        <p:spPr/>
        <p:txBody>
          <a:bodyPr/>
          <a:lstStyle/>
          <a:p>
            <a:r>
              <a:rPr lang="en-GB" dirty="0"/>
              <a:t>The fixed income conundrum</a:t>
            </a:r>
          </a:p>
        </p:txBody>
      </p:sp>
      <p:sp>
        <p:nvSpPr>
          <p:cNvPr id="5" name="Line 33"/>
          <p:cNvSpPr>
            <a:spLocks noChangeShapeType="1"/>
          </p:cNvSpPr>
          <p:nvPr/>
        </p:nvSpPr>
        <p:spPr bwMode="auto">
          <a:xfrm>
            <a:off x="1908973" y="3291114"/>
            <a:ext cx="6019271" cy="0"/>
          </a:xfrm>
          <a:prstGeom prst="line">
            <a:avLst/>
          </a:prstGeom>
          <a:noFill/>
          <a:ln w="38100">
            <a:solidFill>
              <a:srgbClr val="383425"/>
            </a:solidFill>
            <a:round/>
            <a:headEnd/>
            <a:tailEnd type="triangle" w="med" len="med"/>
          </a:ln>
        </p:spPr>
        <p:txBody>
          <a:bodyPr lIns="80001" tIns="40000" rIns="80001" bIns="40000"/>
          <a:lstStyle/>
          <a:p>
            <a:pPr>
              <a:defRPr/>
            </a:pPr>
            <a:endParaRPr lang="en-US" sz="1400" dirty="0">
              <a:latin typeface="+mj-lt"/>
            </a:endParaRPr>
          </a:p>
        </p:txBody>
      </p:sp>
      <p:sp>
        <p:nvSpPr>
          <p:cNvPr id="6" name="Text Box 34"/>
          <p:cNvSpPr txBox="1">
            <a:spLocks noChangeArrowheads="1"/>
          </p:cNvSpPr>
          <p:nvPr/>
        </p:nvSpPr>
        <p:spPr bwMode="auto">
          <a:xfrm>
            <a:off x="3560918" y="2497133"/>
            <a:ext cx="2295600" cy="511668"/>
          </a:xfrm>
          <a:prstGeom prst="rect">
            <a:avLst/>
          </a:prstGeom>
          <a:noFill/>
          <a:ln w="9525" algn="ctr">
            <a:noFill/>
            <a:miter lim="800000"/>
            <a:headEnd/>
            <a:tailEnd/>
          </a:ln>
        </p:spPr>
        <p:txBody>
          <a:bodyPr wrap="square" lIns="80001" tIns="40000" rIns="80001" bIns="40000">
            <a:spAutoFit/>
          </a:bodyPr>
          <a:lstStyle/>
          <a:p>
            <a:pPr algn="ctr" defTabSz="862510">
              <a:defRPr/>
            </a:pPr>
            <a:r>
              <a:rPr lang="en-GB" sz="1400" dirty="0">
                <a:latin typeface="+mj-lt"/>
              </a:rPr>
              <a:t>Emotional tolerance for risk increasing</a:t>
            </a:r>
          </a:p>
        </p:txBody>
      </p:sp>
      <p:sp>
        <p:nvSpPr>
          <p:cNvPr id="7" name="AutoShape 35"/>
          <p:cNvSpPr>
            <a:spLocks noChangeArrowheads="1"/>
          </p:cNvSpPr>
          <p:nvPr/>
        </p:nvSpPr>
        <p:spPr bwMode="auto">
          <a:xfrm flipH="1" flipV="1">
            <a:off x="2992448" y="3365507"/>
            <a:ext cx="4799939" cy="957263"/>
          </a:xfrm>
          <a:prstGeom prst="rtTriangle">
            <a:avLst/>
          </a:prstGeom>
          <a:solidFill>
            <a:srgbClr val="FF6600"/>
          </a:solidFill>
          <a:ln w="9525" algn="ctr">
            <a:noFill/>
            <a:miter lim="800000"/>
            <a:headEnd/>
            <a:tailEnd/>
          </a:ln>
        </p:spPr>
        <p:txBody>
          <a:bodyPr wrap="none" lIns="80001" tIns="40000" rIns="80001" bIns="40000" anchor="ctr"/>
          <a:lstStyle/>
          <a:p>
            <a:pPr defTabSz="862510">
              <a:defRPr/>
            </a:pPr>
            <a:endParaRPr lang="en-GB" sz="1400" dirty="0">
              <a:latin typeface="+mj-lt"/>
            </a:endParaRPr>
          </a:p>
          <a:p>
            <a:pPr defTabSz="862510">
              <a:defRPr/>
            </a:pPr>
            <a:endParaRPr lang="en-GB" sz="1400" dirty="0">
              <a:latin typeface="+mj-lt"/>
            </a:endParaRPr>
          </a:p>
        </p:txBody>
      </p:sp>
      <p:sp>
        <p:nvSpPr>
          <p:cNvPr id="8" name="Text Box 39"/>
          <p:cNvSpPr txBox="1">
            <a:spLocks noChangeArrowheads="1"/>
          </p:cNvSpPr>
          <p:nvPr/>
        </p:nvSpPr>
        <p:spPr bwMode="auto">
          <a:xfrm>
            <a:off x="1908969" y="2413471"/>
            <a:ext cx="1402289" cy="727112"/>
          </a:xfrm>
          <a:prstGeom prst="rect">
            <a:avLst/>
          </a:prstGeom>
          <a:noFill/>
          <a:ln w="9525" algn="ctr">
            <a:noFill/>
            <a:miter lim="800000"/>
            <a:headEnd/>
            <a:tailEnd/>
          </a:ln>
        </p:spPr>
        <p:txBody>
          <a:bodyPr wrap="none" lIns="80001" tIns="40000" rIns="80001" bIns="40000">
            <a:spAutoFit/>
          </a:bodyPr>
          <a:lstStyle/>
          <a:p>
            <a:pPr defTabSz="862510">
              <a:defRPr/>
            </a:pPr>
            <a:r>
              <a:rPr lang="en-GB" sz="1400" dirty="0">
                <a:solidFill>
                  <a:srgbClr val="F14F11"/>
                </a:solidFill>
                <a:latin typeface="+mj-lt"/>
              </a:rPr>
              <a:t>Concerns:</a:t>
            </a:r>
          </a:p>
          <a:p>
            <a:pPr defTabSz="862510">
              <a:defRPr/>
            </a:pPr>
            <a:r>
              <a:rPr lang="en-GB" sz="1400" dirty="0">
                <a:latin typeface="+mj-lt"/>
              </a:rPr>
              <a:t>- volatility/losses</a:t>
            </a:r>
          </a:p>
          <a:p>
            <a:pPr defTabSz="862510">
              <a:defRPr/>
            </a:pPr>
            <a:r>
              <a:rPr lang="en-GB" sz="1400" dirty="0">
                <a:latin typeface="+mj-lt"/>
              </a:rPr>
              <a:t>- inflation</a:t>
            </a:r>
          </a:p>
        </p:txBody>
      </p:sp>
      <p:sp>
        <p:nvSpPr>
          <p:cNvPr id="9" name="Text Box 40"/>
          <p:cNvSpPr txBox="1">
            <a:spLocks noChangeArrowheads="1"/>
          </p:cNvSpPr>
          <p:nvPr/>
        </p:nvSpPr>
        <p:spPr bwMode="auto">
          <a:xfrm>
            <a:off x="6335343" y="2542036"/>
            <a:ext cx="1594649" cy="511668"/>
          </a:xfrm>
          <a:prstGeom prst="rect">
            <a:avLst/>
          </a:prstGeom>
          <a:noFill/>
          <a:ln w="9525" algn="ctr">
            <a:noFill/>
            <a:miter lim="800000"/>
            <a:headEnd/>
            <a:tailEnd/>
          </a:ln>
        </p:spPr>
        <p:txBody>
          <a:bodyPr wrap="none" lIns="80001" tIns="40000" rIns="80001" bIns="40000">
            <a:spAutoFit/>
          </a:bodyPr>
          <a:lstStyle/>
          <a:p>
            <a:pPr algn="r" defTabSz="862510">
              <a:defRPr/>
            </a:pPr>
            <a:r>
              <a:rPr lang="en-GB" sz="1400" dirty="0">
                <a:solidFill>
                  <a:srgbClr val="F14F11"/>
                </a:solidFill>
                <a:latin typeface="+mj-lt"/>
              </a:rPr>
              <a:t>Concerns:</a:t>
            </a:r>
          </a:p>
          <a:p>
            <a:pPr algn="r" defTabSz="862510">
              <a:defRPr/>
            </a:pPr>
            <a:r>
              <a:rPr lang="en-GB" sz="1400" dirty="0">
                <a:latin typeface="+mj-lt"/>
              </a:rPr>
              <a:t>- equity market risk</a:t>
            </a:r>
          </a:p>
        </p:txBody>
      </p:sp>
      <p:sp>
        <p:nvSpPr>
          <p:cNvPr id="10" name="Text Box 41"/>
          <p:cNvSpPr txBox="1">
            <a:spLocks noChangeArrowheads="1"/>
          </p:cNvSpPr>
          <p:nvPr/>
        </p:nvSpPr>
        <p:spPr bwMode="auto">
          <a:xfrm>
            <a:off x="5805309" y="3507020"/>
            <a:ext cx="1711669" cy="296225"/>
          </a:xfrm>
          <a:prstGeom prst="rect">
            <a:avLst/>
          </a:prstGeom>
          <a:noFill/>
          <a:ln w="9525" algn="ctr">
            <a:noFill/>
            <a:miter lim="800000"/>
            <a:headEnd/>
            <a:tailEnd/>
          </a:ln>
        </p:spPr>
        <p:txBody>
          <a:bodyPr wrap="none" lIns="80001" tIns="40000" rIns="80001" bIns="40000">
            <a:spAutoFit/>
          </a:bodyPr>
          <a:lstStyle/>
          <a:p>
            <a:pPr defTabSz="862510">
              <a:defRPr/>
            </a:pPr>
            <a:r>
              <a:rPr lang="en-GB" sz="1400" dirty="0">
                <a:latin typeface="+mj-lt"/>
              </a:rPr>
              <a:t>Allocation to equities</a:t>
            </a:r>
          </a:p>
        </p:txBody>
      </p:sp>
      <p:sp>
        <p:nvSpPr>
          <p:cNvPr id="11" name="Text Box 42"/>
          <p:cNvSpPr txBox="1">
            <a:spLocks noChangeArrowheads="1"/>
          </p:cNvSpPr>
          <p:nvPr/>
        </p:nvSpPr>
        <p:spPr bwMode="auto">
          <a:xfrm>
            <a:off x="1774837" y="3980077"/>
            <a:ext cx="1964174" cy="1588886"/>
          </a:xfrm>
          <a:prstGeom prst="rect">
            <a:avLst/>
          </a:prstGeom>
          <a:noFill/>
          <a:ln w="9525" algn="ctr">
            <a:noFill/>
            <a:miter lim="800000"/>
            <a:headEnd/>
            <a:tailEnd/>
          </a:ln>
        </p:spPr>
        <p:txBody>
          <a:bodyPr wrap="none" lIns="80001" tIns="40000" rIns="80001" bIns="40000">
            <a:spAutoFit/>
          </a:bodyPr>
          <a:lstStyle/>
          <a:p>
            <a:pPr defTabSz="862510">
              <a:defRPr/>
            </a:pPr>
            <a:r>
              <a:rPr lang="en-GB" sz="1400" dirty="0">
                <a:solidFill>
                  <a:srgbClr val="F14F11"/>
                </a:solidFill>
                <a:latin typeface="+mj-lt"/>
              </a:rPr>
              <a:t>Role of fixed income:</a:t>
            </a:r>
          </a:p>
          <a:p>
            <a:pPr defTabSz="862510">
              <a:defRPr/>
            </a:pPr>
            <a:r>
              <a:rPr lang="en-GB" sz="1400" dirty="0">
                <a:latin typeface="+mj-lt"/>
              </a:rPr>
              <a:t>Low volatility</a:t>
            </a:r>
          </a:p>
          <a:p>
            <a:pPr defTabSz="862510">
              <a:defRPr/>
            </a:pPr>
            <a:r>
              <a:rPr lang="en-GB" sz="1400" dirty="0">
                <a:latin typeface="+mj-lt"/>
              </a:rPr>
              <a:t>Protection from inflation</a:t>
            </a:r>
          </a:p>
          <a:p>
            <a:pPr defTabSz="862510">
              <a:defRPr/>
            </a:pPr>
            <a:endParaRPr lang="en-GB" sz="1400" dirty="0">
              <a:latin typeface="+mj-lt"/>
            </a:endParaRPr>
          </a:p>
          <a:p>
            <a:pPr defTabSz="862510">
              <a:defRPr/>
            </a:pPr>
            <a:r>
              <a:rPr lang="en-GB" sz="1400" dirty="0">
                <a:latin typeface="+mj-lt"/>
              </a:rPr>
              <a:t>Type of fixed income:</a:t>
            </a:r>
          </a:p>
          <a:p>
            <a:pPr defTabSz="862510">
              <a:defRPr/>
            </a:pPr>
            <a:r>
              <a:rPr lang="en-GB" sz="1400" dirty="0">
                <a:latin typeface="+mj-lt"/>
              </a:rPr>
              <a:t>Short-dated bonds</a:t>
            </a:r>
          </a:p>
          <a:p>
            <a:pPr defTabSz="862510">
              <a:defRPr/>
            </a:pPr>
            <a:r>
              <a:rPr lang="en-GB" sz="1400" dirty="0">
                <a:latin typeface="+mj-lt"/>
              </a:rPr>
              <a:t>Index linked gilts</a:t>
            </a:r>
          </a:p>
        </p:txBody>
      </p:sp>
      <p:sp>
        <p:nvSpPr>
          <p:cNvPr id="12" name="Text Box 43"/>
          <p:cNvSpPr txBox="1">
            <a:spLocks noChangeArrowheads="1"/>
          </p:cNvSpPr>
          <p:nvPr/>
        </p:nvSpPr>
        <p:spPr bwMode="auto">
          <a:xfrm>
            <a:off x="5782957" y="4449788"/>
            <a:ext cx="2083373" cy="1804330"/>
          </a:xfrm>
          <a:prstGeom prst="rect">
            <a:avLst/>
          </a:prstGeom>
          <a:noFill/>
          <a:ln w="9525" algn="ctr">
            <a:noFill/>
            <a:miter lim="800000"/>
            <a:headEnd/>
            <a:tailEnd/>
          </a:ln>
        </p:spPr>
        <p:txBody>
          <a:bodyPr wrap="none" lIns="80001" tIns="40000" rIns="80001" bIns="40000">
            <a:spAutoFit/>
          </a:bodyPr>
          <a:lstStyle/>
          <a:p>
            <a:pPr algn="r" defTabSz="862510">
              <a:defRPr/>
            </a:pPr>
            <a:r>
              <a:rPr lang="en-GB" sz="1400" dirty="0">
                <a:solidFill>
                  <a:srgbClr val="F14F11"/>
                </a:solidFill>
                <a:latin typeface="+mj-lt"/>
              </a:rPr>
              <a:t>Role of fixed income:</a:t>
            </a:r>
          </a:p>
          <a:p>
            <a:pPr algn="r" defTabSz="862510">
              <a:defRPr/>
            </a:pPr>
            <a:r>
              <a:rPr lang="en-GB" sz="1400" dirty="0">
                <a:latin typeface="+mj-lt"/>
              </a:rPr>
              <a:t>Maximum defence against</a:t>
            </a:r>
          </a:p>
          <a:p>
            <a:pPr algn="r" defTabSz="862510">
              <a:defRPr/>
            </a:pPr>
            <a:r>
              <a:rPr lang="en-GB" sz="1400" dirty="0">
                <a:latin typeface="+mj-lt"/>
              </a:rPr>
              <a:t>equity market extremes</a:t>
            </a:r>
          </a:p>
          <a:p>
            <a:pPr algn="r" defTabSz="862510">
              <a:defRPr/>
            </a:pPr>
            <a:endParaRPr lang="en-GB" sz="1400" dirty="0">
              <a:latin typeface="+mj-lt"/>
            </a:endParaRPr>
          </a:p>
          <a:p>
            <a:pPr algn="r" defTabSz="862510">
              <a:defRPr/>
            </a:pPr>
            <a:r>
              <a:rPr lang="en-GB" sz="1400" dirty="0">
                <a:latin typeface="+mj-lt"/>
              </a:rPr>
              <a:t>Type of fixed income:</a:t>
            </a:r>
          </a:p>
          <a:p>
            <a:pPr algn="r" defTabSz="862510">
              <a:defRPr/>
            </a:pPr>
            <a:r>
              <a:rPr lang="en-GB" sz="1400" dirty="0">
                <a:latin typeface="+mj-lt"/>
              </a:rPr>
              <a:t>Highest quality = gilts</a:t>
            </a:r>
          </a:p>
          <a:p>
            <a:pPr algn="r" defTabSz="862510">
              <a:defRPr/>
            </a:pPr>
            <a:r>
              <a:rPr lang="en-GB" sz="1400" dirty="0">
                <a:latin typeface="+mj-lt"/>
              </a:rPr>
              <a:t>Longer duration</a:t>
            </a:r>
          </a:p>
          <a:p>
            <a:pPr algn="r" defTabSz="862510">
              <a:defRPr/>
            </a:pPr>
            <a:endParaRPr lang="en-GB" sz="1400" dirty="0">
              <a:latin typeface="+mj-lt"/>
            </a:endParaRPr>
          </a:p>
        </p:txBody>
      </p:sp>
      <p:pic>
        <p:nvPicPr>
          <p:cNvPr id="13" name="Picture 44"/>
          <p:cNvPicPr>
            <a:picLocks noChangeAspect="1" noChangeArrowheads="1"/>
          </p:cNvPicPr>
          <p:nvPr/>
        </p:nvPicPr>
        <p:blipFill>
          <a:blip r:embed="rId2"/>
          <a:srcRect/>
          <a:stretch>
            <a:fillRect/>
          </a:stretch>
        </p:blipFill>
        <p:spPr bwMode="auto">
          <a:xfrm>
            <a:off x="896026" y="2270377"/>
            <a:ext cx="897731" cy="1025525"/>
          </a:xfrm>
          <a:prstGeom prst="rect">
            <a:avLst/>
          </a:prstGeom>
          <a:noFill/>
          <a:ln w="9525" algn="ctr">
            <a:noFill/>
            <a:miter lim="800000"/>
            <a:headEnd/>
            <a:tailEnd/>
          </a:ln>
        </p:spPr>
      </p:pic>
      <p:pic>
        <p:nvPicPr>
          <p:cNvPr id="14" name="Picture 45"/>
          <p:cNvPicPr>
            <a:picLocks noChangeAspect="1" noChangeArrowheads="1"/>
          </p:cNvPicPr>
          <p:nvPr/>
        </p:nvPicPr>
        <p:blipFill>
          <a:blip r:embed="rId3"/>
          <a:srcRect/>
          <a:stretch>
            <a:fillRect/>
          </a:stretch>
        </p:blipFill>
        <p:spPr bwMode="auto">
          <a:xfrm>
            <a:off x="8002197" y="2281263"/>
            <a:ext cx="1007798" cy="1089025"/>
          </a:xfrm>
          <a:prstGeom prst="rect">
            <a:avLst/>
          </a:prstGeom>
          <a:noFill/>
          <a:ln w="9525" algn="ctr">
            <a:noFill/>
            <a:miter lim="800000"/>
            <a:headEnd/>
            <a:tailEnd/>
          </a:ln>
        </p:spPr>
      </p:pic>
      <p:sp>
        <p:nvSpPr>
          <p:cNvPr id="4" name="Slide Number Placeholder 3"/>
          <p:cNvSpPr>
            <a:spLocks noGrp="1"/>
          </p:cNvSpPr>
          <p:nvPr>
            <p:ph type="sldNum" sz="quarter" idx="4"/>
          </p:nvPr>
        </p:nvSpPr>
        <p:spPr/>
        <p:txBody>
          <a:bodyPr/>
          <a:lstStyle/>
          <a:p>
            <a:fld id="{869FCD29-EE0B-41F2-B7C5-BEB7EBEF40ED}" type="slidenum">
              <a:rPr lang="en-GB" smtClean="0"/>
              <a:pPr/>
              <a:t>51</a:t>
            </a:fld>
            <a:endParaRPr lang="en-GB" dirty="0"/>
          </a:p>
        </p:txBody>
      </p:sp>
    </p:spTree>
    <p:extLst>
      <p:ext uri="{BB962C8B-B14F-4D97-AF65-F5344CB8AC3E}">
        <p14:creationId xmlns:p14="http://schemas.microsoft.com/office/powerpoint/2010/main" val="357135272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281B-FBAE-4A51-BCA4-A01E454B3619}"/>
              </a:ext>
            </a:extLst>
          </p:cNvPr>
          <p:cNvSpPr>
            <a:spLocks noGrp="1"/>
          </p:cNvSpPr>
          <p:nvPr>
            <p:ph type="title"/>
          </p:nvPr>
        </p:nvSpPr>
        <p:spPr/>
        <p:txBody>
          <a:bodyPr/>
          <a:lstStyle/>
          <a:p>
            <a:r>
              <a:rPr lang="en-GB" dirty="0"/>
              <a:t>5. The construction process - defensive assets</a:t>
            </a:r>
          </a:p>
        </p:txBody>
      </p:sp>
      <p:sp>
        <p:nvSpPr>
          <p:cNvPr id="3" name="Content Placeholder 2">
            <a:extLst>
              <a:ext uri="{FF2B5EF4-FFF2-40B4-BE49-F238E27FC236}">
                <a16:creationId xmlns:a16="http://schemas.microsoft.com/office/drawing/2014/main" id="{CC42896A-9C2C-438B-8DE2-1004298BC8D0}"/>
              </a:ext>
            </a:extLst>
          </p:cNvPr>
          <p:cNvSpPr>
            <a:spLocks noGrp="1"/>
          </p:cNvSpPr>
          <p:nvPr>
            <p:ph sz="quarter" idx="10"/>
          </p:nvPr>
        </p:nvSpPr>
        <p:spPr/>
        <p:txBody>
          <a:bodyPr/>
          <a:lstStyle/>
          <a:p>
            <a:r>
              <a:rPr lang="en-GB" dirty="0"/>
              <a:t>Deciding what risks to take is important</a:t>
            </a:r>
          </a:p>
        </p:txBody>
      </p:sp>
      <p:sp>
        <p:nvSpPr>
          <p:cNvPr id="4" name="Slide Number Placeholder 3">
            <a:extLst>
              <a:ext uri="{FF2B5EF4-FFF2-40B4-BE49-F238E27FC236}">
                <a16:creationId xmlns:a16="http://schemas.microsoft.com/office/drawing/2014/main" id="{BB385869-A42E-4244-91AB-7BE7193DD63D}"/>
              </a:ext>
            </a:extLst>
          </p:cNvPr>
          <p:cNvSpPr>
            <a:spLocks noGrp="1"/>
          </p:cNvSpPr>
          <p:nvPr>
            <p:ph type="sldNum" sz="quarter" idx="4"/>
          </p:nvPr>
        </p:nvSpPr>
        <p:spPr/>
        <p:txBody>
          <a:bodyPr/>
          <a:lstStyle/>
          <a:p>
            <a:fld id="{869FCD29-EE0B-41F2-B7C5-BEB7EBEF40ED}" type="slidenum">
              <a:rPr lang="en-GB" smtClean="0"/>
              <a:pPr/>
              <a:t>52</a:t>
            </a:fld>
            <a:endParaRPr lang="en-GB" dirty="0"/>
          </a:p>
        </p:txBody>
      </p:sp>
      <p:grpSp>
        <p:nvGrpSpPr>
          <p:cNvPr id="22" name="Group 21">
            <a:extLst>
              <a:ext uri="{FF2B5EF4-FFF2-40B4-BE49-F238E27FC236}">
                <a16:creationId xmlns:a16="http://schemas.microsoft.com/office/drawing/2014/main" id="{042121A7-47C7-48CB-8D47-4020001B1D8F}"/>
              </a:ext>
            </a:extLst>
          </p:cNvPr>
          <p:cNvGrpSpPr/>
          <p:nvPr/>
        </p:nvGrpSpPr>
        <p:grpSpPr>
          <a:xfrm>
            <a:off x="915774" y="2091277"/>
            <a:ext cx="8169999" cy="3690753"/>
            <a:chOff x="631101" y="1882298"/>
            <a:chExt cx="8169999" cy="3690753"/>
          </a:xfrm>
        </p:grpSpPr>
        <p:sp>
          <p:nvSpPr>
            <p:cNvPr id="5" name="Rectangle 4">
              <a:extLst>
                <a:ext uri="{FF2B5EF4-FFF2-40B4-BE49-F238E27FC236}">
                  <a16:creationId xmlns:a16="http://schemas.microsoft.com/office/drawing/2014/main" id="{3C9FB952-4C2B-4589-BD94-67F5A82E4DE7}"/>
                </a:ext>
              </a:extLst>
            </p:cNvPr>
            <p:cNvSpPr/>
            <p:nvPr/>
          </p:nvSpPr>
          <p:spPr>
            <a:xfrm>
              <a:off x="1710815" y="2014887"/>
              <a:ext cx="2099183" cy="914400"/>
            </a:xfrm>
            <a:prstGeom prst="rect">
              <a:avLst/>
            </a:prstGeom>
            <a:gradFill>
              <a:gsLst>
                <a:gs pos="0">
                  <a:srgbClr val="FF0000"/>
                </a:gs>
                <a:gs pos="44000">
                  <a:srgbClr val="FF9006"/>
                </a:gs>
                <a:gs pos="57000">
                  <a:srgbClr val="FFC000"/>
                </a:gs>
                <a:gs pos="95000">
                  <a:srgbClr val="FFFF0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E9957BD5-9A09-4BD6-B348-9E4912261BA9}"/>
                </a:ext>
              </a:extLst>
            </p:cNvPr>
            <p:cNvSpPr/>
            <p:nvPr/>
          </p:nvSpPr>
          <p:spPr>
            <a:xfrm>
              <a:off x="5993380" y="2014887"/>
              <a:ext cx="2099183" cy="914400"/>
            </a:xfrm>
            <a:prstGeom prst="rect">
              <a:avLst/>
            </a:prstGeom>
            <a:gradFill>
              <a:gsLst>
                <a:gs pos="30000">
                  <a:srgbClr val="C00000"/>
                </a:gs>
                <a:gs pos="58000">
                  <a:srgbClr val="FF0000"/>
                </a:gs>
                <a:gs pos="83000">
                  <a:srgbClr val="F14F1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Light" panose="020F0302020204030204" pitchFamily="34" charset="0"/>
                  <a:cs typeface="Calibri Light" panose="020F0302020204030204" pitchFamily="34" charset="0"/>
                </a:rPr>
                <a:t>Higher risk of default</a:t>
              </a:r>
            </a:p>
            <a:p>
              <a:pPr algn="ctr"/>
              <a:r>
                <a:rPr lang="en-GB" sz="1600" dirty="0">
                  <a:latin typeface="Calibri Light" panose="020F0302020204030204" pitchFamily="34" charset="0"/>
                  <a:cs typeface="Calibri Light" panose="020F0302020204030204" pitchFamily="34" charset="0"/>
                </a:rPr>
                <a:t>Higher volatility</a:t>
              </a:r>
            </a:p>
            <a:p>
              <a:pPr algn="ctr"/>
              <a:r>
                <a:rPr lang="en-GB" sz="1600" dirty="0">
                  <a:latin typeface="Calibri Light" panose="020F0302020204030204" pitchFamily="34" charset="0"/>
                  <a:cs typeface="Calibri Light" panose="020F0302020204030204" pitchFamily="34" charset="0"/>
                </a:rPr>
                <a:t>Higher yield</a:t>
              </a:r>
            </a:p>
          </p:txBody>
        </p:sp>
        <p:sp>
          <p:nvSpPr>
            <p:cNvPr id="9" name="Rectangle 8">
              <a:extLst>
                <a:ext uri="{FF2B5EF4-FFF2-40B4-BE49-F238E27FC236}">
                  <a16:creationId xmlns:a16="http://schemas.microsoft.com/office/drawing/2014/main" id="{72EF3A9C-0DAD-454F-B647-0D3B6E7F0CD6}"/>
                </a:ext>
              </a:extLst>
            </p:cNvPr>
            <p:cNvSpPr/>
            <p:nvPr/>
          </p:nvSpPr>
          <p:spPr>
            <a:xfrm>
              <a:off x="3852098" y="2014887"/>
              <a:ext cx="2099183" cy="914400"/>
            </a:xfrm>
            <a:prstGeom prst="rect">
              <a:avLst/>
            </a:prstGeom>
            <a:gradFill>
              <a:gsLst>
                <a:gs pos="12000">
                  <a:srgbClr val="FF0000"/>
                </a:gs>
                <a:gs pos="0">
                  <a:srgbClr val="F14F11"/>
                </a:gs>
                <a:gs pos="69000">
                  <a:srgbClr val="FF9006"/>
                </a:gs>
                <a:gs pos="100000">
                  <a:srgbClr val="FFFF0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1F422F0E-629D-4548-8916-0366FC05F3CB}"/>
                </a:ext>
              </a:extLst>
            </p:cNvPr>
            <p:cNvSpPr/>
            <p:nvPr/>
          </p:nvSpPr>
          <p:spPr>
            <a:xfrm>
              <a:off x="1720442" y="3046587"/>
              <a:ext cx="2099183" cy="914400"/>
            </a:xfrm>
            <a:prstGeom prst="rect">
              <a:avLst/>
            </a:prstGeom>
            <a:gradFill>
              <a:gsLst>
                <a:gs pos="3000">
                  <a:srgbClr val="FFFF00"/>
                </a:gs>
                <a:gs pos="40000">
                  <a:schemeClr val="accent3">
                    <a:lumMod val="60000"/>
                    <a:lumOff val="40000"/>
                  </a:schemeClr>
                </a:gs>
                <a:gs pos="100000">
                  <a:srgbClr val="00B0F0"/>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92794999-7298-4238-BB32-17001A56C293}"/>
                </a:ext>
              </a:extLst>
            </p:cNvPr>
            <p:cNvSpPr/>
            <p:nvPr/>
          </p:nvSpPr>
          <p:spPr>
            <a:xfrm>
              <a:off x="5993380" y="3056113"/>
              <a:ext cx="2099183" cy="914400"/>
            </a:xfrm>
            <a:prstGeom prst="rect">
              <a:avLst/>
            </a:prstGeom>
            <a:gradFill>
              <a:gsLst>
                <a:gs pos="15000">
                  <a:srgbClr val="FF0000"/>
                </a:gs>
                <a:gs pos="33000">
                  <a:srgbClr val="F14F11"/>
                </a:gs>
                <a:gs pos="50000">
                  <a:srgbClr val="FF9006"/>
                </a:gs>
                <a:gs pos="85000">
                  <a:srgbClr val="FFFF0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C1D18EFC-E629-40EF-968D-30571C0198AC}"/>
                </a:ext>
              </a:extLst>
            </p:cNvPr>
            <p:cNvSpPr/>
            <p:nvPr/>
          </p:nvSpPr>
          <p:spPr>
            <a:xfrm>
              <a:off x="3852098" y="3056113"/>
              <a:ext cx="2099183" cy="914400"/>
            </a:xfrm>
            <a:prstGeom prst="rect">
              <a:avLst/>
            </a:prstGeom>
            <a:gradFill>
              <a:gsLst>
                <a:gs pos="18574">
                  <a:srgbClr val="FFC803"/>
                </a:gs>
                <a:gs pos="0">
                  <a:srgbClr val="FF9006"/>
                </a:gs>
                <a:gs pos="40000">
                  <a:srgbClr val="FFFF00"/>
                </a:gs>
                <a:gs pos="100000">
                  <a:schemeClr val="accent5">
                    <a:lumMod val="60000"/>
                    <a:lumOff val="4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AEC4DD3A-5C8C-4470-AEC5-C8714D798F6F}"/>
                </a:ext>
              </a:extLst>
            </p:cNvPr>
            <p:cNvSpPr/>
            <p:nvPr/>
          </p:nvSpPr>
          <p:spPr>
            <a:xfrm>
              <a:off x="1710816" y="4018138"/>
              <a:ext cx="2099183" cy="914400"/>
            </a:xfrm>
            <a:prstGeom prst="rect">
              <a:avLst/>
            </a:prstGeom>
            <a:gradFill>
              <a:gsLst>
                <a:gs pos="2000">
                  <a:schemeClr val="accent3">
                    <a:lumMod val="60000"/>
                    <a:lumOff val="40000"/>
                  </a:schemeClr>
                </a:gs>
                <a:gs pos="54000">
                  <a:srgbClr val="00B0F0"/>
                </a:gs>
                <a:gs pos="0">
                  <a:schemeClr val="accent5">
                    <a:lumMod val="60000"/>
                    <a:lumOff val="4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Light" panose="020F0302020204030204" pitchFamily="34" charset="0"/>
                  <a:cs typeface="Calibri Light" panose="020F0302020204030204" pitchFamily="34" charset="0"/>
                </a:rPr>
                <a:t>Lower risk of default</a:t>
              </a:r>
            </a:p>
            <a:p>
              <a:pPr algn="ctr"/>
              <a:r>
                <a:rPr lang="en-GB" sz="1600" dirty="0">
                  <a:solidFill>
                    <a:schemeClr val="tx1"/>
                  </a:solidFill>
                  <a:latin typeface="Calibri Light" panose="020F0302020204030204" pitchFamily="34" charset="0"/>
                  <a:cs typeface="Calibri Light" panose="020F0302020204030204" pitchFamily="34" charset="0"/>
                </a:rPr>
                <a:t>Lower volatility</a:t>
              </a:r>
            </a:p>
            <a:p>
              <a:pPr algn="ctr"/>
              <a:r>
                <a:rPr lang="en-GB" sz="1600" dirty="0">
                  <a:solidFill>
                    <a:schemeClr val="tx1"/>
                  </a:solidFill>
                  <a:latin typeface="Calibri Light" panose="020F0302020204030204" pitchFamily="34" charset="0"/>
                  <a:cs typeface="Calibri Light" panose="020F0302020204030204" pitchFamily="34" charset="0"/>
                </a:rPr>
                <a:t>Lower yield</a:t>
              </a:r>
            </a:p>
          </p:txBody>
        </p:sp>
        <p:sp>
          <p:nvSpPr>
            <p:cNvPr id="14" name="Rectangle 13">
              <a:extLst>
                <a:ext uri="{FF2B5EF4-FFF2-40B4-BE49-F238E27FC236}">
                  <a16:creationId xmlns:a16="http://schemas.microsoft.com/office/drawing/2014/main" id="{E772A5BB-53B0-4EC6-A128-E99997654C59}"/>
                </a:ext>
              </a:extLst>
            </p:cNvPr>
            <p:cNvSpPr/>
            <p:nvPr/>
          </p:nvSpPr>
          <p:spPr>
            <a:xfrm>
              <a:off x="5993380" y="4018138"/>
              <a:ext cx="2099183" cy="914400"/>
            </a:xfrm>
            <a:prstGeom prst="rect">
              <a:avLst/>
            </a:prstGeom>
            <a:gradFill>
              <a:gsLst>
                <a:gs pos="0">
                  <a:srgbClr val="FF9006"/>
                </a:gs>
                <a:gs pos="56000">
                  <a:srgbClr val="CDE867"/>
                </a:gs>
                <a:gs pos="19000">
                  <a:srgbClr val="FFFF00"/>
                </a:gs>
                <a:gs pos="83000">
                  <a:schemeClr val="accent5">
                    <a:lumMod val="60000"/>
                    <a:lumOff val="4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863CB02C-0901-4902-B8A3-C1C69DC1E5A6}"/>
                </a:ext>
              </a:extLst>
            </p:cNvPr>
            <p:cNvSpPr/>
            <p:nvPr/>
          </p:nvSpPr>
          <p:spPr>
            <a:xfrm>
              <a:off x="3852098" y="4018138"/>
              <a:ext cx="2099183" cy="914400"/>
            </a:xfrm>
            <a:prstGeom prst="rect">
              <a:avLst/>
            </a:prstGeom>
            <a:gradFill>
              <a:gsLst>
                <a:gs pos="0">
                  <a:srgbClr val="FFFF00"/>
                </a:gs>
                <a:gs pos="27000">
                  <a:srgbClr val="BBD49E"/>
                </a:gs>
                <a:gs pos="84000">
                  <a:srgbClr val="00B0F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cxnSp>
          <p:nvCxnSpPr>
            <p:cNvPr id="17" name="Straight Connector 16">
              <a:extLst>
                <a:ext uri="{FF2B5EF4-FFF2-40B4-BE49-F238E27FC236}">
                  <a16:creationId xmlns:a16="http://schemas.microsoft.com/office/drawing/2014/main" id="{94E6610E-A9CC-4AED-9E36-0CC5B4B1696C}"/>
                </a:ext>
              </a:extLst>
            </p:cNvPr>
            <p:cNvCxnSpPr/>
            <p:nvPr/>
          </p:nvCxnSpPr>
          <p:spPr>
            <a:xfrm>
              <a:off x="819150" y="2986437"/>
              <a:ext cx="7981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ECA8B65-4B7E-425C-80A9-427D657FA8D6}"/>
                </a:ext>
              </a:extLst>
            </p:cNvPr>
            <p:cNvSpPr txBox="1"/>
            <p:nvPr/>
          </p:nvSpPr>
          <p:spPr>
            <a:xfrm>
              <a:off x="1071675" y="1885550"/>
              <a:ext cx="530915" cy="3046988"/>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D</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C</a:t>
              </a:r>
            </a:p>
            <a:p>
              <a:r>
                <a:rPr lang="en-GB" sz="1600" dirty="0">
                  <a:latin typeface="Calibri Light" panose="020F0302020204030204" pitchFamily="34" charset="0"/>
                  <a:cs typeface="Calibri Light" panose="020F0302020204030204" pitchFamily="34" charset="0"/>
                </a:rPr>
                <a:t>BB</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BBB</a:t>
              </a:r>
            </a:p>
            <a:p>
              <a:r>
                <a:rPr lang="en-GB" sz="1600" dirty="0">
                  <a:latin typeface="Calibri Light" panose="020F0302020204030204" pitchFamily="34" charset="0"/>
                  <a:cs typeface="Calibri Light" panose="020F0302020204030204" pitchFamily="34" charset="0"/>
                </a:rPr>
                <a:t>B</a:t>
              </a:r>
            </a:p>
            <a:p>
              <a:r>
                <a:rPr lang="en-GB" sz="1600" dirty="0">
                  <a:latin typeface="Calibri Light" panose="020F0302020204030204" pitchFamily="34" charset="0"/>
                  <a:cs typeface="Calibri Light" panose="020F0302020204030204" pitchFamily="34" charset="0"/>
                </a:rPr>
                <a:t>A</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AA</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AAA</a:t>
              </a:r>
            </a:p>
          </p:txBody>
        </p:sp>
        <p:sp>
          <p:nvSpPr>
            <p:cNvPr id="19" name="TextBox 18">
              <a:extLst>
                <a:ext uri="{FF2B5EF4-FFF2-40B4-BE49-F238E27FC236}">
                  <a16:creationId xmlns:a16="http://schemas.microsoft.com/office/drawing/2014/main" id="{279485C0-FEB6-4C52-9E7E-D2850E32713D}"/>
                </a:ext>
              </a:extLst>
            </p:cNvPr>
            <p:cNvSpPr txBox="1"/>
            <p:nvPr/>
          </p:nvSpPr>
          <p:spPr>
            <a:xfrm>
              <a:off x="1806167" y="4988276"/>
              <a:ext cx="5589864" cy="584775"/>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	0-5 years				5-10 years			&gt;10 years</a:t>
              </a:r>
            </a:p>
            <a:p>
              <a:r>
                <a:rPr lang="en-GB" sz="1600" dirty="0">
                  <a:latin typeface="Calibri Light" panose="020F0302020204030204" pitchFamily="34" charset="0"/>
                  <a:cs typeface="Calibri Light" panose="020F0302020204030204" pitchFamily="34" charset="0"/>
                </a:rPr>
                <a:t>	(short)				(intermediate)		(long)</a:t>
              </a:r>
            </a:p>
          </p:txBody>
        </p:sp>
        <p:sp>
          <p:nvSpPr>
            <p:cNvPr id="20" name="TextBox 19">
              <a:extLst>
                <a:ext uri="{FF2B5EF4-FFF2-40B4-BE49-F238E27FC236}">
                  <a16:creationId xmlns:a16="http://schemas.microsoft.com/office/drawing/2014/main" id="{90622D9D-56E8-4CDC-A323-59DD1813EBC6}"/>
                </a:ext>
              </a:extLst>
            </p:cNvPr>
            <p:cNvSpPr txBox="1"/>
            <p:nvPr/>
          </p:nvSpPr>
          <p:spPr>
            <a:xfrm rot="16200000">
              <a:off x="361764" y="2211555"/>
              <a:ext cx="997068"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High Yield</a:t>
              </a:r>
            </a:p>
          </p:txBody>
        </p:sp>
        <p:sp>
          <p:nvSpPr>
            <p:cNvPr id="21" name="TextBox 20">
              <a:extLst>
                <a:ext uri="{FF2B5EF4-FFF2-40B4-BE49-F238E27FC236}">
                  <a16:creationId xmlns:a16="http://schemas.microsoft.com/office/drawing/2014/main" id="{600348B3-E2E2-485B-B3F1-E95B969D3CEA}"/>
                </a:ext>
              </a:extLst>
            </p:cNvPr>
            <p:cNvSpPr txBox="1"/>
            <p:nvPr/>
          </p:nvSpPr>
          <p:spPr>
            <a:xfrm rot="16200000">
              <a:off x="-10293" y="3791709"/>
              <a:ext cx="1621341"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Investment grade</a:t>
              </a:r>
            </a:p>
          </p:txBody>
        </p:sp>
      </p:grpSp>
    </p:spTree>
    <p:extLst>
      <p:ext uri="{BB962C8B-B14F-4D97-AF65-F5344CB8AC3E}">
        <p14:creationId xmlns:p14="http://schemas.microsoft.com/office/powerpoint/2010/main" val="105828145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4D1B-C473-404A-813F-07F67992CC7C}"/>
              </a:ext>
            </a:extLst>
          </p:cNvPr>
          <p:cNvSpPr>
            <a:spLocks noGrp="1"/>
          </p:cNvSpPr>
          <p:nvPr>
            <p:ph type="title"/>
          </p:nvPr>
        </p:nvSpPr>
        <p:spPr/>
        <p:txBody>
          <a:bodyPr/>
          <a:lstStyle/>
          <a:p>
            <a:r>
              <a:rPr lang="en-GB" dirty="0"/>
              <a:t>5. The construction process - defensive assets</a:t>
            </a:r>
          </a:p>
        </p:txBody>
      </p:sp>
      <p:sp>
        <p:nvSpPr>
          <p:cNvPr id="3" name="Content Placeholder 2">
            <a:extLst>
              <a:ext uri="{FF2B5EF4-FFF2-40B4-BE49-F238E27FC236}">
                <a16:creationId xmlns:a16="http://schemas.microsoft.com/office/drawing/2014/main" id="{B24D6EC3-9833-4DE6-AA04-6D4C0E406BD8}"/>
              </a:ext>
            </a:extLst>
          </p:cNvPr>
          <p:cNvSpPr>
            <a:spLocks noGrp="1"/>
          </p:cNvSpPr>
          <p:nvPr>
            <p:ph sz="quarter" idx="10"/>
          </p:nvPr>
        </p:nvSpPr>
        <p:spPr/>
        <p:txBody>
          <a:bodyPr/>
          <a:lstStyle/>
          <a:p>
            <a:r>
              <a:rPr lang="en-GB" dirty="0"/>
              <a:t>How far out do you want to sit on the see-saw? </a:t>
            </a:r>
          </a:p>
        </p:txBody>
      </p:sp>
      <p:sp>
        <p:nvSpPr>
          <p:cNvPr id="4" name="Slide Number Placeholder 3">
            <a:extLst>
              <a:ext uri="{FF2B5EF4-FFF2-40B4-BE49-F238E27FC236}">
                <a16:creationId xmlns:a16="http://schemas.microsoft.com/office/drawing/2014/main" id="{8C5B2C9F-24CA-4162-B35A-3A524183F61F}"/>
              </a:ext>
            </a:extLst>
          </p:cNvPr>
          <p:cNvSpPr>
            <a:spLocks noGrp="1"/>
          </p:cNvSpPr>
          <p:nvPr>
            <p:ph type="sldNum" sz="quarter" idx="4"/>
          </p:nvPr>
        </p:nvSpPr>
        <p:spPr/>
        <p:txBody>
          <a:bodyPr/>
          <a:lstStyle/>
          <a:p>
            <a:fld id="{869FCD29-EE0B-41F2-B7C5-BEB7EBEF40ED}" type="slidenum">
              <a:rPr lang="en-GB" smtClean="0"/>
              <a:pPr/>
              <a:t>53</a:t>
            </a:fld>
            <a:endParaRPr lang="en-GB" dirty="0"/>
          </a:p>
        </p:txBody>
      </p:sp>
      <p:grpSp>
        <p:nvGrpSpPr>
          <p:cNvPr id="5" name="Group 4">
            <a:extLst>
              <a:ext uri="{FF2B5EF4-FFF2-40B4-BE49-F238E27FC236}">
                <a16:creationId xmlns:a16="http://schemas.microsoft.com/office/drawing/2014/main" id="{79EB0E63-E1CE-4974-8279-31C085F9FD66}"/>
              </a:ext>
            </a:extLst>
          </p:cNvPr>
          <p:cNvGrpSpPr/>
          <p:nvPr/>
        </p:nvGrpSpPr>
        <p:grpSpPr>
          <a:xfrm>
            <a:off x="742950" y="1754538"/>
            <a:ext cx="8667749" cy="4089048"/>
            <a:chOff x="0" y="0"/>
            <a:chExt cx="5523273" cy="2447693"/>
          </a:xfrm>
        </p:grpSpPr>
        <p:grpSp>
          <p:nvGrpSpPr>
            <p:cNvPr id="6" name="Group 5">
              <a:extLst>
                <a:ext uri="{FF2B5EF4-FFF2-40B4-BE49-F238E27FC236}">
                  <a16:creationId xmlns:a16="http://schemas.microsoft.com/office/drawing/2014/main" id="{CFF2EBBD-B58F-4872-A5FE-0FE4965034DC}"/>
                </a:ext>
              </a:extLst>
            </p:cNvPr>
            <p:cNvGrpSpPr/>
            <p:nvPr/>
          </p:nvGrpSpPr>
          <p:grpSpPr>
            <a:xfrm>
              <a:off x="0" y="0"/>
              <a:ext cx="5523273" cy="2447693"/>
              <a:chOff x="0" y="0"/>
              <a:chExt cx="5523273" cy="2447693"/>
            </a:xfrm>
          </p:grpSpPr>
          <p:sp>
            <p:nvSpPr>
              <p:cNvPr id="13" name="Isosceles Triangle 12">
                <a:extLst>
                  <a:ext uri="{FF2B5EF4-FFF2-40B4-BE49-F238E27FC236}">
                    <a16:creationId xmlns:a16="http://schemas.microsoft.com/office/drawing/2014/main" id="{90E67CFA-FBBE-413C-94B7-80CE3E8E3A02}"/>
                  </a:ext>
                </a:extLst>
              </p:cNvPr>
              <p:cNvSpPr/>
              <p:nvPr/>
            </p:nvSpPr>
            <p:spPr>
              <a:xfrm>
                <a:off x="2554119" y="1206289"/>
                <a:ext cx="406281" cy="12414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a:p>
            </p:txBody>
          </p:sp>
          <p:cxnSp>
            <p:nvCxnSpPr>
              <p:cNvPr id="14" name="Straight Connector 13">
                <a:extLst>
                  <a:ext uri="{FF2B5EF4-FFF2-40B4-BE49-F238E27FC236}">
                    <a16:creationId xmlns:a16="http://schemas.microsoft.com/office/drawing/2014/main" id="{AEA9A07A-7EBE-4767-BA3F-C642BE9CA0F9}"/>
                  </a:ext>
                </a:extLst>
              </p:cNvPr>
              <p:cNvCxnSpPr/>
              <p:nvPr/>
            </p:nvCxnSpPr>
            <p:spPr>
              <a:xfrm flipV="1">
                <a:off x="590425" y="855063"/>
                <a:ext cx="4333669" cy="684285"/>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F54F8A-E462-4BD3-A4C7-68414DBEAE71}"/>
                  </a:ext>
                </a:extLst>
              </p:cNvPr>
              <p:cNvCxnSpPr/>
              <p:nvPr/>
            </p:nvCxnSpPr>
            <p:spPr>
              <a:xfrm>
                <a:off x="4924094" y="261610"/>
                <a:ext cx="0" cy="593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9B5B13-EC91-4D77-8E91-90F2B2F91561}"/>
                  </a:ext>
                </a:extLst>
              </p:cNvPr>
              <p:cNvCxnSpPr/>
              <p:nvPr/>
            </p:nvCxnSpPr>
            <p:spPr>
              <a:xfrm flipV="1">
                <a:off x="590424" y="1539349"/>
                <a:ext cx="1" cy="578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3">
                <a:extLst>
                  <a:ext uri="{FF2B5EF4-FFF2-40B4-BE49-F238E27FC236}">
                    <a16:creationId xmlns:a16="http://schemas.microsoft.com/office/drawing/2014/main" id="{5C24D6F1-F0DF-4D74-9916-899FA44E07BF}"/>
                  </a:ext>
                </a:extLst>
              </p:cNvPr>
              <p:cNvSpPr txBox="1"/>
              <p:nvPr/>
            </p:nvSpPr>
            <p:spPr>
              <a:xfrm rot="20221973">
                <a:off x="3689389" y="680513"/>
                <a:ext cx="576557" cy="202658"/>
              </a:xfrm>
              <a:prstGeom prst="rect">
                <a:avLst/>
              </a:prstGeom>
              <a:noFill/>
            </p:spPr>
            <p:txBody>
              <a:bodyPr wrap="none" rtlCol="0">
                <a:spAutoFit/>
              </a:bodyPr>
              <a:lstStyle/>
              <a:p>
                <a:pPr>
                  <a:spcAft>
                    <a:spcPts val="0"/>
                  </a:spcAft>
                </a:pPr>
                <a:r>
                  <a:rPr lang="en-GB" sz="1600" kern="1200">
                    <a:solidFill>
                      <a:srgbClr val="000000"/>
                    </a:solidFill>
                    <a:effectLst/>
                    <a:latin typeface="Calibri Light" panose="020F0302020204030204" pitchFamily="34" charset="0"/>
                    <a:ea typeface="Times New Roman" panose="02020603050405020304" pitchFamily="18" charset="0"/>
                  </a:rPr>
                  <a:t>Duration</a:t>
                </a:r>
                <a:endParaRPr lang="en-GB" sz="2400">
                  <a:effectLst/>
                  <a:latin typeface="Times New Roman" panose="02020603050405020304" pitchFamily="18" charset="0"/>
                  <a:ea typeface="Times New Roman" panose="02020603050405020304" pitchFamily="18" charset="0"/>
                </a:endParaRPr>
              </a:p>
            </p:txBody>
          </p:sp>
          <p:sp>
            <p:nvSpPr>
              <p:cNvPr id="18" name="TextBox 16">
                <a:extLst>
                  <a:ext uri="{FF2B5EF4-FFF2-40B4-BE49-F238E27FC236}">
                    <a16:creationId xmlns:a16="http://schemas.microsoft.com/office/drawing/2014/main" id="{5AEEF3DA-0478-4EB2-9FE8-D5C1032C2A02}"/>
                  </a:ext>
                </a:extLst>
              </p:cNvPr>
              <p:cNvSpPr txBox="1"/>
              <p:nvPr/>
            </p:nvSpPr>
            <p:spPr>
              <a:xfrm>
                <a:off x="4701353" y="0"/>
                <a:ext cx="409404" cy="221081"/>
              </a:xfrm>
              <a:prstGeom prst="rect">
                <a:avLst/>
              </a:prstGeom>
              <a:noFill/>
            </p:spPr>
            <p:txBody>
              <a:bodyPr wrap="none" rtlCol="0">
                <a:spAutoFit/>
              </a:bodyPr>
              <a:lstStyle/>
              <a:p>
                <a:pPr>
                  <a:spcAft>
                    <a:spcPts val="0"/>
                  </a:spcAft>
                </a:pPr>
                <a:r>
                  <a:rPr lang="en-GB" kern="1200">
                    <a:solidFill>
                      <a:srgbClr val="000000"/>
                    </a:solidFill>
                    <a:effectLst/>
                    <a:latin typeface="Calibri Light" panose="020F0302020204030204" pitchFamily="34" charset="0"/>
                    <a:ea typeface="Times New Roman" panose="02020603050405020304" pitchFamily="18" charset="0"/>
                  </a:rPr>
                  <a:t>Price</a:t>
                </a:r>
                <a:endParaRPr lang="en-GB" sz="2400">
                  <a:effectLst/>
                  <a:latin typeface="Times New Roman" panose="02020603050405020304" pitchFamily="18" charset="0"/>
                  <a:ea typeface="Times New Roman" panose="02020603050405020304" pitchFamily="18" charset="0"/>
                </a:endParaRPr>
              </a:p>
            </p:txBody>
          </p:sp>
          <p:sp>
            <p:nvSpPr>
              <p:cNvPr id="19" name="TextBox 17">
                <a:extLst>
                  <a:ext uri="{FF2B5EF4-FFF2-40B4-BE49-F238E27FC236}">
                    <a16:creationId xmlns:a16="http://schemas.microsoft.com/office/drawing/2014/main" id="{2248E61A-BABC-427F-BC01-AFB3757345F4}"/>
                  </a:ext>
                </a:extLst>
              </p:cNvPr>
              <p:cNvSpPr txBox="1"/>
              <p:nvPr/>
            </p:nvSpPr>
            <p:spPr>
              <a:xfrm>
                <a:off x="0" y="1626400"/>
                <a:ext cx="590550" cy="350045"/>
              </a:xfrm>
              <a:prstGeom prst="rect">
                <a:avLst/>
              </a:prstGeom>
              <a:noFill/>
            </p:spPr>
            <p:txBody>
              <a:bodyPr wrap="square" rtlCol="0">
                <a:spAutoFit/>
              </a:bodyPr>
              <a:lstStyle/>
              <a:p>
                <a:pPr>
                  <a:spcAft>
                    <a:spcPts val="0"/>
                  </a:spcAft>
                </a:pPr>
                <a:r>
                  <a:rPr lang="en-GB" sz="1600" kern="1200">
                    <a:solidFill>
                      <a:srgbClr val="000000"/>
                    </a:solidFill>
                    <a:effectLst/>
                    <a:latin typeface="Calibri Light" panose="020F0302020204030204" pitchFamily="34" charset="0"/>
                    <a:ea typeface="Times New Roman" panose="02020603050405020304" pitchFamily="18" charset="0"/>
                  </a:rPr>
                  <a:t>Rise in yields</a:t>
                </a:r>
                <a:endParaRPr lang="en-GB" sz="2400">
                  <a:effectLst/>
                  <a:latin typeface="Times New Roman" panose="02020603050405020304" pitchFamily="18" charset="0"/>
                  <a:ea typeface="Times New Roman" panose="02020603050405020304" pitchFamily="18" charset="0"/>
                </a:endParaRPr>
              </a:p>
            </p:txBody>
          </p:sp>
          <p:sp>
            <p:nvSpPr>
              <p:cNvPr id="20" name="TextBox 18">
                <a:extLst>
                  <a:ext uri="{FF2B5EF4-FFF2-40B4-BE49-F238E27FC236}">
                    <a16:creationId xmlns:a16="http://schemas.microsoft.com/office/drawing/2014/main" id="{EBFCF45B-C098-4EE8-9CA0-CD0274057149}"/>
                  </a:ext>
                </a:extLst>
              </p:cNvPr>
              <p:cNvSpPr txBox="1"/>
              <p:nvPr/>
            </p:nvSpPr>
            <p:spPr>
              <a:xfrm>
                <a:off x="4923198" y="358163"/>
                <a:ext cx="600075" cy="350045"/>
              </a:xfrm>
              <a:prstGeom prst="rect">
                <a:avLst/>
              </a:prstGeom>
              <a:noFill/>
            </p:spPr>
            <p:txBody>
              <a:bodyPr wrap="square" rtlCol="0">
                <a:spAutoFit/>
              </a:bodyPr>
              <a:lstStyle/>
              <a:p>
                <a:pPr>
                  <a:spcAft>
                    <a:spcPts val="0"/>
                  </a:spcAft>
                </a:pPr>
                <a:r>
                  <a:rPr lang="en-GB" sz="1600" kern="1200">
                    <a:solidFill>
                      <a:srgbClr val="000000"/>
                    </a:solidFill>
                    <a:effectLst/>
                    <a:latin typeface="Calibri Light" panose="020F0302020204030204" pitchFamily="34" charset="0"/>
                    <a:ea typeface="Times New Roman" panose="02020603050405020304" pitchFamily="18" charset="0"/>
                  </a:rPr>
                  <a:t>Fall in prices</a:t>
                </a:r>
                <a:endParaRPr lang="en-GB" sz="2400">
                  <a:effectLst/>
                  <a:latin typeface="Times New Roman" panose="02020603050405020304" pitchFamily="18" charset="0"/>
                  <a:ea typeface="Times New Roman" panose="02020603050405020304" pitchFamily="18" charset="0"/>
                </a:endParaRPr>
              </a:p>
            </p:txBody>
          </p:sp>
          <p:sp>
            <p:nvSpPr>
              <p:cNvPr id="21" name="TextBox 23">
                <a:extLst>
                  <a:ext uri="{FF2B5EF4-FFF2-40B4-BE49-F238E27FC236}">
                    <a16:creationId xmlns:a16="http://schemas.microsoft.com/office/drawing/2014/main" id="{DD89397B-B776-4676-86C4-9B071DA25038}"/>
                  </a:ext>
                </a:extLst>
              </p:cNvPr>
              <p:cNvSpPr txBox="1"/>
              <p:nvPr/>
            </p:nvSpPr>
            <p:spPr>
              <a:xfrm>
                <a:off x="440587" y="1205890"/>
                <a:ext cx="399108" cy="221081"/>
              </a:xfrm>
              <a:prstGeom prst="rect">
                <a:avLst/>
              </a:prstGeom>
              <a:noFill/>
            </p:spPr>
            <p:txBody>
              <a:bodyPr wrap="none" rtlCol="0">
                <a:spAutoFit/>
              </a:bodyPr>
              <a:lstStyle/>
              <a:p>
                <a:pPr>
                  <a:spcAft>
                    <a:spcPts val="0"/>
                  </a:spcAft>
                </a:pPr>
                <a:r>
                  <a:rPr lang="en-GB" kern="1200">
                    <a:solidFill>
                      <a:srgbClr val="000000"/>
                    </a:solidFill>
                    <a:effectLst/>
                    <a:latin typeface="Calibri Light" panose="020F0302020204030204" pitchFamily="34" charset="0"/>
                    <a:ea typeface="Times New Roman" panose="02020603050405020304" pitchFamily="18" charset="0"/>
                  </a:rPr>
                  <a:t>Yield</a:t>
                </a:r>
                <a:endParaRPr lang="en-GB" sz="2400">
                  <a:effectLst/>
                  <a:latin typeface="Times New Roman" panose="02020603050405020304" pitchFamily="18" charset="0"/>
                  <a:ea typeface="Times New Roman" panose="02020603050405020304" pitchFamily="18" charset="0"/>
                </a:endParaRPr>
              </a:p>
            </p:txBody>
          </p:sp>
        </p:grpSp>
        <p:grpSp>
          <p:nvGrpSpPr>
            <p:cNvPr id="7" name="Group 6">
              <a:extLst>
                <a:ext uri="{FF2B5EF4-FFF2-40B4-BE49-F238E27FC236}">
                  <a16:creationId xmlns:a16="http://schemas.microsoft.com/office/drawing/2014/main" id="{73E2CA42-0F0F-4E85-9C34-EC12938F8393}"/>
                </a:ext>
              </a:extLst>
            </p:cNvPr>
            <p:cNvGrpSpPr/>
            <p:nvPr/>
          </p:nvGrpSpPr>
          <p:grpSpPr>
            <a:xfrm rot="-1380000">
              <a:off x="588346" y="260543"/>
              <a:ext cx="4326573" cy="1857782"/>
              <a:chOff x="585131" y="244742"/>
              <a:chExt cx="4326573" cy="1847141"/>
            </a:xfrm>
          </p:grpSpPr>
          <p:sp>
            <p:nvSpPr>
              <p:cNvPr id="8" name="TextBox 25">
                <a:extLst>
                  <a:ext uri="{FF2B5EF4-FFF2-40B4-BE49-F238E27FC236}">
                    <a16:creationId xmlns:a16="http://schemas.microsoft.com/office/drawing/2014/main" id="{2DC23232-FCE7-4ACA-9C3F-635D2119D145}"/>
                  </a:ext>
                </a:extLst>
              </p:cNvPr>
              <p:cNvSpPr txBox="1"/>
              <p:nvPr/>
            </p:nvSpPr>
            <p:spPr>
              <a:xfrm>
                <a:off x="2738368" y="833473"/>
                <a:ext cx="304602" cy="164861"/>
              </a:xfrm>
              <a:prstGeom prst="rect">
                <a:avLst/>
              </a:prstGeom>
              <a:noFill/>
            </p:spPr>
            <p:txBody>
              <a:bodyPr wrap="none" rtlCol="0">
                <a:spAutoFit/>
              </a:bodyPr>
              <a:lstStyle/>
              <a:p>
                <a:pPr algn="ctr">
                  <a:spcAft>
                    <a:spcPts val="0"/>
                  </a:spcAft>
                </a:pPr>
                <a:r>
                  <a:rPr lang="en-GB" sz="1200" kern="1200">
                    <a:solidFill>
                      <a:srgbClr val="000000"/>
                    </a:solidFill>
                    <a:effectLst/>
                    <a:latin typeface="Calibri Light" panose="020F0302020204030204" pitchFamily="34" charset="0"/>
                    <a:ea typeface="Times New Roman" panose="02020603050405020304" pitchFamily="18" charset="0"/>
                  </a:rPr>
                  <a:t>Cash</a:t>
                </a:r>
                <a:endParaRPr lang="en-GB" sz="2400">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id="{52D94AB5-2EF0-49AC-B9D9-A1709573C4A0}"/>
                  </a:ext>
                </a:extLst>
              </p:cNvPr>
              <p:cNvCxnSpPr/>
              <p:nvPr/>
            </p:nvCxnSpPr>
            <p:spPr>
              <a:xfrm rot="1380000" flipV="1">
                <a:off x="585131" y="244742"/>
                <a:ext cx="4326573" cy="18471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0">
                <a:extLst>
                  <a:ext uri="{FF2B5EF4-FFF2-40B4-BE49-F238E27FC236}">
                    <a16:creationId xmlns:a16="http://schemas.microsoft.com/office/drawing/2014/main" id="{B24364D8-FDFB-453D-AF27-7674DF3E645E}"/>
                  </a:ext>
                </a:extLst>
              </p:cNvPr>
              <p:cNvSpPr txBox="1"/>
              <p:nvPr/>
            </p:nvSpPr>
            <p:spPr>
              <a:xfrm>
                <a:off x="3107091" y="834594"/>
                <a:ext cx="410957" cy="274769"/>
              </a:xfrm>
              <a:prstGeom prst="rect">
                <a:avLst/>
              </a:prstGeom>
              <a:noFill/>
            </p:spPr>
            <p:txBody>
              <a:bodyPr wrap="none" rtlCol="0">
                <a:spAutoFit/>
              </a:bodyPr>
              <a:lstStyle/>
              <a:p>
                <a:pPr algn="ctr">
                  <a:spcAft>
                    <a:spcPts val="0"/>
                  </a:spcAft>
                </a:pPr>
                <a:r>
                  <a:rPr lang="en-GB" sz="1200" kern="1200">
                    <a:solidFill>
                      <a:srgbClr val="000000"/>
                    </a:solidFill>
                    <a:effectLst/>
                    <a:latin typeface="Calibri Light" panose="020F0302020204030204" pitchFamily="34" charset="0"/>
                    <a:ea typeface="Times New Roman" panose="02020603050405020304" pitchFamily="18" charset="0"/>
                  </a:rPr>
                  <a:t>Short</a:t>
                </a:r>
                <a:endParaRPr lang="en-GB" sz="2400">
                  <a:effectLst/>
                  <a:latin typeface="Times New Roman" panose="02020603050405020304" pitchFamily="18" charset="0"/>
                  <a:ea typeface="Times New Roman" panose="02020603050405020304" pitchFamily="18" charset="0"/>
                </a:endParaRPr>
              </a:p>
              <a:p>
                <a:pPr algn="ctr">
                  <a:spcAft>
                    <a:spcPts val="0"/>
                  </a:spcAft>
                </a:pPr>
                <a:r>
                  <a:rPr lang="en-GB" sz="1200" kern="1200">
                    <a:solidFill>
                      <a:srgbClr val="000000"/>
                    </a:solidFill>
                    <a:effectLst/>
                    <a:latin typeface="Calibri Light" panose="020F0302020204030204" pitchFamily="34" charset="0"/>
                    <a:ea typeface="Times New Roman" panose="02020603050405020304" pitchFamily="18" charset="0"/>
                  </a:rPr>
                  <a:t>(&lt;5 yrs)</a:t>
                </a:r>
                <a:endParaRPr lang="en-GB" sz="2400">
                  <a:effectLst/>
                  <a:latin typeface="Times New Roman" panose="02020603050405020304" pitchFamily="18" charset="0"/>
                  <a:ea typeface="Times New Roman" panose="02020603050405020304" pitchFamily="18" charset="0"/>
                </a:endParaRPr>
              </a:p>
            </p:txBody>
          </p:sp>
          <p:sp>
            <p:nvSpPr>
              <p:cNvPr id="11" name="TextBox 31">
                <a:extLst>
                  <a:ext uri="{FF2B5EF4-FFF2-40B4-BE49-F238E27FC236}">
                    <a16:creationId xmlns:a16="http://schemas.microsoft.com/office/drawing/2014/main" id="{22BCB85D-D754-4262-ABDA-C5CB915EC664}"/>
                  </a:ext>
                </a:extLst>
              </p:cNvPr>
              <p:cNvSpPr txBox="1"/>
              <p:nvPr/>
            </p:nvSpPr>
            <p:spPr>
              <a:xfrm>
                <a:off x="3664855" y="835468"/>
                <a:ext cx="627712" cy="274769"/>
              </a:xfrm>
              <a:prstGeom prst="rect">
                <a:avLst/>
              </a:prstGeom>
              <a:noFill/>
            </p:spPr>
            <p:txBody>
              <a:bodyPr wrap="none" rtlCol="0">
                <a:spAutoFit/>
              </a:bodyPr>
              <a:lstStyle/>
              <a:p>
                <a:pPr algn="ctr">
                  <a:spcAft>
                    <a:spcPts val="0"/>
                  </a:spcAft>
                </a:pPr>
                <a:r>
                  <a:rPr lang="en-GB" sz="1200" kern="1200">
                    <a:solidFill>
                      <a:srgbClr val="000000"/>
                    </a:solidFill>
                    <a:effectLst/>
                    <a:latin typeface="Calibri Light" panose="020F0302020204030204" pitchFamily="34" charset="0"/>
                    <a:ea typeface="Times New Roman" panose="02020603050405020304" pitchFamily="18" charset="0"/>
                  </a:rPr>
                  <a:t>Intermediate</a:t>
                </a:r>
                <a:endParaRPr lang="en-GB" sz="2400">
                  <a:effectLst/>
                  <a:latin typeface="Times New Roman" panose="02020603050405020304" pitchFamily="18" charset="0"/>
                  <a:ea typeface="Times New Roman" panose="02020603050405020304" pitchFamily="18" charset="0"/>
                </a:endParaRPr>
              </a:p>
              <a:p>
                <a:pPr algn="ctr">
                  <a:spcAft>
                    <a:spcPts val="0"/>
                  </a:spcAft>
                </a:pPr>
                <a:r>
                  <a:rPr lang="en-GB" sz="1200" kern="1200">
                    <a:solidFill>
                      <a:srgbClr val="000000"/>
                    </a:solidFill>
                    <a:effectLst/>
                    <a:latin typeface="Calibri Light" panose="020F0302020204030204" pitchFamily="34" charset="0"/>
                    <a:ea typeface="Times New Roman" panose="02020603050405020304" pitchFamily="18" charset="0"/>
                  </a:rPr>
                  <a:t>(5-15 yrs)</a:t>
                </a:r>
                <a:endParaRPr lang="en-GB" sz="2400">
                  <a:effectLst/>
                  <a:latin typeface="Times New Roman" panose="02020603050405020304" pitchFamily="18" charset="0"/>
                  <a:ea typeface="Times New Roman" panose="02020603050405020304" pitchFamily="18" charset="0"/>
                </a:endParaRPr>
              </a:p>
            </p:txBody>
          </p:sp>
          <p:sp>
            <p:nvSpPr>
              <p:cNvPr id="12" name="TextBox 32">
                <a:extLst>
                  <a:ext uri="{FF2B5EF4-FFF2-40B4-BE49-F238E27FC236}">
                    <a16:creationId xmlns:a16="http://schemas.microsoft.com/office/drawing/2014/main" id="{65B005F9-AB30-4603-A2C9-78B54820F60A}"/>
                  </a:ext>
                </a:extLst>
              </p:cNvPr>
              <p:cNvSpPr txBox="1"/>
              <p:nvPr/>
            </p:nvSpPr>
            <p:spPr>
              <a:xfrm>
                <a:off x="4443597" y="833810"/>
                <a:ext cx="461009" cy="274769"/>
              </a:xfrm>
              <a:prstGeom prst="rect">
                <a:avLst/>
              </a:prstGeom>
              <a:noFill/>
            </p:spPr>
            <p:txBody>
              <a:bodyPr wrap="none" rtlCol="0">
                <a:spAutoFit/>
              </a:bodyPr>
              <a:lstStyle/>
              <a:p>
                <a:pPr algn="ctr">
                  <a:spcAft>
                    <a:spcPts val="0"/>
                  </a:spcAft>
                </a:pPr>
                <a:r>
                  <a:rPr lang="en-GB" sz="1200" kern="1200">
                    <a:solidFill>
                      <a:srgbClr val="000000"/>
                    </a:solidFill>
                    <a:effectLst/>
                    <a:latin typeface="Calibri Light" panose="020F0302020204030204" pitchFamily="34" charset="0"/>
                    <a:ea typeface="Times New Roman" panose="02020603050405020304" pitchFamily="18" charset="0"/>
                  </a:rPr>
                  <a:t>Long</a:t>
                </a:r>
                <a:endParaRPr lang="en-GB" sz="2400">
                  <a:effectLst/>
                  <a:latin typeface="Times New Roman" panose="02020603050405020304" pitchFamily="18" charset="0"/>
                  <a:ea typeface="Times New Roman" panose="02020603050405020304" pitchFamily="18" charset="0"/>
                </a:endParaRPr>
              </a:p>
              <a:p>
                <a:pPr algn="ctr">
                  <a:spcAft>
                    <a:spcPts val="0"/>
                  </a:spcAft>
                </a:pPr>
                <a:r>
                  <a:rPr lang="en-GB" sz="1200" kern="1200">
                    <a:solidFill>
                      <a:srgbClr val="000000"/>
                    </a:solidFill>
                    <a:effectLst/>
                    <a:latin typeface="Calibri Light" panose="020F0302020204030204" pitchFamily="34" charset="0"/>
                    <a:ea typeface="Times New Roman" panose="02020603050405020304" pitchFamily="18" charset="0"/>
                  </a:rPr>
                  <a:t>(15+ yrs)</a:t>
                </a:r>
                <a:endParaRPr lang="en-GB" sz="240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111041422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 - defensive assets</a:t>
            </a:r>
          </a:p>
        </p:txBody>
      </p:sp>
      <p:sp>
        <p:nvSpPr>
          <p:cNvPr id="3" name="Content Placeholder 2"/>
          <p:cNvSpPr>
            <a:spLocks noGrp="1"/>
          </p:cNvSpPr>
          <p:nvPr>
            <p:ph sz="quarter" idx="10"/>
          </p:nvPr>
        </p:nvSpPr>
        <p:spPr/>
        <p:txBody>
          <a:bodyPr/>
          <a:lstStyle/>
          <a:p>
            <a:r>
              <a:rPr lang="en-GB" dirty="0"/>
              <a:t>A worked example of a 2% rise in yields</a:t>
            </a:r>
          </a:p>
        </p:txBody>
      </p:sp>
      <p:sp>
        <p:nvSpPr>
          <p:cNvPr id="4" name="Slide Number Placeholder 3"/>
          <p:cNvSpPr>
            <a:spLocks noGrp="1"/>
          </p:cNvSpPr>
          <p:nvPr>
            <p:ph type="sldNum" sz="quarter" idx="4"/>
          </p:nvPr>
        </p:nvSpPr>
        <p:spPr/>
        <p:txBody>
          <a:bodyPr/>
          <a:lstStyle/>
          <a:p>
            <a:fld id="{CD336851-EEEE-4F74-8A0B-A4CC2AC714F3}" type="slidenum">
              <a:rPr lang="en-GB" smtClean="0"/>
              <a:t>54</a:t>
            </a:fld>
            <a:endParaRPr lang="en-GB"/>
          </a:p>
        </p:txBody>
      </p:sp>
      <p:pic>
        <p:nvPicPr>
          <p:cNvPr id="5" name="Picture 4">
            <a:extLst>
              <a:ext uri="{FF2B5EF4-FFF2-40B4-BE49-F238E27FC236}">
                <a16:creationId xmlns:a16="http://schemas.microsoft.com/office/drawing/2014/main" id="{B939F995-525E-401B-A902-B2E73411691A}"/>
              </a:ext>
            </a:extLst>
          </p:cNvPr>
          <p:cNvPicPr>
            <a:picLocks noChangeAspect="1"/>
          </p:cNvPicPr>
          <p:nvPr/>
        </p:nvPicPr>
        <p:blipFill>
          <a:blip r:embed="rId2"/>
          <a:stretch>
            <a:fillRect/>
          </a:stretch>
        </p:blipFill>
        <p:spPr>
          <a:xfrm>
            <a:off x="689028" y="1573810"/>
            <a:ext cx="8788319" cy="3710380"/>
          </a:xfrm>
          <a:prstGeom prst="rect">
            <a:avLst/>
          </a:prstGeom>
        </p:spPr>
      </p:pic>
    </p:spTree>
    <p:extLst>
      <p:ext uri="{BB962C8B-B14F-4D97-AF65-F5344CB8AC3E}">
        <p14:creationId xmlns:p14="http://schemas.microsoft.com/office/powerpoint/2010/main" val="21760870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 - defensive assets</a:t>
            </a:r>
          </a:p>
        </p:txBody>
      </p:sp>
      <p:sp>
        <p:nvSpPr>
          <p:cNvPr id="3" name="Content Placeholder 2"/>
          <p:cNvSpPr>
            <a:spLocks noGrp="1"/>
          </p:cNvSpPr>
          <p:nvPr>
            <p:ph sz="quarter" idx="10"/>
          </p:nvPr>
        </p:nvSpPr>
        <p:spPr/>
        <p:txBody>
          <a:bodyPr/>
          <a:lstStyle/>
          <a:p>
            <a:r>
              <a:rPr lang="en-GB" dirty="0"/>
              <a:t>Fixed income choices matter</a:t>
            </a:r>
          </a:p>
        </p:txBody>
      </p:sp>
      <p:graphicFrame>
        <p:nvGraphicFramePr>
          <p:cNvPr id="4" name="Chart 3"/>
          <p:cNvGraphicFramePr/>
          <p:nvPr>
            <p:extLst>
              <p:ext uri="{D42A27DB-BD31-4B8C-83A1-F6EECF244321}">
                <p14:modId xmlns:p14="http://schemas.microsoft.com/office/powerpoint/2010/main" val="3516014242"/>
              </p:ext>
            </p:extLst>
          </p:nvPr>
        </p:nvGraphicFramePr>
        <p:xfrm>
          <a:off x="987057" y="1584252"/>
          <a:ext cx="7889349" cy="44371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1000" y="6068239"/>
            <a:ext cx="6377132" cy="276999"/>
          </a:xfrm>
          <a:prstGeom prst="rect">
            <a:avLst/>
          </a:prstGeom>
        </p:spPr>
        <p:txBody>
          <a:bodyPr wrap="square">
            <a:spAutoFit/>
          </a:bodyPr>
          <a:lstStyle/>
          <a:p>
            <a:r>
              <a:rPr lang="en-GB" sz="1200" i="1" dirty="0"/>
              <a:t>Source: Morningstar. Copyright.  All rights reserved 2018.</a:t>
            </a:r>
          </a:p>
        </p:txBody>
      </p:sp>
      <p:sp>
        <p:nvSpPr>
          <p:cNvPr id="6" name="Slide Number Placeholder 5"/>
          <p:cNvSpPr>
            <a:spLocks noGrp="1"/>
          </p:cNvSpPr>
          <p:nvPr>
            <p:ph type="sldNum" sz="quarter" idx="4"/>
          </p:nvPr>
        </p:nvSpPr>
        <p:spPr/>
        <p:txBody>
          <a:bodyPr/>
          <a:lstStyle/>
          <a:p>
            <a:fld id="{869FCD29-EE0B-41F2-B7C5-BEB7EBEF40ED}" type="slidenum">
              <a:rPr lang="en-GB" smtClean="0"/>
              <a:pPr/>
              <a:t>55</a:t>
            </a:fld>
            <a:endParaRPr lang="en-GB" dirty="0"/>
          </a:p>
        </p:txBody>
      </p:sp>
    </p:spTree>
    <p:extLst>
      <p:ext uri="{BB962C8B-B14F-4D97-AF65-F5344CB8AC3E}">
        <p14:creationId xmlns:p14="http://schemas.microsoft.com/office/powerpoint/2010/main" val="104428019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construction process - defensive assets</a:t>
            </a:r>
          </a:p>
        </p:txBody>
      </p:sp>
      <p:sp>
        <p:nvSpPr>
          <p:cNvPr id="5" name="Rectangle 5"/>
          <p:cNvSpPr>
            <a:spLocks noChangeAspect="1" noChangeArrowheads="1"/>
          </p:cNvSpPr>
          <p:nvPr/>
        </p:nvSpPr>
        <p:spPr bwMode="auto">
          <a:xfrm>
            <a:off x="3101783" y="2053519"/>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mj-lt"/>
              </a:rPr>
              <a:t>Short duration</a:t>
            </a:r>
          </a:p>
          <a:p>
            <a:pPr algn="ctr">
              <a:defRPr/>
            </a:pPr>
            <a:r>
              <a:rPr lang="en-GB" sz="1400" dirty="0">
                <a:latin typeface="+mj-lt"/>
              </a:rPr>
              <a:t>(0-5 years)</a:t>
            </a:r>
            <a:endParaRPr lang="en-US" sz="1400" dirty="0">
              <a:latin typeface="+mj-lt"/>
            </a:endParaRPr>
          </a:p>
        </p:txBody>
      </p:sp>
      <p:sp>
        <p:nvSpPr>
          <p:cNvPr id="6" name="Rectangle 5"/>
          <p:cNvSpPr>
            <a:spLocks noChangeAspect="1" noChangeArrowheads="1"/>
          </p:cNvSpPr>
          <p:nvPr/>
        </p:nvSpPr>
        <p:spPr bwMode="auto">
          <a:xfrm>
            <a:off x="5230569" y="2053519"/>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dirty="0">
                <a:latin typeface="+mj-lt"/>
              </a:rPr>
              <a:t>Longer duration</a:t>
            </a:r>
          </a:p>
          <a:p>
            <a:pPr algn="ctr"/>
            <a:r>
              <a:rPr lang="en-GB" sz="1400" dirty="0">
                <a:latin typeface="+mj-lt"/>
              </a:rPr>
              <a:t>(&gt;5 </a:t>
            </a:r>
            <a:r>
              <a:rPr lang="en-GB" sz="1400">
                <a:latin typeface="+mj-lt"/>
              </a:rPr>
              <a:t>years)</a:t>
            </a:r>
            <a:endParaRPr lang="en-US" sz="1400" dirty="0">
              <a:latin typeface="+mj-lt"/>
            </a:endParaRPr>
          </a:p>
        </p:txBody>
      </p:sp>
      <p:sp>
        <p:nvSpPr>
          <p:cNvPr id="7" name="Rectangle 5"/>
          <p:cNvSpPr>
            <a:spLocks noChangeAspect="1" noChangeArrowheads="1"/>
          </p:cNvSpPr>
          <p:nvPr/>
        </p:nvSpPr>
        <p:spPr bwMode="auto">
          <a:xfrm>
            <a:off x="3101783" y="2837655"/>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mj-lt"/>
              </a:rPr>
              <a:t>High credit quality </a:t>
            </a:r>
          </a:p>
          <a:p>
            <a:pPr algn="ctr">
              <a:defRPr/>
            </a:pPr>
            <a:r>
              <a:rPr lang="en-GB" sz="1400" dirty="0">
                <a:latin typeface="+mj-lt"/>
              </a:rPr>
              <a:t>&gt;=AA</a:t>
            </a:r>
            <a:endParaRPr lang="en-US" sz="1400" dirty="0">
              <a:latin typeface="+mj-lt"/>
            </a:endParaRPr>
          </a:p>
        </p:txBody>
      </p:sp>
      <p:sp>
        <p:nvSpPr>
          <p:cNvPr id="8" name="Rectangle 7"/>
          <p:cNvSpPr>
            <a:spLocks noChangeAspect="1" noChangeArrowheads="1"/>
          </p:cNvSpPr>
          <p:nvPr/>
        </p:nvSpPr>
        <p:spPr bwMode="auto">
          <a:xfrm>
            <a:off x="5230569" y="2837655"/>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dirty="0">
                <a:latin typeface="+mj-lt"/>
              </a:rPr>
              <a:t>Lower credit quality </a:t>
            </a:r>
            <a:r>
              <a:rPr lang="en-GB" sz="1400">
                <a:latin typeface="+mj-lt"/>
              </a:rPr>
              <a:t>&lt;AA</a:t>
            </a:r>
            <a:endParaRPr lang="en-US" sz="1400" dirty="0">
              <a:latin typeface="+mj-lt"/>
            </a:endParaRPr>
          </a:p>
        </p:txBody>
      </p:sp>
      <p:sp>
        <p:nvSpPr>
          <p:cNvPr id="9" name="Rectangle 5"/>
          <p:cNvSpPr>
            <a:spLocks noChangeAspect="1" noChangeArrowheads="1"/>
          </p:cNvSpPr>
          <p:nvPr/>
        </p:nvSpPr>
        <p:spPr bwMode="auto">
          <a:xfrm>
            <a:off x="3101783" y="3621791"/>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mj-lt"/>
              </a:rPr>
              <a:t>Nominal bonds</a:t>
            </a:r>
            <a:endParaRPr lang="en-US" sz="1400" dirty="0">
              <a:latin typeface="+mj-lt"/>
            </a:endParaRPr>
          </a:p>
        </p:txBody>
      </p:sp>
      <p:sp>
        <p:nvSpPr>
          <p:cNvPr id="10" name="Rectangle 9"/>
          <p:cNvSpPr>
            <a:spLocks noChangeAspect="1" noChangeArrowheads="1"/>
          </p:cNvSpPr>
          <p:nvPr/>
        </p:nvSpPr>
        <p:spPr bwMode="auto">
          <a:xfrm>
            <a:off x="5230569" y="3621791"/>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a:latin typeface="+mj-lt"/>
              </a:rPr>
              <a:t>Inflation-linked</a:t>
            </a:r>
            <a:endParaRPr lang="en-US" sz="1400" dirty="0">
              <a:latin typeface="+mj-lt"/>
            </a:endParaRPr>
          </a:p>
        </p:txBody>
      </p:sp>
      <p:cxnSp>
        <p:nvCxnSpPr>
          <p:cNvPr id="16" name="Straight Arrow Connector 15"/>
          <p:cNvCxnSpPr>
            <a:stCxn id="5" idx="3"/>
            <a:endCxn id="6" idx="1"/>
          </p:cNvCxnSpPr>
          <p:nvPr/>
        </p:nvCxnSpPr>
        <p:spPr>
          <a:xfrm>
            <a:off x="4677114" y="2398959"/>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a:off x="4677114" y="3183095"/>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0" idx="1"/>
          </p:cNvCxnSpPr>
          <p:nvPr/>
        </p:nvCxnSpPr>
        <p:spPr>
          <a:xfrm>
            <a:off x="4677114" y="3967231"/>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ectangle 5"/>
          <p:cNvSpPr>
            <a:spLocks noChangeAspect="1" noChangeArrowheads="1"/>
          </p:cNvSpPr>
          <p:nvPr/>
        </p:nvSpPr>
        <p:spPr bwMode="auto">
          <a:xfrm>
            <a:off x="1194344" y="2046981"/>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38" name="Rectangle 5"/>
          <p:cNvSpPr>
            <a:spLocks noChangeAspect="1" noChangeArrowheads="1"/>
          </p:cNvSpPr>
          <p:nvPr/>
        </p:nvSpPr>
        <p:spPr bwMode="auto">
          <a:xfrm>
            <a:off x="1194344" y="3624144"/>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40" name="Rectangle 5"/>
          <p:cNvSpPr>
            <a:spLocks noChangeAspect="1" noChangeArrowheads="1"/>
          </p:cNvSpPr>
          <p:nvPr/>
        </p:nvSpPr>
        <p:spPr bwMode="auto">
          <a:xfrm>
            <a:off x="1194344" y="2835563"/>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47" name="Rectangle 5"/>
          <p:cNvSpPr>
            <a:spLocks noChangeAspect="1" noChangeArrowheads="1"/>
          </p:cNvSpPr>
          <p:nvPr/>
        </p:nvSpPr>
        <p:spPr bwMode="auto">
          <a:xfrm>
            <a:off x="7999228" y="2041978"/>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48" name="Rectangle 5"/>
          <p:cNvSpPr>
            <a:spLocks noChangeAspect="1" noChangeArrowheads="1"/>
          </p:cNvSpPr>
          <p:nvPr/>
        </p:nvSpPr>
        <p:spPr bwMode="auto">
          <a:xfrm>
            <a:off x="7999228" y="3619141"/>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50" name="Rectangle 5"/>
          <p:cNvSpPr>
            <a:spLocks noChangeAspect="1" noChangeArrowheads="1"/>
          </p:cNvSpPr>
          <p:nvPr/>
        </p:nvSpPr>
        <p:spPr bwMode="auto">
          <a:xfrm>
            <a:off x="7999228" y="2830560"/>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52" name="TextBox 51"/>
          <p:cNvSpPr txBox="1"/>
          <p:nvPr/>
        </p:nvSpPr>
        <p:spPr>
          <a:xfrm>
            <a:off x="2155865" y="1754366"/>
            <a:ext cx="780983" cy="307777"/>
          </a:xfrm>
          <a:prstGeom prst="rect">
            <a:avLst/>
          </a:prstGeom>
          <a:noFill/>
        </p:spPr>
        <p:txBody>
          <a:bodyPr wrap="none" rtlCol="0">
            <a:spAutoFit/>
          </a:bodyPr>
          <a:lstStyle/>
          <a:p>
            <a:r>
              <a:rPr lang="en-GB" sz="1400" dirty="0">
                <a:latin typeface="+mj-lt"/>
              </a:rPr>
              <a:t>Comfort</a:t>
            </a:r>
          </a:p>
        </p:txBody>
      </p:sp>
      <p:sp>
        <p:nvSpPr>
          <p:cNvPr id="53" name="TextBox 52"/>
          <p:cNvSpPr txBox="1"/>
          <p:nvPr/>
        </p:nvSpPr>
        <p:spPr>
          <a:xfrm>
            <a:off x="1140630" y="1744219"/>
            <a:ext cx="920445" cy="307777"/>
          </a:xfrm>
          <a:prstGeom prst="rect">
            <a:avLst/>
          </a:prstGeom>
          <a:noFill/>
        </p:spPr>
        <p:txBody>
          <a:bodyPr wrap="none" rtlCol="0">
            <a:spAutoFit/>
          </a:bodyPr>
          <a:lstStyle/>
          <a:p>
            <a:r>
              <a:rPr lang="en-GB" sz="1400" dirty="0">
                <a:latin typeface="+mj-lt"/>
              </a:rPr>
              <a:t>Allocation</a:t>
            </a:r>
          </a:p>
        </p:txBody>
      </p:sp>
      <p:sp>
        <p:nvSpPr>
          <p:cNvPr id="54" name="TextBox 53"/>
          <p:cNvSpPr txBox="1"/>
          <p:nvPr/>
        </p:nvSpPr>
        <p:spPr>
          <a:xfrm>
            <a:off x="7005611" y="1786751"/>
            <a:ext cx="780983" cy="307777"/>
          </a:xfrm>
          <a:prstGeom prst="rect">
            <a:avLst/>
          </a:prstGeom>
          <a:noFill/>
        </p:spPr>
        <p:txBody>
          <a:bodyPr wrap="none" rtlCol="0">
            <a:spAutoFit/>
          </a:bodyPr>
          <a:lstStyle/>
          <a:p>
            <a:r>
              <a:rPr lang="en-GB" sz="1400" dirty="0">
                <a:latin typeface="+mj-lt"/>
              </a:rPr>
              <a:t>Comfort</a:t>
            </a:r>
          </a:p>
        </p:txBody>
      </p:sp>
      <p:sp>
        <p:nvSpPr>
          <p:cNvPr id="55" name="TextBox 54"/>
          <p:cNvSpPr txBox="1"/>
          <p:nvPr/>
        </p:nvSpPr>
        <p:spPr>
          <a:xfrm>
            <a:off x="7940624" y="1765511"/>
            <a:ext cx="920445" cy="307777"/>
          </a:xfrm>
          <a:prstGeom prst="rect">
            <a:avLst/>
          </a:prstGeom>
          <a:noFill/>
        </p:spPr>
        <p:txBody>
          <a:bodyPr wrap="none" rtlCol="0">
            <a:spAutoFit/>
          </a:bodyPr>
          <a:lstStyle/>
          <a:p>
            <a:r>
              <a:rPr lang="en-GB" sz="1400" dirty="0">
                <a:latin typeface="+mj-lt"/>
              </a:rPr>
              <a:t>Allocation</a:t>
            </a:r>
          </a:p>
        </p:txBody>
      </p:sp>
      <p:cxnSp>
        <p:nvCxnSpPr>
          <p:cNvPr id="57" name="Straight Arrow Connector 56"/>
          <p:cNvCxnSpPr>
            <a:stCxn id="6" idx="3"/>
            <a:endCxn id="47" idx="1"/>
          </p:cNvCxnSpPr>
          <p:nvPr/>
        </p:nvCxnSpPr>
        <p:spPr>
          <a:xfrm flipV="1">
            <a:off x="6805900" y="2387418"/>
            <a:ext cx="1193328" cy="11541"/>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 name="Rectangle 5"/>
          <p:cNvSpPr>
            <a:spLocks noChangeAspect="1" noChangeArrowheads="1"/>
          </p:cNvSpPr>
          <p:nvPr/>
        </p:nvSpPr>
        <p:spPr bwMode="auto">
          <a:xfrm>
            <a:off x="7013942" y="2063750"/>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cxnSp>
        <p:nvCxnSpPr>
          <p:cNvPr id="59" name="Straight Arrow Connector 58"/>
          <p:cNvCxnSpPr>
            <a:stCxn id="8" idx="3"/>
            <a:endCxn id="50" idx="1"/>
          </p:cNvCxnSpPr>
          <p:nvPr/>
        </p:nvCxnSpPr>
        <p:spPr>
          <a:xfrm flipV="1">
            <a:off x="6805900" y="3176000"/>
            <a:ext cx="1193328" cy="7095"/>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 idx="3"/>
            <a:endCxn id="48" idx="1"/>
          </p:cNvCxnSpPr>
          <p:nvPr/>
        </p:nvCxnSpPr>
        <p:spPr>
          <a:xfrm flipV="1">
            <a:off x="6805900" y="3964581"/>
            <a:ext cx="1193328" cy="2650"/>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0" name="Rectangle 5"/>
          <p:cNvSpPr>
            <a:spLocks noChangeAspect="1" noChangeArrowheads="1"/>
          </p:cNvSpPr>
          <p:nvPr/>
        </p:nvSpPr>
        <p:spPr bwMode="auto">
          <a:xfrm>
            <a:off x="7013942" y="2849913"/>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29" name="Rectangle 5"/>
          <p:cNvSpPr>
            <a:spLocks noChangeAspect="1" noChangeArrowheads="1"/>
          </p:cNvSpPr>
          <p:nvPr/>
        </p:nvSpPr>
        <p:spPr bwMode="auto">
          <a:xfrm>
            <a:off x="7013942" y="3636076"/>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cxnSp>
        <p:nvCxnSpPr>
          <p:cNvPr id="67" name="Straight Arrow Connector 66"/>
          <p:cNvCxnSpPr>
            <a:stCxn id="5" idx="1"/>
            <a:endCxn id="37" idx="3"/>
          </p:cNvCxnSpPr>
          <p:nvPr/>
        </p:nvCxnSpPr>
        <p:spPr>
          <a:xfrm rot="10800000">
            <a:off x="1951589" y="2392421"/>
            <a:ext cx="1150195" cy="6538"/>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 idx="1"/>
            <a:endCxn id="40" idx="3"/>
          </p:cNvCxnSpPr>
          <p:nvPr/>
        </p:nvCxnSpPr>
        <p:spPr>
          <a:xfrm rot="10800000">
            <a:off x="1951589" y="3181003"/>
            <a:ext cx="1150195" cy="2092"/>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9" idx="1"/>
            <a:endCxn id="38" idx="3"/>
          </p:cNvCxnSpPr>
          <p:nvPr/>
        </p:nvCxnSpPr>
        <p:spPr>
          <a:xfrm rot="10800000" flipV="1">
            <a:off x="1951589" y="3967230"/>
            <a:ext cx="1150195" cy="2353"/>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Rectangle 5"/>
          <p:cNvSpPr>
            <a:spLocks noChangeAspect="1" noChangeArrowheads="1"/>
          </p:cNvSpPr>
          <p:nvPr/>
        </p:nvSpPr>
        <p:spPr bwMode="auto">
          <a:xfrm>
            <a:off x="2158409" y="2043443"/>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32" name="Rectangle 5"/>
          <p:cNvSpPr>
            <a:spLocks noChangeAspect="1" noChangeArrowheads="1"/>
          </p:cNvSpPr>
          <p:nvPr/>
        </p:nvSpPr>
        <p:spPr bwMode="auto">
          <a:xfrm>
            <a:off x="2158409" y="3620606"/>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34" name="Rectangle 5"/>
          <p:cNvSpPr>
            <a:spLocks noChangeAspect="1" noChangeArrowheads="1"/>
          </p:cNvSpPr>
          <p:nvPr/>
        </p:nvSpPr>
        <p:spPr bwMode="auto">
          <a:xfrm>
            <a:off x="2158409" y="2832025"/>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56</a:t>
            </a:fld>
            <a:endParaRPr lang="en-GB" dirty="0"/>
          </a:p>
        </p:txBody>
      </p:sp>
      <p:sp>
        <p:nvSpPr>
          <p:cNvPr id="35" name="Rectangle 5"/>
          <p:cNvSpPr>
            <a:spLocks noChangeAspect="1" noChangeArrowheads="1"/>
          </p:cNvSpPr>
          <p:nvPr/>
        </p:nvSpPr>
        <p:spPr bwMode="auto">
          <a:xfrm>
            <a:off x="3100282" y="4444149"/>
            <a:ext cx="1575331" cy="690880"/>
          </a:xfrm>
          <a:prstGeom prst="rect">
            <a:avLst/>
          </a:prstGeom>
          <a:solidFill>
            <a:schemeClr val="bg1">
              <a:lumMod val="75000"/>
            </a:schemeClr>
          </a:solidFill>
          <a:ln w="12700" algn="ctr">
            <a:noFill/>
            <a:miter lim="800000"/>
            <a:headEnd/>
            <a:tailEnd/>
          </a:ln>
          <a:effectLst/>
        </p:spPr>
        <p:txBody>
          <a:bodyPr lIns="90000" tIns="46800" rIns="90000" bIns="46800" anchor="ctr"/>
          <a:lstStyle/>
          <a:p>
            <a:pPr algn="ctr">
              <a:defRPr/>
            </a:pPr>
            <a:r>
              <a:rPr lang="en-GB" sz="1400" dirty="0">
                <a:latin typeface="+mj-lt"/>
              </a:rPr>
              <a:t>Hedge currency to GBP</a:t>
            </a:r>
            <a:endParaRPr lang="en-US" sz="1400" dirty="0">
              <a:latin typeface="+mj-lt"/>
            </a:endParaRPr>
          </a:p>
        </p:txBody>
      </p:sp>
      <p:sp>
        <p:nvSpPr>
          <p:cNvPr id="36" name="Rectangle 35"/>
          <p:cNvSpPr>
            <a:spLocks noChangeAspect="1" noChangeArrowheads="1"/>
          </p:cNvSpPr>
          <p:nvPr/>
        </p:nvSpPr>
        <p:spPr bwMode="auto">
          <a:xfrm>
            <a:off x="5229068" y="4444149"/>
            <a:ext cx="1575331" cy="690880"/>
          </a:xfrm>
          <a:prstGeom prst="rect">
            <a:avLst/>
          </a:prstGeom>
          <a:solidFill>
            <a:srgbClr val="FF6600"/>
          </a:solidFill>
          <a:ln w="12700" algn="ctr">
            <a:noFill/>
            <a:miter lim="800000"/>
            <a:headEnd/>
            <a:tailEnd/>
          </a:ln>
          <a:effectLst/>
        </p:spPr>
        <p:txBody>
          <a:bodyPr lIns="90000" tIns="46800" rIns="90000" bIns="46800" anchor="ctr"/>
          <a:lstStyle/>
          <a:p>
            <a:pPr algn="ctr"/>
            <a:r>
              <a:rPr lang="en-GB" sz="1400" dirty="0">
                <a:latin typeface="+mj-lt"/>
              </a:rPr>
              <a:t>Do not </a:t>
            </a:r>
            <a:r>
              <a:rPr lang="en-GB" sz="1400">
                <a:latin typeface="+mj-lt"/>
              </a:rPr>
              <a:t>hedge currency</a:t>
            </a:r>
            <a:endParaRPr lang="en-US" sz="1400" dirty="0">
              <a:latin typeface="+mj-lt"/>
            </a:endParaRPr>
          </a:p>
        </p:txBody>
      </p:sp>
      <p:cxnSp>
        <p:nvCxnSpPr>
          <p:cNvPr id="39" name="Straight Arrow Connector 38"/>
          <p:cNvCxnSpPr>
            <a:stCxn id="35" idx="3"/>
            <a:endCxn id="36" idx="1"/>
          </p:cNvCxnSpPr>
          <p:nvPr/>
        </p:nvCxnSpPr>
        <p:spPr>
          <a:xfrm>
            <a:off x="4675613" y="4789589"/>
            <a:ext cx="553455" cy="1588"/>
          </a:xfrm>
          <a:prstGeom prst="straightConnector1">
            <a:avLst/>
          </a:prstGeom>
          <a:ln w="38100">
            <a:solidFill>
              <a:srgbClr val="18621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ectangle 5"/>
          <p:cNvSpPr>
            <a:spLocks noChangeAspect="1" noChangeArrowheads="1"/>
          </p:cNvSpPr>
          <p:nvPr/>
        </p:nvSpPr>
        <p:spPr bwMode="auto">
          <a:xfrm>
            <a:off x="1192843" y="4446502"/>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
        <p:nvSpPr>
          <p:cNvPr id="42" name="Rectangle 5"/>
          <p:cNvSpPr>
            <a:spLocks noChangeAspect="1" noChangeArrowheads="1"/>
          </p:cNvSpPr>
          <p:nvPr/>
        </p:nvSpPr>
        <p:spPr bwMode="auto">
          <a:xfrm>
            <a:off x="7997727" y="4441499"/>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cxnSp>
        <p:nvCxnSpPr>
          <p:cNvPr id="43" name="Straight Arrow Connector 42"/>
          <p:cNvCxnSpPr>
            <a:stCxn id="36" idx="3"/>
            <a:endCxn id="42" idx="1"/>
          </p:cNvCxnSpPr>
          <p:nvPr/>
        </p:nvCxnSpPr>
        <p:spPr>
          <a:xfrm flipV="1">
            <a:off x="6804399" y="4786939"/>
            <a:ext cx="1193328" cy="2650"/>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4" name="Rectangle 5"/>
          <p:cNvSpPr>
            <a:spLocks noChangeAspect="1" noChangeArrowheads="1"/>
          </p:cNvSpPr>
          <p:nvPr/>
        </p:nvSpPr>
        <p:spPr bwMode="auto">
          <a:xfrm>
            <a:off x="7012441" y="4458434"/>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cxnSp>
        <p:nvCxnSpPr>
          <p:cNvPr id="45" name="Straight Arrow Connector 44"/>
          <p:cNvCxnSpPr>
            <a:stCxn id="35" idx="1"/>
            <a:endCxn id="41" idx="3"/>
          </p:cNvCxnSpPr>
          <p:nvPr/>
        </p:nvCxnSpPr>
        <p:spPr>
          <a:xfrm rot="10800000" flipV="1">
            <a:off x="1950088" y="4789588"/>
            <a:ext cx="1150195" cy="2353"/>
          </a:xfrm>
          <a:prstGeom prst="straightConnector1">
            <a:avLst/>
          </a:prstGeom>
          <a:ln w="38100">
            <a:solidFill>
              <a:srgbClr val="186214"/>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6" name="Rectangle 5"/>
          <p:cNvSpPr>
            <a:spLocks noChangeAspect="1" noChangeArrowheads="1"/>
          </p:cNvSpPr>
          <p:nvPr/>
        </p:nvSpPr>
        <p:spPr bwMode="auto">
          <a:xfrm>
            <a:off x="2156908" y="4442964"/>
            <a:ext cx="757244" cy="690880"/>
          </a:xfrm>
          <a:prstGeom prst="rect">
            <a:avLst/>
          </a:prstGeom>
          <a:solidFill>
            <a:schemeClr val="bg1"/>
          </a:solidFill>
          <a:ln w="12700" algn="ctr">
            <a:solidFill>
              <a:schemeClr val="tx1">
                <a:lumMod val="65000"/>
                <a:lumOff val="35000"/>
              </a:schemeClr>
            </a:solidFill>
            <a:miter lim="800000"/>
            <a:headEnd/>
            <a:tailEnd/>
          </a:ln>
          <a:effectLst/>
        </p:spPr>
        <p:txBody>
          <a:bodyPr lIns="90000" tIns="46800" rIns="90000" bIns="46800" anchor="ctr"/>
          <a:lstStyle/>
          <a:p>
            <a:pPr algn="ctr">
              <a:defRPr/>
            </a:pPr>
            <a:endParaRPr lang="en-US" sz="1400" dirty="0">
              <a:latin typeface="+mj-lt"/>
            </a:endParaRPr>
          </a:p>
        </p:txBody>
      </p:sp>
    </p:spTree>
    <p:extLst>
      <p:ext uri="{BB962C8B-B14F-4D97-AF65-F5344CB8AC3E}">
        <p14:creationId xmlns:p14="http://schemas.microsoft.com/office/powerpoint/2010/main" val="317787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5. The construction process - defensive assets</a:t>
            </a:r>
          </a:p>
        </p:txBody>
      </p:sp>
      <p:sp>
        <p:nvSpPr>
          <p:cNvPr id="6" name="Content Placeholder 5"/>
          <p:cNvSpPr>
            <a:spLocks noGrp="1"/>
          </p:cNvSpPr>
          <p:nvPr>
            <p:ph sz="quarter" idx="10"/>
          </p:nvPr>
        </p:nvSpPr>
        <p:spPr/>
        <p:txBody>
          <a:bodyPr/>
          <a:lstStyle/>
          <a:p>
            <a:r>
              <a:rPr lang="en-GB" dirty="0"/>
              <a:t>Strong defensive properties for both cautious and risk tolerant investors</a:t>
            </a:r>
          </a:p>
        </p:txBody>
      </p:sp>
      <p:grpSp>
        <p:nvGrpSpPr>
          <p:cNvPr id="2" name="Group 1"/>
          <p:cNvGrpSpPr/>
          <p:nvPr/>
        </p:nvGrpSpPr>
        <p:grpSpPr>
          <a:xfrm>
            <a:off x="941952" y="2083989"/>
            <a:ext cx="8200570" cy="4008836"/>
            <a:chOff x="941952" y="1892595"/>
            <a:chExt cx="8200570" cy="4008836"/>
          </a:xfrm>
        </p:grpSpPr>
        <p:graphicFrame>
          <p:nvGraphicFramePr>
            <p:cNvPr id="5" name="Chart 4"/>
            <p:cNvGraphicFramePr>
              <a:graphicFrameLocks noChangeAspect="1"/>
            </p:cNvGraphicFramePr>
            <p:nvPr>
              <p:extLst/>
            </p:nvPr>
          </p:nvGraphicFramePr>
          <p:xfrm>
            <a:off x="1218848" y="2736602"/>
            <a:ext cx="978654" cy="86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ChangeAspect="1"/>
            </p:cNvGraphicFramePr>
            <p:nvPr>
              <p:extLst>
                <p:ext uri="{D42A27DB-BD31-4B8C-83A1-F6EECF244321}">
                  <p14:modId xmlns:p14="http://schemas.microsoft.com/office/powerpoint/2010/main" val="1981029481"/>
                </p:ext>
              </p:extLst>
            </p:nvPr>
          </p:nvGraphicFramePr>
          <p:xfrm>
            <a:off x="3539353" y="2197259"/>
            <a:ext cx="2758508" cy="253114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ular Callout 10"/>
            <p:cNvSpPr/>
            <p:nvPr/>
          </p:nvSpPr>
          <p:spPr>
            <a:xfrm>
              <a:off x="6744034" y="1892595"/>
              <a:ext cx="2398488" cy="2030819"/>
            </a:xfrm>
            <a:prstGeom prst="wedgeRectCallout">
              <a:avLst>
                <a:gd name="adj1" fmla="val -76764"/>
                <a:gd name="adj2" fmla="val 28016"/>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Global bonds - role: </a:t>
              </a:r>
              <a:r>
                <a:rPr lang="en-GB" sz="1100" dirty="0">
                  <a:solidFill>
                    <a:schemeClr val="tx1"/>
                  </a:solidFill>
                  <a:latin typeface="Calibri Light" panose="020F0302020204030204" pitchFamily="34" charset="0"/>
                  <a:cs typeface="Calibri Light" panose="020F0302020204030204" pitchFamily="34" charset="0"/>
                </a:rPr>
                <a:t>high quality short-dated bonds provide low volatility compared to equities and diversification of UK yield curve movements.</a:t>
              </a:r>
            </a:p>
            <a:p>
              <a:endParaRPr lang="en-GB" sz="1100" dirty="0">
                <a:solidFill>
                  <a:schemeClr val="tx1"/>
                </a:solidFill>
                <a:latin typeface="Calibri Light" panose="020F0302020204030204" pitchFamily="34" charset="0"/>
                <a:cs typeface="Calibri Light" panose="020F0302020204030204" pitchFamily="34" charset="0"/>
              </a:endParaRPr>
            </a:p>
            <a:p>
              <a:r>
                <a:rPr lang="en-GB" sz="1100" dirty="0">
                  <a:solidFill>
                    <a:schemeClr val="tx1"/>
                  </a:solidFill>
                  <a:latin typeface="Calibri Light" panose="020F0302020204030204" pitchFamily="34" charset="0"/>
                  <a:cs typeface="Calibri Light" panose="020F0302020204030204" pitchFamily="34" charset="0"/>
                </a:rPr>
                <a:t>Duration ~3-5 years</a:t>
              </a:r>
            </a:p>
            <a:p>
              <a:r>
                <a:rPr lang="en-GB" sz="1100" dirty="0">
                  <a:solidFill>
                    <a:schemeClr val="tx1"/>
                  </a:solidFill>
                  <a:latin typeface="Calibri Light" panose="020F0302020204030204" pitchFamily="34" charset="0"/>
                  <a:cs typeface="Calibri Light" panose="020F0302020204030204" pitchFamily="34" charset="0"/>
                </a:rPr>
                <a:t>Credit quality: AA average</a:t>
              </a:r>
            </a:p>
            <a:p>
              <a:r>
                <a:rPr lang="en-GB" sz="1100" dirty="0">
                  <a:solidFill>
                    <a:schemeClr val="tx1"/>
                  </a:solidFill>
                  <a:latin typeface="Calibri Light" panose="020F0302020204030204" pitchFamily="34" charset="0"/>
                  <a:cs typeface="Calibri Light" panose="020F0302020204030204" pitchFamily="34" charset="0"/>
                </a:rPr>
                <a:t>Currency risk: hedged to GBP</a:t>
              </a:r>
            </a:p>
            <a:p>
              <a:r>
                <a:rPr lang="en-GB" sz="1100" dirty="0">
                  <a:solidFill>
                    <a:schemeClr val="tx1"/>
                  </a:solidFill>
                  <a:latin typeface="Calibri Light" panose="020F0302020204030204" pitchFamily="34" charset="0"/>
                  <a:cs typeface="Calibri Light" panose="020F0302020204030204" pitchFamily="34" charset="0"/>
                </a:rPr>
                <a:t>Issues: ~100 bonds</a:t>
              </a:r>
            </a:p>
          </p:txBody>
        </p:sp>
        <p:sp>
          <p:nvSpPr>
            <p:cNvPr id="14" name="Rectangular Callout 13"/>
            <p:cNvSpPr/>
            <p:nvPr/>
          </p:nvSpPr>
          <p:spPr>
            <a:xfrm>
              <a:off x="941952" y="4098389"/>
              <a:ext cx="2175866" cy="1803042"/>
            </a:xfrm>
            <a:prstGeom prst="wedgeRectCallout">
              <a:avLst>
                <a:gd name="adj1" fmla="val 81572"/>
                <a:gd name="adj2" fmla="val -53662"/>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UK index linked gilts: </a:t>
              </a:r>
              <a:r>
                <a:rPr lang="en-GB" sz="1100" dirty="0">
                  <a:solidFill>
                    <a:schemeClr val="tx1"/>
                  </a:solidFill>
                  <a:latin typeface="Calibri Light" panose="020F0302020204030204" pitchFamily="34" charset="0"/>
                  <a:cs typeface="Calibri Light" panose="020F0302020204030204" pitchFamily="34" charset="0"/>
                </a:rPr>
                <a:t>provide strong protection against unanticipated inflation, through structural linkage of price and coupon to UK RPI</a:t>
              </a:r>
            </a:p>
            <a:p>
              <a:endParaRPr lang="en-GB" sz="1100" dirty="0">
                <a:solidFill>
                  <a:schemeClr val="tx1"/>
                </a:solidFill>
                <a:latin typeface="Calibri Light" panose="020F0302020204030204" pitchFamily="34" charset="0"/>
                <a:cs typeface="Calibri Light" panose="020F0302020204030204" pitchFamily="34" charset="0"/>
              </a:endParaRPr>
            </a:p>
            <a:p>
              <a:r>
                <a:rPr lang="en-GB" sz="1100" dirty="0">
                  <a:solidFill>
                    <a:schemeClr val="tx1"/>
                  </a:solidFill>
                  <a:latin typeface="Calibri Light" panose="020F0302020204030204" pitchFamily="34" charset="0"/>
                  <a:cs typeface="Calibri Light" panose="020F0302020204030204" pitchFamily="34" charset="0"/>
                </a:rPr>
                <a:t>Duration ~10 years</a:t>
              </a:r>
            </a:p>
            <a:p>
              <a:r>
                <a:rPr lang="en-GB" sz="1100" dirty="0">
                  <a:solidFill>
                    <a:schemeClr val="tx1"/>
                  </a:solidFill>
                  <a:latin typeface="Calibri Light" panose="020F0302020204030204" pitchFamily="34" charset="0"/>
                  <a:cs typeface="Calibri Light" panose="020F0302020204030204" pitchFamily="34" charset="0"/>
                </a:rPr>
                <a:t>Credit quality: UK government</a:t>
              </a:r>
            </a:p>
            <a:p>
              <a:r>
                <a:rPr lang="en-GB" sz="1100" dirty="0">
                  <a:solidFill>
                    <a:schemeClr val="tx1"/>
                  </a:solidFill>
                  <a:latin typeface="Calibri Light" panose="020F0302020204030204" pitchFamily="34" charset="0"/>
                  <a:cs typeface="Calibri Light" panose="020F0302020204030204" pitchFamily="34" charset="0"/>
                </a:rPr>
                <a:t>Currency risk: GBP</a:t>
              </a:r>
            </a:p>
            <a:p>
              <a:r>
                <a:rPr lang="en-GB" sz="1100" dirty="0">
                  <a:solidFill>
                    <a:schemeClr val="tx1"/>
                  </a:solidFill>
                  <a:latin typeface="Calibri Light" panose="020F0302020204030204" pitchFamily="34" charset="0"/>
                  <a:cs typeface="Calibri Light" panose="020F0302020204030204" pitchFamily="34" charset="0"/>
                </a:rPr>
                <a:t>Issues: limited number in issue</a:t>
              </a:r>
            </a:p>
          </p:txBody>
        </p:sp>
      </p:grpSp>
      <p:sp>
        <p:nvSpPr>
          <p:cNvPr id="10" name="Rectangular Callout 9"/>
          <p:cNvSpPr/>
          <p:nvPr/>
        </p:nvSpPr>
        <p:spPr>
          <a:xfrm>
            <a:off x="941952" y="2116854"/>
            <a:ext cx="2175866" cy="1803042"/>
          </a:xfrm>
          <a:prstGeom prst="wedgeRectCallout">
            <a:avLst>
              <a:gd name="adj1" fmla="val 84827"/>
              <a:gd name="adj2" fmla="val -4376"/>
            </a:avLst>
          </a:prstGeom>
          <a:solidFill>
            <a:schemeClr val="bg1"/>
          </a:solidFill>
          <a:ln w="3175">
            <a:solidFill>
              <a:srgbClr val="85BDFB"/>
            </a:solid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r>
              <a:rPr lang="en-GB" sz="1100" b="1" dirty="0">
                <a:solidFill>
                  <a:schemeClr val="tx1"/>
                </a:solidFill>
                <a:latin typeface="Calibri Light" panose="020F0302020204030204" pitchFamily="34" charset="0"/>
                <a:cs typeface="Calibri Light" panose="020F0302020204030204" pitchFamily="34" charset="0"/>
              </a:rPr>
              <a:t>Global inflation linked bonds: </a:t>
            </a:r>
            <a:r>
              <a:rPr lang="en-GB" sz="1100" dirty="0">
                <a:solidFill>
                  <a:schemeClr val="tx1"/>
                </a:solidFill>
                <a:latin typeface="Calibri Light" panose="020F0302020204030204" pitchFamily="34" charset="0"/>
                <a:cs typeface="Calibri Light" panose="020F0302020204030204" pitchFamily="34" charset="0"/>
              </a:rPr>
              <a:t>provide protection against unanticipated inflation, through structural linkage of price and coupon to each economies RPI</a:t>
            </a:r>
          </a:p>
          <a:p>
            <a:endParaRPr lang="en-GB" sz="1100" dirty="0">
              <a:solidFill>
                <a:schemeClr val="tx1"/>
              </a:solidFill>
              <a:latin typeface="Calibri Light" panose="020F0302020204030204" pitchFamily="34" charset="0"/>
              <a:cs typeface="Calibri Light" panose="020F0302020204030204" pitchFamily="34" charset="0"/>
            </a:endParaRPr>
          </a:p>
          <a:p>
            <a:r>
              <a:rPr lang="en-GB" sz="1100" dirty="0">
                <a:solidFill>
                  <a:schemeClr val="tx1"/>
                </a:solidFill>
                <a:latin typeface="Calibri Light" panose="020F0302020204030204" pitchFamily="34" charset="0"/>
                <a:cs typeface="Calibri Light" panose="020F0302020204030204" pitchFamily="34" charset="0"/>
              </a:rPr>
              <a:t>Duration ~10 years</a:t>
            </a:r>
          </a:p>
          <a:p>
            <a:r>
              <a:rPr lang="en-GB" sz="1100" dirty="0">
                <a:solidFill>
                  <a:schemeClr val="tx1"/>
                </a:solidFill>
                <a:latin typeface="Calibri Light" panose="020F0302020204030204" pitchFamily="34" charset="0"/>
                <a:cs typeface="Calibri Light" panose="020F0302020204030204" pitchFamily="34" charset="0"/>
              </a:rPr>
              <a:t>Credit quality: non-UK govts.</a:t>
            </a:r>
          </a:p>
          <a:p>
            <a:r>
              <a:rPr lang="en-GB" sz="1100" dirty="0">
                <a:solidFill>
                  <a:schemeClr val="tx1"/>
                </a:solidFill>
                <a:latin typeface="Calibri Light" panose="020F0302020204030204" pitchFamily="34" charset="0"/>
                <a:cs typeface="Calibri Light" panose="020F0302020204030204" pitchFamily="34" charset="0"/>
              </a:rPr>
              <a:t>Currency risk: GBP (hedged)</a:t>
            </a:r>
          </a:p>
          <a:p>
            <a:r>
              <a:rPr lang="en-GB" sz="1100" dirty="0">
                <a:solidFill>
                  <a:schemeClr val="tx1"/>
                </a:solidFill>
                <a:latin typeface="Calibri Light" panose="020F0302020204030204" pitchFamily="34" charset="0"/>
                <a:cs typeface="Calibri Light" panose="020F0302020204030204" pitchFamily="34" charset="0"/>
              </a:rPr>
              <a:t>Issues: limited number in issue</a:t>
            </a:r>
          </a:p>
        </p:txBody>
      </p:sp>
      <p:sp>
        <p:nvSpPr>
          <p:cNvPr id="7" name="Slide Number Placeholder 6"/>
          <p:cNvSpPr>
            <a:spLocks noGrp="1"/>
          </p:cNvSpPr>
          <p:nvPr>
            <p:ph type="sldNum" sz="quarter" idx="4"/>
          </p:nvPr>
        </p:nvSpPr>
        <p:spPr/>
        <p:txBody>
          <a:bodyPr/>
          <a:lstStyle/>
          <a:p>
            <a:fld id="{869FCD29-EE0B-41F2-B7C5-BEB7EBEF40ED}" type="slidenum">
              <a:rPr lang="en-GB" smtClean="0"/>
              <a:pPr/>
              <a:t>57</a:t>
            </a:fld>
            <a:endParaRPr lang="en-GB" dirty="0"/>
          </a:p>
        </p:txBody>
      </p:sp>
    </p:spTree>
    <p:extLst>
      <p:ext uri="{BB962C8B-B14F-4D97-AF65-F5344CB8AC3E}">
        <p14:creationId xmlns:p14="http://schemas.microsoft.com/office/powerpoint/2010/main" val="50398059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6. Understanding how your portfolios will behave</a:t>
            </a:r>
          </a:p>
        </p:txBody>
      </p:sp>
      <p:sp>
        <p:nvSpPr>
          <p:cNvPr id="5" name="Content Placeholder 4"/>
          <p:cNvSpPr>
            <a:spLocks noGrp="1"/>
          </p:cNvSpPr>
          <p:nvPr>
            <p:ph sz="quarter" idx="10"/>
          </p:nvPr>
        </p:nvSpPr>
        <p:spPr>
          <a:xfrm>
            <a:off x="495300" y="1014762"/>
            <a:ext cx="8915400" cy="5006975"/>
          </a:xfrm>
        </p:spPr>
        <p:txBody>
          <a:bodyPr/>
          <a:lstStyle/>
          <a:p>
            <a:r>
              <a:rPr lang="en-GB" dirty="0"/>
              <a:t> Building confidence and conviction</a:t>
            </a:r>
          </a:p>
          <a:p>
            <a:pPr lvl="1"/>
            <a:r>
              <a:rPr lang="en-GB" dirty="0"/>
              <a:t>Profiles sheets</a:t>
            </a:r>
          </a:p>
          <a:p>
            <a:pPr lvl="1"/>
            <a:r>
              <a:rPr lang="en-GB" dirty="0"/>
              <a:t>Other ways of helping client to understand the road ahead</a:t>
            </a:r>
          </a:p>
          <a:p>
            <a:pPr lvl="1"/>
            <a:endParaRPr lang="en-GB" dirty="0"/>
          </a:p>
          <a:p>
            <a:r>
              <a:rPr lang="en-GB" dirty="0"/>
              <a:t>Portfolio benchmarking – a minefield</a:t>
            </a:r>
          </a:p>
          <a:p>
            <a:pPr lvl="1"/>
            <a:r>
              <a:rPr lang="en-GB" dirty="0"/>
              <a:t>Who is the target audience?</a:t>
            </a:r>
          </a:p>
          <a:p>
            <a:pPr lvl="1"/>
            <a:r>
              <a:rPr lang="en-GB" dirty="0"/>
              <a:t>What are you looking for?</a:t>
            </a:r>
          </a:p>
          <a:p>
            <a:pPr lvl="1"/>
            <a:r>
              <a:rPr lang="en-GB" dirty="0"/>
              <a:t>What is the message?</a:t>
            </a:r>
          </a:p>
          <a:p>
            <a:pPr lvl="1"/>
            <a:endParaRPr lang="en-GB" dirty="0"/>
          </a:p>
          <a:p>
            <a:r>
              <a:rPr lang="en-GB" dirty="0"/>
              <a:t>Money-weighted vs. time-weighted returns</a:t>
            </a:r>
          </a:p>
          <a:p>
            <a:pPr lvl="1"/>
            <a:r>
              <a:rPr lang="en-GB" dirty="0"/>
              <a:t>Fund-weighted vs. investor related</a:t>
            </a:r>
          </a:p>
          <a:p>
            <a:pPr lvl="1"/>
            <a:r>
              <a:rPr lang="en-GB" dirty="0"/>
              <a:t>XIRR</a:t>
            </a:r>
          </a:p>
        </p:txBody>
      </p:sp>
      <p:sp>
        <p:nvSpPr>
          <p:cNvPr id="2" name="Slide Number Placeholder 1"/>
          <p:cNvSpPr>
            <a:spLocks noGrp="1"/>
          </p:cNvSpPr>
          <p:nvPr>
            <p:ph type="sldNum" sz="quarter" idx="4"/>
          </p:nvPr>
        </p:nvSpPr>
        <p:spPr/>
        <p:txBody>
          <a:bodyPr/>
          <a:lstStyle/>
          <a:p>
            <a:fld id="{869FCD29-EE0B-41F2-B7C5-BEB7EBEF40ED}" type="slidenum">
              <a:rPr lang="en-GB" smtClean="0"/>
              <a:pPr/>
              <a:t>58</a:t>
            </a:fld>
            <a:endParaRPr lang="en-GB" dirty="0"/>
          </a:p>
        </p:txBody>
      </p:sp>
    </p:spTree>
    <p:extLst>
      <p:ext uri="{BB962C8B-B14F-4D97-AF65-F5344CB8AC3E}">
        <p14:creationId xmlns:p14="http://schemas.microsoft.com/office/powerpoint/2010/main" val="11073528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43000"/>
            <a:ext cx="9906000" cy="5838540"/>
          </a:xfrm>
          <a:prstGeom prst="rect">
            <a:avLst/>
          </a:prstGeom>
        </p:spPr>
      </p:pic>
      <p:sp>
        <p:nvSpPr>
          <p:cNvPr id="7" name="TextBox 6"/>
          <p:cNvSpPr txBox="1"/>
          <p:nvPr/>
        </p:nvSpPr>
        <p:spPr>
          <a:xfrm>
            <a:off x="3812132" y="6588369"/>
            <a:ext cx="2305439" cy="184666"/>
          </a:xfrm>
          <a:prstGeom prst="rect">
            <a:avLst/>
          </a:prstGeom>
          <a:noFill/>
        </p:spPr>
        <p:txBody>
          <a:bodyPr wrap="none" rtlCol="0">
            <a:spAutoFit/>
          </a:bodyPr>
          <a:lstStyle/>
          <a:p>
            <a:r>
              <a:rPr lang="en-GB" sz="600" dirty="0">
                <a:latin typeface="Calibri" panose="020F0502020204030204" pitchFamily="34" charset="0"/>
              </a:rPr>
              <a:t>The accompanying notes must be read in conjunction with this page</a:t>
            </a:r>
          </a:p>
        </p:txBody>
      </p:sp>
      <p:sp>
        <p:nvSpPr>
          <p:cNvPr id="8" name="Text Placeholder 5"/>
          <p:cNvSpPr txBox="1">
            <a:spLocks/>
          </p:cNvSpPr>
          <p:nvPr/>
        </p:nvSpPr>
        <p:spPr>
          <a:xfrm>
            <a:off x="528845" y="482872"/>
            <a:ext cx="9285967" cy="71388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2">
                    <a:lumMod val="7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solidFill>
                  <a:schemeClr val="tx1"/>
                </a:solidFill>
                <a:latin typeface="Calibri" panose="020F0502020204030204" pitchFamily="34" charset="0"/>
              </a:rPr>
              <a:t>About this portfolio</a:t>
            </a:r>
          </a:p>
          <a:p>
            <a:pPr marL="0" indent="0">
              <a:buNone/>
            </a:pPr>
            <a:endParaRPr lang="en-GB" sz="1800" dirty="0">
              <a:latin typeface="Calibri" panose="020F0502020204030204" pitchFamily="34" charset="0"/>
            </a:endParaRPr>
          </a:p>
        </p:txBody>
      </p:sp>
      <p:sp>
        <p:nvSpPr>
          <p:cNvPr id="3" name="Rectangle 2"/>
          <p:cNvSpPr/>
          <p:nvPr/>
        </p:nvSpPr>
        <p:spPr>
          <a:xfrm>
            <a:off x="520700" y="723900"/>
            <a:ext cx="8890000" cy="461665"/>
          </a:xfrm>
          <a:prstGeom prst="rect">
            <a:avLst/>
          </a:prstGeom>
        </p:spPr>
        <p:txBody>
          <a:bodyPr>
            <a:spAutoFit/>
          </a:bodyPr>
          <a:lstStyle/>
          <a:p>
            <a:r>
              <a:rPr lang="en-GB" sz="1200" dirty="0">
                <a:solidFill>
                  <a:srgbClr val="000000"/>
                </a:solidFill>
                <a:latin typeface="Calibri" panose="020F0502020204030204" pitchFamily="34" charset="0"/>
              </a:rPr>
              <a:t>Over the medium to longer term, the 60% exposure to risks and expected rewards of equity ownership should help to deliver low, inflation-plus returns. The equity risk is balanced by a 40% allocation to high quality bonds. This portfolio could suffer losses of more than 30%.</a:t>
            </a:r>
            <a:r>
              <a:rPr lang="en-GB" sz="1200" dirty="0">
                <a:latin typeface="Calibri" panose="020F0502020204030204" pitchFamily="34" charset="0"/>
              </a:rPr>
              <a:t> </a:t>
            </a:r>
          </a:p>
        </p:txBody>
      </p:sp>
      <p:sp>
        <p:nvSpPr>
          <p:cNvPr id="4" name="Rectangle 3"/>
          <p:cNvSpPr/>
          <p:nvPr/>
        </p:nvSpPr>
        <p:spPr>
          <a:xfrm>
            <a:off x="520699" y="190500"/>
            <a:ext cx="1989775" cy="369332"/>
          </a:xfrm>
          <a:prstGeom prst="rect">
            <a:avLst/>
          </a:prstGeom>
        </p:spPr>
        <p:txBody>
          <a:bodyPr wrap="none">
            <a:spAutoFit/>
          </a:bodyPr>
          <a:lstStyle/>
          <a:p>
            <a:r>
              <a:rPr lang="en-GB" dirty="0">
                <a:solidFill>
                  <a:srgbClr val="F14F11"/>
                </a:solidFill>
                <a:latin typeface="Calibri" panose="020F0502020204030204" pitchFamily="34" charset="0"/>
              </a:rPr>
              <a:t>Albion Portfolio 60 </a:t>
            </a:r>
          </a:p>
        </p:txBody>
      </p:sp>
    </p:spTree>
    <p:extLst>
      <p:ext uri="{BB962C8B-B14F-4D97-AF65-F5344CB8AC3E}">
        <p14:creationId xmlns:p14="http://schemas.microsoft.com/office/powerpoint/2010/main" val="24099195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1. The importance of process</a:t>
            </a:r>
          </a:p>
        </p:txBody>
      </p:sp>
      <p:sp>
        <p:nvSpPr>
          <p:cNvPr id="5" name="Content Placeholder 4"/>
          <p:cNvSpPr>
            <a:spLocks noGrp="1"/>
          </p:cNvSpPr>
          <p:nvPr>
            <p:ph sz="quarter" idx="10"/>
          </p:nvPr>
        </p:nvSpPr>
        <p:spPr/>
        <p:txBody>
          <a:bodyPr/>
          <a:lstStyle/>
          <a:p>
            <a:r>
              <a:rPr lang="en-GB" dirty="0"/>
              <a:t>No right answers - just better and worse solutions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Make well considered decisions </a:t>
            </a:r>
          </a:p>
          <a:p>
            <a:pPr marL="446088" lvl="1" indent="11113">
              <a:buNone/>
            </a:pPr>
            <a:endParaRPr lang="en-GB" sz="1400" dirty="0"/>
          </a:p>
        </p:txBody>
      </p:sp>
      <p:sp>
        <p:nvSpPr>
          <p:cNvPr id="7" name="Rectangle 6"/>
          <p:cNvSpPr/>
          <p:nvPr/>
        </p:nvSpPr>
        <p:spPr>
          <a:xfrm>
            <a:off x="925137" y="1892609"/>
            <a:ext cx="4034481" cy="6831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e.g. Active</a:t>
            </a:r>
          </a:p>
        </p:txBody>
      </p:sp>
      <p:sp>
        <p:nvSpPr>
          <p:cNvPr id="8" name="Rectangle 7"/>
          <p:cNvSpPr/>
          <p:nvPr/>
        </p:nvSpPr>
        <p:spPr>
          <a:xfrm>
            <a:off x="4959618" y="1892609"/>
            <a:ext cx="3714303" cy="6831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mj-lt"/>
              </a:rPr>
              <a:t>Passive</a:t>
            </a:r>
          </a:p>
        </p:txBody>
      </p:sp>
      <p:sp>
        <p:nvSpPr>
          <p:cNvPr id="9" name="Rectangle 8"/>
          <p:cNvSpPr/>
          <p:nvPr/>
        </p:nvSpPr>
        <p:spPr>
          <a:xfrm>
            <a:off x="925137" y="3027004"/>
            <a:ext cx="7748784" cy="683141"/>
          </a:xfrm>
          <a:prstGeom prst="rect">
            <a:avLst/>
          </a:prstGeom>
          <a:gradFill flip="none" rotWithShape="1">
            <a:gsLst>
              <a:gs pos="0">
                <a:schemeClr val="tx1"/>
              </a:gs>
              <a:gs pos="35000">
                <a:schemeClr val="tx1">
                  <a:lumMod val="75000"/>
                  <a:lumOff val="25000"/>
                </a:schemeClr>
              </a:gs>
              <a:gs pos="83000">
                <a:schemeClr val="bg1"/>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mj-lt"/>
            </a:endParaRPr>
          </a:p>
        </p:txBody>
      </p:sp>
      <p:sp>
        <p:nvSpPr>
          <p:cNvPr id="11" name="TextBox 10"/>
          <p:cNvSpPr txBox="1"/>
          <p:nvPr/>
        </p:nvSpPr>
        <p:spPr>
          <a:xfrm>
            <a:off x="815996" y="1537285"/>
            <a:ext cx="1085554" cy="338554"/>
          </a:xfrm>
          <a:prstGeom prst="rect">
            <a:avLst/>
          </a:prstGeom>
          <a:noFill/>
        </p:spPr>
        <p:txBody>
          <a:bodyPr wrap="none" rtlCol="0">
            <a:spAutoFit/>
          </a:bodyPr>
          <a:lstStyle/>
          <a:p>
            <a:r>
              <a:rPr lang="en-GB" sz="1600" dirty="0">
                <a:latin typeface="+mj-lt"/>
              </a:rPr>
              <a:t>Perception</a:t>
            </a:r>
          </a:p>
        </p:txBody>
      </p:sp>
      <p:sp>
        <p:nvSpPr>
          <p:cNvPr id="12" name="TextBox 11"/>
          <p:cNvSpPr txBox="1"/>
          <p:nvPr/>
        </p:nvSpPr>
        <p:spPr>
          <a:xfrm>
            <a:off x="815996" y="2688450"/>
            <a:ext cx="748538" cy="338554"/>
          </a:xfrm>
          <a:prstGeom prst="rect">
            <a:avLst/>
          </a:prstGeom>
          <a:noFill/>
        </p:spPr>
        <p:txBody>
          <a:bodyPr wrap="none" rtlCol="0">
            <a:spAutoFit/>
          </a:bodyPr>
          <a:lstStyle/>
          <a:p>
            <a:r>
              <a:rPr lang="en-GB" sz="1600" dirty="0">
                <a:latin typeface="+mj-lt"/>
              </a:rPr>
              <a:t>Reality</a:t>
            </a:r>
          </a:p>
        </p:txBody>
      </p:sp>
      <p:graphicFrame>
        <p:nvGraphicFramePr>
          <p:cNvPr id="13" name="Diagram 12"/>
          <p:cNvGraphicFramePr/>
          <p:nvPr>
            <p:extLst>
              <p:ext uri="{D42A27DB-BD31-4B8C-83A1-F6EECF244321}">
                <p14:modId xmlns:p14="http://schemas.microsoft.com/office/powerpoint/2010/main" val="3445587000"/>
              </p:ext>
            </p:extLst>
          </p:nvPr>
        </p:nvGraphicFramePr>
        <p:xfrm>
          <a:off x="925136" y="4927979"/>
          <a:ext cx="7748785" cy="94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869FCD29-EE0B-41F2-B7C5-BEB7EBEF40ED}" type="slidenum">
              <a:rPr lang="en-GB" smtClean="0"/>
              <a:pPr/>
              <a:t>6</a:t>
            </a:fld>
            <a:endParaRPr lang="en-GB" dirty="0"/>
          </a:p>
        </p:txBody>
      </p:sp>
    </p:spTree>
    <p:extLst>
      <p:ext uri="{BB962C8B-B14F-4D97-AF65-F5344CB8AC3E}">
        <p14:creationId xmlns:p14="http://schemas.microsoft.com/office/powerpoint/2010/main" val="287031774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Portfolio construction checklist</a:t>
            </a:r>
          </a:p>
        </p:txBody>
      </p:sp>
      <p:sp>
        <p:nvSpPr>
          <p:cNvPr id="4" name="Rectangle 3"/>
          <p:cNvSpPr/>
          <p:nvPr/>
        </p:nvSpPr>
        <p:spPr>
          <a:xfrm>
            <a:off x="1233858" y="1157293"/>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1. We are clear on how we build portfolios</a:t>
            </a:r>
          </a:p>
        </p:txBody>
      </p:sp>
      <p:sp>
        <p:nvSpPr>
          <p:cNvPr id="5" name="Rectangle 4"/>
          <p:cNvSpPr/>
          <p:nvPr/>
        </p:nvSpPr>
        <p:spPr>
          <a:xfrm>
            <a:off x="1233858" y="1971204"/>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2. We believe that model portfolios are useful </a:t>
            </a:r>
          </a:p>
        </p:txBody>
      </p:sp>
      <p:sp>
        <p:nvSpPr>
          <p:cNvPr id="6" name="Rectangle 5"/>
          <p:cNvSpPr/>
          <p:nvPr/>
        </p:nvSpPr>
        <p:spPr>
          <a:xfrm>
            <a:off x="1233858" y="2785119"/>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3. We have tested our portfolios</a:t>
            </a:r>
          </a:p>
        </p:txBody>
      </p:sp>
      <p:sp>
        <p:nvSpPr>
          <p:cNvPr id="7" name="Rectangle 6"/>
          <p:cNvSpPr/>
          <p:nvPr/>
        </p:nvSpPr>
        <p:spPr>
          <a:xfrm>
            <a:off x="1233858" y="3599032"/>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4. We understand their likely characteristics</a:t>
            </a:r>
          </a:p>
        </p:txBody>
      </p:sp>
      <p:sp>
        <p:nvSpPr>
          <p:cNvPr id="8" name="Rectangle 7"/>
          <p:cNvSpPr/>
          <p:nvPr/>
        </p:nvSpPr>
        <p:spPr>
          <a:xfrm>
            <a:off x="1233858" y="4412945"/>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5. Portfolios are aligned with risk groups (ATR)</a:t>
            </a:r>
          </a:p>
        </p:txBody>
      </p:sp>
      <p:sp>
        <p:nvSpPr>
          <p:cNvPr id="9" name="Rectangle 8"/>
          <p:cNvSpPr/>
          <p:nvPr/>
        </p:nvSpPr>
        <p:spPr>
          <a:xfrm>
            <a:off x="1233858" y="5226860"/>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6. Everyone knows when/if/how to use them</a:t>
            </a:r>
          </a:p>
        </p:txBody>
      </p:sp>
      <p:sp>
        <p:nvSpPr>
          <p:cNvPr id="10" name="Rectangle 9"/>
          <p:cNvSpPr/>
          <p:nvPr/>
        </p:nvSpPr>
        <p:spPr>
          <a:xfrm>
            <a:off x="7820091" y="1157293"/>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1" name="Rectangle 10"/>
          <p:cNvSpPr/>
          <p:nvPr/>
        </p:nvSpPr>
        <p:spPr>
          <a:xfrm>
            <a:off x="7820091" y="197009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2" name="Rectangle 11"/>
          <p:cNvSpPr/>
          <p:nvPr/>
        </p:nvSpPr>
        <p:spPr>
          <a:xfrm>
            <a:off x="7820091" y="2782905"/>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3" name="Rectangle 12"/>
          <p:cNvSpPr/>
          <p:nvPr/>
        </p:nvSpPr>
        <p:spPr>
          <a:xfrm>
            <a:off x="7820091" y="3595710"/>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4" name="Rectangle 13"/>
          <p:cNvSpPr/>
          <p:nvPr/>
        </p:nvSpPr>
        <p:spPr>
          <a:xfrm>
            <a:off x="7820091" y="440851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5" name="Rectangle 14"/>
          <p:cNvSpPr/>
          <p:nvPr/>
        </p:nvSpPr>
        <p:spPr>
          <a:xfrm>
            <a:off x="7820091" y="5221322"/>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60</a:t>
            </a:fld>
            <a:endParaRPr lang="en-GB" dirty="0"/>
          </a:p>
        </p:txBody>
      </p:sp>
    </p:spTree>
    <p:extLst>
      <p:ext uri="{BB962C8B-B14F-4D97-AF65-F5344CB8AC3E}">
        <p14:creationId xmlns:p14="http://schemas.microsoft.com/office/powerpoint/2010/main" val="3376068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Continuing to make great decisions</a:t>
            </a:r>
          </a:p>
        </p:txBody>
      </p:sp>
      <p:sp>
        <p:nvSpPr>
          <p:cNvPr id="5" name="Text Placeholder 4"/>
          <p:cNvSpPr>
            <a:spLocks noGrp="1"/>
          </p:cNvSpPr>
          <p:nvPr>
            <p:ph type="body" idx="1"/>
          </p:nvPr>
        </p:nvSpPr>
        <p:spPr/>
        <p:txBody>
          <a:bodyPr/>
          <a:lstStyle/>
          <a:p>
            <a:r>
              <a:rPr lang="en-GB" dirty="0"/>
              <a:t>Session 3: 3:15 pm to 4:30 pm</a:t>
            </a:r>
          </a:p>
        </p:txBody>
      </p:sp>
      <p:sp>
        <p:nvSpPr>
          <p:cNvPr id="2" name="Slide Number Placeholder 1"/>
          <p:cNvSpPr>
            <a:spLocks noGrp="1"/>
          </p:cNvSpPr>
          <p:nvPr>
            <p:ph type="sldNum" sz="quarter" idx="12"/>
          </p:nvPr>
        </p:nvSpPr>
        <p:spPr/>
        <p:txBody>
          <a:bodyPr/>
          <a:lstStyle/>
          <a:p>
            <a:fld id="{18958B07-68B5-4AC7-B678-32ABF64A9964}" type="slidenum">
              <a:rPr lang="en-GB" smtClean="0"/>
              <a:pPr/>
              <a:t>61</a:t>
            </a:fld>
            <a:endParaRPr lang="en-GB" dirty="0"/>
          </a:p>
        </p:txBody>
      </p:sp>
    </p:spTree>
    <p:extLst>
      <p:ext uri="{BB962C8B-B14F-4D97-AF65-F5344CB8AC3E}">
        <p14:creationId xmlns:p14="http://schemas.microsoft.com/office/powerpoint/2010/main" val="662150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GB" dirty="0"/>
              <a:t>6. Systematic return capture vs judgemental approaches</a:t>
            </a:r>
          </a:p>
        </p:txBody>
      </p:sp>
      <p:sp>
        <p:nvSpPr>
          <p:cNvPr id="6" name="Content Placeholder 5"/>
          <p:cNvSpPr>
            <a:spLocks noGrp="1"/>
          </p:cNvSpPr>
          <p:nvPr>
            <p:ph sz="quarter" idx="10"/>
          </p:nvPr>
        </p:nvSpPr>
        <p:spPr/>
        <p:txBody>
          <a:bodyPr/>
          <a:lstStyle/>
          <a:p>
            <a:r>
              <a:rPr lang="en-GB" dirty="0"/>
              <a:t>Not so clear cut</a:t>
            </a:r>
          </a:p>
        </p:txBody>
      </p:sp>
      <p:sp>
        <p:nvSpPr>
          <p:cNvPr id="4" name="Slide Number Placeholder 3"/>
          <p:cNvSpPr>
            <a:spLocks noGrp="1"/>
          </p:cNvSpPr>
          <p:nvPr>
            <p:ph type="sldNum" sz="quarter" idx="4"/>
          </p:nvPr>
        </p:nvSpPr>
        <p:spPr/>
        <p:txBody>
          <a:bodyPr/>
          <a:lstStyle/>
          <a:p>
            <a:fld id="{18958B07-68B5-4AC7-B678-32ABF64A9964}" type="slidenum">
              <a:rPr lang="en-GB" smtClean="0"/>
              <a:pPr/>
              <a:t>62</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920" y="1854961"/>
            <a:ext cx="8760160" cy="3258759"/>
          </a:xfrm>
          <a:prstGeom prst="rect">
            <a:avLst/>
          </a:prstGeom>
          <a:noFill/>
          <a:ln>
            <a:noFill/>
          </a:ln>
        </p:spPr>
      </p:pic>
    </p:spTree>
    <p:extLst>
      <p:ext uri="{BB962C8B-B14F-4D97-AF65-F5344CB8AC3E}">
        <p14:creationId xmlns:p14="http://schemas.microsoft.com/office/powerpoint/2010/main" val="36617058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8" name="Rectangle 2"/>
          <p:cNvSpPr>
            <a:spLocks noGrp="1" noChangeArrowheads="1"/>
          </p:cNvSpPr>
          <p:nvPr>
            <p:ph type="title"/>
          </p:nvPr>
        </p:nvSpPr>
        <p:spPr/>
        <p:txBody>
          <a:bodyPr/>
          <a:lstStyle/>
          <a:p>
            <a:r>
              <a:rPr lang="en-GB" dirty="0"/>
              <a:t>6. Systematic return capture vs judgemental approaches</a:t>
            </a:r>
          </a:p>
        </p:txBody>
      </p:sp>
      <p:sp>
        <p:nvSpPr>
          <p:cNvPr id="2262019" name="Rectangle 3"/>
          <p:cNvSpPr>
            <a:spLocks noGrp="1" noChangeArrowheads="1"/>
          </p:cNvSpPr>
          <p:nvPr>
            <p:ph sz="quarter" idx="10"/>
          </p:nvPr>
        </p:nvSpPr>
        <p:spPr/>
        <p:txBody>
          <a:bodyPr/>
          <a:lstStyle/>
          <a:p>
            <a:r>
              <a:rPr lang="en-GB" dirty="0"/>
              <a:t>Systematic approaches - reason over hope</a:t>
            </a:r>
          </a:p>
        </p:txBody>
      </p:sp>
      <p:pic>
        <p:nvPicPr>
          <p:cNvPr id="2262021" name="Picture 5" descr="Hand and card cropped"/>
          <p:cNvPicPr>
            <a:picLocks noChangeAspect="1" noChangeArrowheads="1"/>
          </p:cNvPicPr>
          <p:nvPr/>
        </p:nvPicPr>
        <p:blipFill>
          <a:blip r:embed="rId3"/>
          <a:srcRect/>
          <a:stretch>
            <a:fillRect/>
          </a:stretch>
        </p:blipFill>
        <p:spPr bwMode="auto">
          <a:xfrm>
            <a:off x="5297829" y="1844717"/>
            <a:ext cx="3795532" cy="4251285"/>
          </a:xfrm>
          <a:prstGeom prst="rect">
            <a:avLst/>
          </a:prstGeom>
          <a:noFill/>
        </p:spPr>
      </p:pic>
      <p:sp>
        <p:nvSpPr>
          <p:cNvPr id="2262025" name="Rectangle 9"/>
          <p:cNvSpPr>
            <a:spLocks noChangeArrowheads="1"/>
          </p:cNvSpPr>
          <p:nvPr/>
        </p:nvSpPr>
        <p:spPr bwMode="auto">
          <a:xfrm>
            <a:off x="825904" y="2148302"/>
            <a:ext cx="4127096" cy="2616921"/>
          </a:xfrm>
          <a:prstGeom prst="rect">
            <a:avLst/>
          </a:prstGeom>
          <a:noFill/>
          <a:ln w="9525">
            <a:noFill/>
            <a:miter lim="800000"/>
            <a:headEnd/>
            <a:tailEnd/>
          </a:ln>
          <a:effectLst/>
        </p:spPr>
        <p:txBody>
          <a:bodyPr lIns="73255" tIns="36628" rIns="73255" bIns="36628"/>
          <a:lstStyle/>
          <a:p>
            <a:pPr marL="356170" lvl="1" indent="-213450">
              <a:spcBef>
                <a:spcPct val="20000"/>
              </a:spcBef>
              <a:spcAft>
                <a:spcPct val="30000"/>
              </a:spcAft>
              <a:buClr>
                <a:srgbClr val="5F5F5F"/>
              </a:buClr>
              <a:buSzPct val="90000"/>
            </a:pPr>
            <a:r>
              <a:rPr lang="en-GB" dirty="0">
                <a:solidFill>
                  <a:srgbClr val="F14F11"/>
                </a:solidFill>
                <a:latin typeface="+mj-lt"/>
              </a:rPr>
              <a:t>In summary</a:t>
            </a:r>
          </a:p>
          <a:p>
            <a:pPr marL="356170" lvl="1" indent="-213450">
              <a:spcBef>
                <a:spcPct val="20000"/>
              </a:spcBef>
              <a:spcAft>
                <a:spcPct val="30000"/>
              </a:spcAft>
              <a:buClr>
                <a:srgbClr val="5F5F5F"/>
              </a:buClr>
              <a:buSzPct val="90000"/>
              <a:buFontTx/>
              <a:buChar char="•"/>
            </a:pPr>
            <a:r>
              <a:rPr lang="en-GB" sz="1600" dirty="0">
                <a:latin typeface="+mj-lt"/>
              </a:rPr>
              <a:t>Disciplined/systematic</a:t>
            </a:r>
          </a:p>
          <a:p>
            <a:pPr marL="356170" lvl="1" indent="-213450">
              <a:spcBef>
                <a:spcPct val="20000"/>
              </a:spcBef>
              <a:spcAft>
                <a:spcPct val="30000"/>
              </a:spcAft>
              <a:buClr>
                <a:srgbClr val="5F5F5F"/>
              </a:buClr>
              <a:buSzPct val="90000"/>
              <a:buFontTx/>
              <a:buChar char="•"/>
            </a:pPr>
            <a:r>
              <a:rPr lang="en-GB" sz="1600" dirty="0">
                <a:latin typeface="+mj-lt"/>
              </a:rPr>
              <a:t>Trading is a less-than-zero-sum game</a:t>
            </a:r>
          </a:p>
          <a:p>
            <a:pPr marL="356170" lvl="1" indent="-213450">
              <a:spcBef>
                <a:spcPct val="20000"/>
              </a:spcBef>
              <a:spcAft>
                <a:spcPct val="30000"/>
              </a:spcAft>
              <a:buClr>
                <a:srgbClr val="5F5F5F"/>
              </a:buClr>
              <a:buSzPct val="90000"/>
              <a:buFontTx/>
              <a:buChar char="•"/>
            </a:pPr>
            <a:r>
              <a:rPr lang="en-GB" sz="1600" dirty="0">
                <a:latin typeface="+mj-lt"/>
              </a:rPr>
              <a:t>Costs matter – minimise them</a:t>
            </a:r>
          </a:p>
          <a:p>
            <a:pPr marL="356170" lvl="1" indent="-213450">
              <a:spcBef>
                <a:spcPct val="20000"/>
              </a:spcBef>
              <a:spcAft>
                <a:spcPct val="30000"/>
              </a:spcAft>
              <a:buClr>
                <a:srgbClr val="5F5F5F"/>
              </a:buClr>
              <a:buSzPct val="90000"/>
              <a:buFontTx/>
              <a:buChar char="•"/>
            </a:pPr>
            <a:r>
              <a:rPr lang="en-GB" sz="1600" dirty="0">
                <a:latin typeface="+mj-lt"/>
              </a:rPr>
              <a:t>Capture full reward for taking market risks</a:t>
            </a:r>
          </a:p>
          <a:p>
            <a:pPr marL="356170" lvl="1" indent="-213450">
              <a:spcBef>
                <a:spcPct val="20000"/>
              </a:spcBef>
              <a:spcAft>
                <a:spcPct val="30000"/>
              </a:spcAft>
              <a:buClr>
                <a:srgbClr val="5F5F5F"/>
              </a:buClr>
              <a:buSzPct val="90000"/>
              <a:buFontTx/>
              <a:buChar char="•"/>
            </a:pPr>
            <a:r>
              <a:rPr lang="en-GB" sz="1600" dirty="0">
                <a:latin typeface="+mj-lt"/>
              </a:rPr>
              <a:t>Works well: efficient &amp; inefficient markets</a:t>
            </a:r>
          </a:p>
          <a:p>
            <a:pPr marL="356170" lvl="1" indent="-213450">
              <a:spcBef>
                <a:spcPct val="20000"/>
              </a:spcBef>
              <a:spcAft>
                <a:spcPct val="30000"/>
              </a:spcAft>
              <a:buClr>
                <a:srgbClr val="5F5F5F"/>
              </a:buClr>
              <a:buSzPct val="90000"/>
              <a:buFontTx/>
              <a:buChar char="•"/>
            </a:pPr>
            <a:r>
              <a:rPr lang="en-GB" sz="1600" dirty="0">
                <a:latin typeface="+mj-lt"/>
              </a:rPr>
              <a:t>Chances: good</a:t>
            </a:r>
          </a:p>
          <a:p>
            <a:pPr marL="356170" lvl="1" indent="-213450">
              <a:spcBef>
                <a:spcPct val="20000"/>
              </a:spcBef>
              <a:spcAft>
                <a:spcPct val="30000"/>
              </a:spcAft>
              <a:buClr>
                <a:srgbClr val="5F5F5F"/>
              </a:buClr>
              <a:buSzPct val="90000"/>
              <a:buFontTx/>
              <a:buChar char="•"/>
            </a:pPr>
            <a:r>
              <a:rPr lang="en-GB" sz="1600" dirty="0">
                <a:latin typeface="+mj-lt"/>
              </a:rPr>
              <a:t>Evidence: strong, extensive and growing</a:t>
            </a:r>
          </a:p>
          <a:p>
            <a:pPr marL="356170" lvl="1" indent="-213450">
              <a:spcBef>
                <a:spcPct val="20000"/>
              </a:spcBef>
              <a:spcAft>
                <a:spcPct val="30000"/>
              </a:spcAft>
              <a:buClr>
                <a:srgbClr val="5F5F5F"/>
              </a:buClr>
              <a:buSzPct val="90000"/>
              <a:buFontTx/>
              <a:buChar char="•"/>
            </a:pPr>
            <a:r>
              <a:rPr lang="en-GB" sz="1600" dirty="0">
                <a:latin typeface="+mj-lt"/>
              </a:rPr>
              <a:t>Boring, but effective</a:t>
            </a:r>
          </a:p>
          <a:p>
            <a:pPr algn="l">
              <a:spcBef>
                <a:spcPct val="20000"/>
              </a:spcBef>
              <a:spcAft>
                <a:spcPct val="30000"/>
              </a:spcAft>
              <a:buFont typeface="Wingdings" pitchFamily="2" charset="2"/>
              <a:buNone/>
            </a:pPr>
            <a:endParaRPr lang="en-GB" sz="2000" dirty="0">
              <a:latin typeface="+mj-lt"/>
            </a:endParaRPr>
          </a:p>
          <a:p>
            <a:pPr algn="l">
              <a:spcBef>
                <a:spcPct val="20000"/>
              </a:spcBef>
              <a:spcAft>
                <a:spcPct val="30000"/>
              </a:spcAft>
              <a:buFont typeface="Wingdings" pitchFamily="2" charset="2"/>
              <a:buNone/>
            </a:pPr>
            <a:endParaRPr lang="en-GB" sz="2400" b="1" dirty="0">
              <a:latin typeface="+mj-lt"/>
            </a:endParaRPr>
          </a:p>
        </p:txBody>
      </p:sp>
      <p:sp>
        <p:nvSpPr>
          <p:cNvPr id="8" name="Text Box 19"/>
          <p:cNvSpPr txBox="1">
            <a:spLocks noChangeArrowheads="1"/>
          </p:cNvSpPr>
          <p:nvPr/>
        </p:nvSpPr>
        <p:spPr bwMode="auto">
          <a:xfrm>
            <a:off x="5755520" y="3017859"/>
            <a:ext cx="2468060" cy="1347968"/>
          </a:xfrm>
          <a:prstGeom prst="rect">
            <a:avLst/>
          </a:prstGeom>
          <a:noFill/>
          <a:ln w="12700" algn="ctr">
            <a:noFill/>
            <a:miter lim="800000"/>
            <a:headEnd/>
            <a:tailEnd/>
          </a:ln>
          <a:effectLst/>
        </p:spPr>
        <p:txBody>
          <a:bodyPr lIns="71604" tIns="37234" rIns="71604" bIns="37234" anchor="ctr"/>
          <a:lstStyle/>
          <a:p>
            <a:pPr algn="ctr"/>
            <a:r>
              <a:rPr lang="en-GB" sz="3200" dirty="0">
                <a:solidFill>
                  <a:srgbClr val="504434"/>
                </a:solidFill>
                <a:latin typeface="+mj-lt"/>
              </a:rPr>
              <a:t>Systematic management</a:t>
            </a:r>
          </a:p>
        </p:txBody>
      </p:sp>
      <p:sp>
        <p:nvSpPr>
          <p:cNvPr id="2" name="Slide Number Placeholder 1"/>
          <p:cNvSpPr>
            <a:spLocks noGrp="1"/>
          </p:cNvSpPr>
          <p:nvPr>
            <p:ph type="sldNum" sz="quarter" idx="4"/>
          </p:nvPr>
        </p:nvSpPr>
        <p:spPr/>
        <p:txBody>
          <a:bodyPr/>
          <a:lstStyle/>
          <a:p>
            <a:fld id="{869FCD29-EE0B-41F2-B7C5-BEB7EBEF40ED}" type="slidenum">
              <a:rPr lang="en-GB" smtClean="0"/>
              <a:pPr/>
              <a:t>63</a:t>
            </a:fld>
            <a:endParaRPr lang="en-GB" dirty="0"/>
          </a:p>
        </p:txBody>
      </p:sp>
    </p:spTree>
    <p:extLst>
      <p:ext uri="{BB962C8B-B14F-4D97-AF65-F5344CB8AC3E}">
        <p14:creationId xmlns:p14="http://schemas.microsoft.com/office/powerpoint/2010/main" val="498036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20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62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2025"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7202" name="Rectangle 2"/>
          <p:cNvSpPr>
            <a:spLocks noGrp="1" noChangeArrowheads="1"/>
          </p:cNvSpPr>
          <p:nvPr>
            <p:ph type="title"/>
          </p:nvPr>
        </p:nvSpPr>
        <p:spPr/>
        <p:txBody>
          <a:bodyPr/>
          <a:lstStyle/>
          <a:p>
            <a:r>
              <a:rPr lang="en-GB" dirty="0"/>
              <a:t>6. Systematic return capture vs judgemental approaches</a:t>
            </a:r>
          </a:p>
        </p:txBody>
      </p:sp>
      <p:sp>
        <p:nvSpPr>
          <p:cNvPr id="2227203" name="Rectangle 3"/>
          <p:cNvSpPr>
            <a:spLocks noGrp="1" noChangeArrowheads="1"/>
          </p:cNvSpPr>
          <p:nvPr>
            <p:ph sz="quarter" idx="10"/>
          </p:nvPr>
        </p:nvSpPr>
        <p:spPr/>
        <p:txBody>
          <a:bodyPr/>
          <a:lstStyle/>
          <a:p>
            <a:r>
              <a:rPr lang="en-GB" dirty="0"/>
              <a:t>Judgemental approaches - hope over reason</a:t>
            </a:r>
          </a:p>
        </p:txBody>
      </p:sp>
      <p:pic>
        <p:nvPicPr>
          <p:cNvPr id="2227215" name="Picture 15" descr="Hand and card cropped"/>
          <p:cNvPicPr>
            <a:picLocks noChangeAspect="1" noChangeArrowheads="1"/>
          </p:cNvPicPr>
          <p:nvPr/>
        </p:nvPicPr>
        <p:blipFill>
          <a:blip r:embed="rId3"/>
          <a:srcRect/>
          <a:stretch>
            <a:fillRect/>
          </a:stretch>
        </p:blipFill>
        <p:spPr bwMode="auto">
          <a:xfrm>
            <a:off x="705332" y="1844717"/>
            <a:ext cx="3795532" cy="4251285"/>
          </a:xfrm>
          <a:prstGeom prst="rect">
            <a:avLst/>
          </a:prstGeom>
          <a:noFill/>
        </p:spPr>
      </p:pic>
      <p:sp>
        <p:nvSpPr>
          <p:cNvPr id="2227219" name="Text Box 19"/>
          <p:cNvSpPr txBox="1">
            <a:spLocks noChangeArrowheads="1"/>
          </p:cNvSpPr>
          <p:nvPr/>
        </p:nvSpPr>
        <p:spPr bwMode="auto">
          <a:xfrm>
            <a:off x="1584285" y="3017859"/>
            <a:ext cx="2468060" cy="1347968"/>
          </a:xfrm>
          <a:prstGeom prst="rect">
            <a:avLst/>
          </a:prstGeom>
          <a:noFill/>
          <a:ln w="12700" algn="ctr">
            <a:noFill/>
            <a:miter lim="800000"/>
            <a:headEnd/>
            <a:tailEnd/>
          </a:ln>
          <a:effectLst/>
        </p:spPr>
        <p:txBody>
          <a:bodyPr lIns="71604" tIns="37234" rIns="71604" bIns="37234" anchor="ctr"/>
          <a:lstStyle/>
          <a:p>
            <a:pPr algn="ctr"/>
            <a:r>
              <a:rPr lang="en-GB" sz="3200" dirty="0">
                <a:solidFill>
                  <a:srgbClr val="504434"/>
                </a:solidFill>
                <a:latin typeface="+mj-lt"/>
              </a:rPr>
              <a:t>Judgemental management</a:t>
            </a:r>
          </a:p>
        </p:txBody>
      </p:sp>
      <p:sp>
        <p:nvSpPr>
          <p:cNvPr id="2227222" name="Rectangle 22"/>
          <p:cNvSpPr>
            <a:spLocks noChangeArrowheads="1"/>
          </p:cNvSpPr>
          <p:nvPr/>
        </p:nvSpPr>
        <p:spPr bwMode="auto">
          <a:xfrm>
            <a:off x="4956976" y="2286002"/>
            <a:ext cx="4528316" cy="3269523"/>
          </a:xfrm>
          <a:prstGeom prst="rect">
            <a:avLst/>
          </a:prstGeom>
          <a:noFill/>
          <a:ln w="9525">
            <a:noFill/>
            <a:miter lim="800000"/>
            <a:headEnd/>
            <a:tailEnd/>
          </a:ln>
          <a:effectLst/>
        </p:spPr>
        <p:txBody>
          <a:bodyPr lIns="73255" tIns="36628" rIns="73255" bIns="36628"/>
          <a:lstStyle/>
          <a:p>
            <a:pPr algn="l">
              <a:spcBef>
                <a:spcPct val="20000"/>
              </a:spcBef>
              <a:spcAft>
                <a:spcPct val="30000"/>
              </a:spcAft>
              <a:buFont typeface="Wingdings" pitchFamily="2" charset="2"/>
              <a:buNone/>
            </a:pPr>
            <a:r>
              <a:rPr lang="en-GB" dirty="0">
                <a:solidFill>
                  <a:srgbClr val="F14F11"/>
                </a:solidFill>
                <a:latin typeface="+mj-lt"/>
              </a:rPr>
              <a:t>In summary</a:t>
            </a:r>
            <a:endParaRPr lang="en-GB" sz="1600" dirty="0">
              <a:latin typeface="+mj-lt"/>
            </a:endParaRPr>
          </a:p>
          <a:p>
            <a:pPr marL="180975" indent="-180975">
              <a:lnSpc>
                <a:spcPct val="150000"/>
              </a:lnSpc>
              <a:buFont typeface="Arial" pitchFamily="34" charset="0"/>
              <a:buChar char="•"/>
            </a:pPr>
            <a:r>
              <a:rPr lang="en-GB" sz="1600" dirty="0">
                <a:latin typeface="+mj-lt"/>
              </a:rPr>
              <a:t>Judgemental/discretionary</a:t>
            </a:r>
          </a:p>
          <a:p>
            <a:pPr marL="180975" indent="-180975">
              <a:lnSpc>
                <a:spcPct val="150000"/>
              </a:lnSpc>
              <a:buFont typeface="Arial" pitchFamily="34" charset="0"/>
              <a:buChar char="•"/>
            </a:pPr>
            <a:r>
              <a:rPr lang="en-GB" sz="1600" dirty="0">
                <a:latin typeface="+mj-lt"/>
              </a:rPr>
              <a:t>Believe markets don’t work that well</a:t>
            </a:r>
          </a:p>
          <a:p>
            <a:pPr marL="180975" indent="-180975">
              <a:lnSpc>
                <a:spcPct val="150000"/>
              </a:lnSpc>
              <a:buFont typeface="Arial" pitchFamily="34" charset="0"/>
              <a:buChar char="•"/>
            </a:pPr>
            <a:r>
              <a:rPr lang="en-GB" sz="1600" dirty="0">
                <a:latin typeface="+mj-lt"/>
              </a:rPr>
              <a:t>Capture &gt; market reward through manager skill</a:t>
            </a:r>
          </a:p>
          <a:p>
            <a:pPr marL="180975" indent="-180975">
              <a:lnSpc>
                <a:spcPct val="150000"/>
              </a:lnSpc>
              <a:buFont typeface="Arial" pitchFamily="34" charset="0"/>
              <a:buChar char="•"/>
            </a:pPr>
            <a:r>
              <a:rPr lang="en-GB" sz="1600" dirty="0">
                <a:latin typeface="+mj-lt"/>
              </a:rPr>
              <a:t>Skill-based returns after costs = valuable</a:t>
            </a:r>
          </a:p>
          <a:p>
            <a:pPr marL="180975" indent="-180975">
              <a:lnSpc>
                <a:spcPct val="150000"/>
              </a:lnSpc>
              <a:buFont typeface="Arial" pitchFamily="34" charset="0"/>
              <a:buChar char="•"/>
            </a:pPr>
            <a:r>
              <a:rPr lang="en-GB" sz="1600" dirty="0">
                <a:latin typeface="+mj-lt"/>
              </a:rPr>
              <a:t>Chances: poor</a:t>
            </a:r>
          </a:p>
          <a:p>
            <a:pPr marL="180975" indent="-180975">
              <a:lnSpc>
                <a:spcPct val="150000"/>
              </a:lnSpc>
              <a:buFont typeface="Arial" pitchFamily="34" charset="0"/>
              <a:buChar char="•"/>
            </a:pPr>
            <a:r>
              <a:rPr lang="en-GB" sz="1600" dirty="0">
                <a:latin typeface="+mj-lt"/>
              </a:rPr>
              <a:t>Evidence: short-term, non replicable, anecdotal</a:t>
            </a:r>
          </a:p>
          <a:p>
            <a:pPr marL="180975" indent="-180975">
              <a:lnSpc>
                <a:spcPct val="150000"/>
              </a:lnSpc>
              <a:buFont typeface="Arial" pitchFamily="34" charset="0"/>
              <a:buChar char="•"/>
            </a:pPr>
            <a:r>
              <a:rPr lang="en-GB" sz="1600" dirty="0">
                <a:latin typeface="+mj-lt"/>
              </a:rPr>
              <a:t>Exciting but flawed</a:t>
            </a:r>
          </a:p>
          <a:p>
            <a:pPr marL="180975" indent="-180975">
              <a:lnSpc>
                <a:spcPct val="150000"/>
              </a:lnSpc>
              <a:buFont typeface="Arial" pitchFamily="34" charset="0"/>
              <a:buChar char="•"/>
            </a:pPr>
            <a:r>
              <a:rPr lang="en-GB" sz="1600" dirty="0">
                <a:latin typeface="+mj-lt"/>
              </a:rPr>
              <a:t>Kudos by association</a:t>
            </a:r>
          </a:p>
          <a:p>
            <a:pPr algn="l">
              <a:spcBef>
                <a:spcPct val="20000"/>
              </a:spcBef>
              <a:spcAft>
                <a:spcPct val="30000"/>
              </a:spcAft>
              <a:buFont typeface="Wingdings" pitchFamily="2" charset="2"/>
              <a:buNone/>
            </a:pPr>
            <a:endParaRPr lang="en-GB" sz="1600" dirty="0">
              <a:latin typeface="+mj-lt"/>
            </a:endParaRPr>
          </a:p>
          <a:p>
            <a:pPr marL="356170" lvl="1" indent="-213450">
              <a:spcBef>
                <a:spcPct val="20000"/>
              </a:spcBef>
              <a:spcAft>
                <a:spcPct val="30000"/>
              </a:spcAft>
              <a:buClr>
                <a:srgbClr val="5F5F5F"/>
              </a:buClr>
              <a:buSzPct val="90000"/>
              <a:buFontTx/>
              <a:buChar char="•"/>
            </a:pPr>
            <a:endParaRPr lang="en-GB" sz="1600" dirty="0">
              <a:latin typeface="+mj-lt"/>
            </a:endParaRPr>
          </a:p>
        </p:txBody>
      </p:sp>
      <p:sp>
        <p:nvSpPr>
          <p:cNvPr id="2" name="Slide Number Placeholder 1"/>
          <p:cNvSpPr>
            <a:spLocks noGrp="1"/>
          </p:cNvSpPr>
          <p:nvPr>
            <p:ph type="sldNum" sz="quarter" idx="4"/>
          </p:nvPr>
        </p:nvSpPr>
        <p:spPr/>
        <p:txBody>
          <a:bodyPr/>
          <a:lstStyle/>
          <a:p>
            <a:fld id="{869FCD29-EE0B-41F2-B7C5-BEB7EBEF40ED}" type="slidenum">
              <a:rPr lang="en-GB" smtClean="0"/>
              <a:pPr/>
              <a:t>64</a:t>
            </a:fld>
            <a:endParaRPr lang="en-GB" dirty="0"/>
          </a:p>
        </p:txBody>
      </p:sp>
    </p:spTree>
    <p:extLst>
      <p:ext uri="{BB962C8B-B14F-4D97-AF65-F5344CB8AC3E}">
        <p14:creationId xmlns:p14="http://schemas.microsoft.com/office/powerpoint/2010/main" val="2045731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7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72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7219" grpId="0"/>
      <p:bldP spid="22272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5" name="Group 394"/>
          <p:cNvGrpSpPr/>
          <p:nvPr/>
        </p:nvGrpSpPr>
        <p:grpSpPr>
          <a:xfrm>
            <a:off x="3027585" y="4576831"/>
            <a:ext cx="4336706" cy="1223457"/>
            <a:chOff x="2646585" y="4576830"/>
            <a:chExt cx="4336706" cy="1223457"/>
          </a:xfrm>
          <a:solidFill>
            <a:srgbClr val="383425"/>
          </a:solidFill>
        </p:grpSpPr>
        <p:sp>
          <p:nvSpPr>
            <p:cNvPr id="141" name="Oval 140"/>
            <p:cNvSpPr>
              <a:spLocks noChangeAspect="1"/>
            </p:cNvSpPr>
            <p:nvPr/>
          </p:nvSpPr>
          <p:spPr>
            <a:xfrm>
              <a:off x="3161160"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Oval 154"/>
            <p:cNvSpPr>
              <a:spLocks noChangeAspect="1"/>
            </p:cNvSpPr>
            <p:nvPr/>
          </p:nvSpPr>
          <p:spPr>
            <a:xfrm>
              <a:off x="6766944"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Oval 159"/>
            <p:cNvSpPr>
              <a:spLocks noChangeAspect="1"/>
            </p:cNvSpPr>
            <p:nvPr/>
          </p:nvSpPr>
          <p:spPr>
            <a:xfrm>
              <a:off x="2646585" y="507873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Oval 181"/>
            <p:cNvSpPr>
              <a:spLocks noChangeAspect="1"/>
            </p:cNvSpPr>
            <p:nvPr/>
          </p:nvSpPr>
          <p:spPr>
            <a:xfrm>
              <a:off x="2903604"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Oval 183"/>
            <p:cNvSpPr>
              <a:spLocks noChangeAspect="1"/>
            </p:cNvSpPr>
            <p:nvPr/>
          </p:nvSpPr>
          <p:spPr>
            <a:xfrm>
              <a:off x="3418716"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Oval 189"/>
            <p:cNvSpPr>
              <a:spLocks noChangeAspect="1"/>
            </p:cNvSpPr>
            <p:nvPr/>
          </p:nvSpPr>
          <p:spPr>
            <a:xfrm>
              <a:off x="4964052"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Oval 191"/>
            <p:cNvSpPr>
              <a:spLocks noChangeAspect="1"/>
            </p:cNvSpPr>
            <p:nvPr/>
          </p:nvSpPr>
          <p:spPr>
            <a:xfrm>
              <a:off x="5479164"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Oval 194"/>
            <p:cNvSpPr>
              <a:spLocks noChangeAspect="1"/>
            </p:cNvSpPr>
            <p:nvPr/>
          </p:nvSpPr>
          <p:spPr>
            <a:xfrm>
              <a:off x="6251832"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Oval 195"/>
            <p:cNvSpPr>
              <a:spLocks noChangeAspect="1"/>
            </p:cNvSpPr>
            <p:nvPr/>
          </p:nvSpPr>
          <p:spPr>
            <a:xfrm>
              <a:off x="6509388"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Oval 202"/>
            <p:cNvSpPr>
              <a:spLocks noChangeAspect="1"/>
            </p:cNvSpPr>
            <p:nvPr/>
          </p:nvSpPr>
          <p:spPr>
            <a:xfrm>
              <a:off x="2904141"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Oval 205"/>
            <p:cNvSpPr>
              <a:spLocks noChangeAspect="1"/>
            </p:cNvSpPr>
            <p:nvPr/>
          </p:nvSpPr>
          <p:spPr>
            <a:xfrm>
              <a:off x="3676809"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Oval 223"/>
            <p:cNvSpPr>
              <a:spLocks noChangeAspect="1"/>
            </p:cNvSpPr>
            <p:nvPr/>
          </p:nvSpPr>
          <p:spPr>
            <a:xfrm>
              <a:off x="2903604"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Oval 224"/>
            <p:cNvSpPr>
              <a:spLocks noChangeAspect="1"/>
            </p:cNvSpPr>
            <p:nvPr/>
          </p:nvSpPr>
          <p:spPr>
            <a:xfrm>
              <a:off x="3161160"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Oval 226"/>
            <p:cNvSpPr>
              <a:spLocks noChangeAspect="1"/>
            </p:cNvSpPr>
            <p:nvPr/>
          </p:nvSpPr>
          <p:spPr>
            <a:xfrm>
              <a:off x="3676272"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p:cNvSpPr>
              <a:spLocks noChangeAspect="1"/>
            </p:cNvSpPr>
            <p:nvPr/>
          </p:nvSpPr>
          <p:spPr>
            <a:xfrm>
              <a:off x="4449477"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4" name="Group 393"/>
          <p:cNvGrpSpPr/>
          <p:nvPr/>
        </p:nvGrpSpPr>
        <p:grpSpPr>
          <a:xfrm>
            <a:off x="2254380" y="4319275"/>
            <a:ext cx="5368004" cy="1481013"/>
            <a:chOff x="1873380" y="4319274"/>
            <a:chExt cx="5368004" cy="1481013"/>
          </a:xfrm>
          <a:solidFill>
            <a:srgbClr val="383425"/>
          </a:solidFill>
        </p:grpSpPr>
        <p:sp>
          <p:nvSpPr>
            <p:cNvPr id="143" name="Oval 142"/>
            <p:cNvSpPr>
              <a:spLocks noChangeAspect="1"/>
            </p:cNvSpPr>
            <p:nvPr/>
          </p:nvSpPr>
          <p:spPr>
            <a:xfrm>
              <a:off x="3676272"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Oval 143"/>
            <p:cNvSpPr>
              <a:spLocks noChangeAspect="1"/>
            </p:cNvSpPr>
            <p:nvPr/>
          </p:nvSpPr>
          <p:spPr>
            <a:xfrm>
              <a:off x="3933828"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Oval 144"/>
            <p:cNvSpPr>
              <a:spLocks noChangeAspect="1"/>
            </p:cNvSpPr>
            <p:nvPr/>
          </p:nvSpPr>
          <p:spPr>
            <a:xfrm>
              <a:off x="4191384"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Oval 145"/>
            <p:cNvSpPr>
              <a:spLocks noChangeAspect="1"/>
            </p:cNvSpPr>
            <p:nvPr/>
          </p:nvSpPr>
          <p:spPr>
            <a:xfrm>
              <a:off x="4448940"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Oval 146"/>
            <p:cNvSpPr>
              <a:spLocks noChangeAspect="1"/>
            </p:cNvSpPr>
            <p:nvPr/>
          </p:nvSpPr>
          <p:spPr>
            <a:xfrm>
              <a:off x="4706496"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Oval 147"/>
            <p:cNvSpPr>
              <a:spLocks noChangeAspect="1"/>
            </p:cNvSpPr>
            <p:nvPr/>
          </p:nvSpPr>
          <p:spPr>
            <a:xfrm>
              <a:off x="4964052"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Oval 151"/>
            <p:cNvSpPr>
              <a:spLocks noChangeAspect="1"/>
            </p:cNvSpPr>
            <p:nvPr/>
          </p:nvSpPr>
          <p:spPr>
            <a:xfrm>
              <a:off x="5994276"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Oval 153"/>
            <p:cNvSpPr>
              <a:spLocks noChangeAspect="1"/>
            </p:cNvSpPr>
            <p:nvPr/>
          </p:nvSpPr>
          <p:spPr>
            <a:xfrm>
              <a:off x="6509388"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p:cNvSpPr>
              <a:spLocks noChangeAspect="1"/>
            </p:cNvSpPr>
            <p:nvPr/>
          </p:nvSpPr>
          <p:spPr>
            <a:xfrm>
              <a:off x="1873917" y="507873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p:cNvSpPr>
              <a:spLocks noChangeAspect="1"/>
            </p:cNvSpPr>
            <p:nvPr/>
          </p:nvSpPr>
          <p:spPr>
            <a:xfrm>
              <a:off x="2904141"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p:cNvSpPr>
              <a:spLocks noChangeAspect="1"/>
            </p:cNvSpPr>
            <p:nvPr/>
          </p:nvSpPr>
          <p:spPr>
            <a:xfrm>
              <a:off x="5737257"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p:cNvSpPr>
              <a:spLocks noChangeAspect="1"/>
            </p:cNvSpPr>
            <p:nvPr/>
          </p:nvSpPr>
          <p:spPr>
            <a:xfrm>
              <a:off x="5994813"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p:cNvSpPr>
              <a:spLocks noChangeAspect="1"/>
            </p:cNvSpPr>
            <p:nvPr/>
          </p:nvSpPr>
          <p:spPr>
            <a:xfrm>
              <a:off x="7025037"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p:cNvSpPr>
              <a:spLocks noChangeAspect="1"/>
            </p:cNvSpPr>
            <p:nvPr/>
          </p:nvSpPr>
          <p:spPr>
            <a:xfrm>
              <a:off x="1873380"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Oval 180"/>
            <p:cNvSpPr>
              <a:spLocks noChangeAspect="1"/>
            </p:cNvSpPr>
            <p:nvPr/>
          </p:nvSpPr>
          <p:spPr>
            <a:xfrm>
              <a:off x="2646048"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Oval 182"/>
            <p:cNvSpPr>
              <a:spLocks noChangeAspect="1"/>
            </p:cNvSpPr>
            <p:nvPr/>
          </p:nvSpPr>
          <p:spPr>
            <a:xfrm>
              <a:off x="3161160"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6" name="Oval 185"/>
            <p:cNvSpPr>
              <a:spLocks noChangeAspect="1"/>
            </p:cNvSpPr>
            <p:nvPr/>
          </p:nvSpPr>
          <p:spPr>
            <a:xfrm>
              <a:off x="3933828"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p:cNvSpPr>
              <a:spLocks noChangeAspect="1"/>
            </p:cNvSpPr>
            <p:nvPr/>
          </p:nvSpPr>
          <p:spPr>
            <a:xfrm>
              <a:off x="4191384"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p:cNvSpPr>
              <a:spLocks noChangeAspect="1"/>
            </p:cNvSpPr>
            <p:nvPr/>
          </p:nvSpPr>
          <p:spPr>
            <a:xfrm>
              <a:off x="5736720"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Oval 196"/>
            <p:cNvSpPr>
              <a:spLocks noChangeAspect="1"/>
            </p:cNvSpPr>
            <p:nvPr/>
          </p:nvSpPr>
          <p:spPr>
            <a:xfrm>
              <a:off x="6766944"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Oval 112"/>
            <p:cNvSpPr>
              <a:spLocks noChangeAspect="1"/>
            </p:cNvSpPr>
            <p:nvPr/>
          </p:nvSpPr>
          <p:spPr>
            <a:xfrm>
              <a:off x="3934365"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Oval 207"/>
            <p:cNvSpPr>
              <a:spLocks noChangeAspect="1"/>
            </p:cNvSpPr>
            <p:nvPr/>
          </p:nvSpPr>
          <p:spPr>
            <a:xfrm>
              <a:off x="4191921"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Oval 208"/>
            <p:cNvSpPr>
              <a:spLocks noChangeAspect="1"/>
            </p:cNvSpPr>
            <p:nvPr/>
          </p:nvSpPr>
          <p:spPr>
            <a:xfrm>
              <a:off x="4449477"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p:cNvSpPr>
              <a:spLocks noChangeAspect="1"/>
            </p:cNvSpPr>
            <p:nvPr/>
          </p:nvSpPr>
          <p:spPr>
            <a:xfrm>
              <a:off x="4707033"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Oval 210"/>
            <p:cNvSpPr>
              <a:spLocks noChangeAspect="1"/>
            </p:cNvSpPr>
            <p:nvPr/>
          </p:nvSpPr>
          <p:spPr>
            <a:xfrm>
              <a:off x="4964589"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Oval 211"/>
            <p:cNvSpPr>
              <a:spLocks noChangeAspect="1"/>
            </p:cNvSpPr>
            <p:nvPr/>
          </p:nvSpPr>
          <p:spPr>
            <a:xfrm>
              <a:off x="5222145"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Oval 213"/>
            <p:cNvSpPr>
              <a:spLocks noChangeAspect="1"/>
            </p:cNvSpPr>
            <p:nvPr/>
          </p:nvSpPr>
          <p:spPr>
            <a:xfrm>
              <a:off x="5737257"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Oval 214"/>
            <p:cNvSpPr>
              <a:spLocks noChangeAspect="1"/>
            </p:cNvSpPr>
            <p:nvPr/>
          </p:nvSpPr>
          <p:spPr>
            <a:xfrm>
              <a:off x="5994813"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p:cNvSpPr>
              <a:spLocks noChangeAspect="1"/>
            </p:cNvSpPr>
            <p:nvPr/>
          </p:nvSpPr>
          <p:spPr>
            <a:xfrm>
              <a:off x="6509925"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Oval 217"/>
            <p:cNvSpPr>
              <a:spLocks noChangeAspect="1"/>
            </p:cNvSpPr>
            <p:nvPr/>
          </p:nvSpPr>
          <p:spPr>
            <a:xfrm>
              <a:off x="6767481"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Oval 219"/>
            <p:cNvSpPr>
              <a:spLocks noChangeAspect="1"/>
            </p:cNvSpPr>
            <p:nvPr/>
          </p:nvSpPr>
          <p:spPr>
            <a:xfrm>
              <a:off x="1873380"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Oval 220"/>
            <p:cNvSpPr>
              <a:spLocks noChangeAspect="1"/>
            </p:cNvSpPr>
            <p:nvPr/>
          </p:nvSpPr>
          <p:spPr>
            <a:xfrm>
              <a:off x="2130936"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Oval 221"/>
            <p:cNvSpPr>
              <a:spLocks noChangeAspect="1"/>
            </p:cNvSpPr>
            <p:nvPr/>
          </p:nvSpPr>
          <p:spPr>
            <a:xfrm>
              <a:off x="2388492"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p:cNvSpPr>
              <a:spLocks noChangeAspect="1"/>
            </p:cNvSpPr>
            <p:nvPr/>
          </p:nvSpPr>
          <p:spPr>
            <a:xfrm>
              <a:off x="2646048"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Oval 227"/>
            <p:cNvSpPr>
              <a:spLocks noChangeAspect="1"/>
            </p:cNvSpPr>
            <p:nvPr/>
          </p:nvSpPr>
          <p:spPr>
            <a:xfrm>
              <a:off x="3933828"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Oval 240"/>
            <p:cNvSpPr>
              <a:spLocks noChangeAspect="1"/>
            </p:cNvSpPr>
            <p:nvPr/>
          </p:nvSpPr>
          <p:spPr>
            <a:xfrm>
              <a:off x="1873917"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Oval 241"/>
            <p:cNvSpPr>
              <a:spLocks noChangeAspect="1"/>
            </p:cNvSpPr>
            <p:nvPr/>
          </p:nvSpPr>
          <p:spPr>
            <a:xfrm>
              <a:off x="2131473"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Oval 242"/>
            <p:cNvSpPr>
              <a:spLocks noChangeAspect="1"/>
            </p:cNvSpPr>
            <p:nvPr/>
          </p:nvSpPr>
          <p:spPr>
            <a:xfrm>
              <a:off x="2389029"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p:cNvSpPr>
              <a:spLocks noChangeAspect="1"/>
            </p:cNvSpPr>
            <p:nvPr/>
          </p:nvSpPr>
          <p:spPr>
            <a:xfrm>
              <a:off x="2646585"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Oval 244"/>
            <p:cNvSpPr>
              <a:spLocks noChangeAspect="1"/>
            </p:cNvSpPr>
            <p:nvPr/>
          </p:nvSpPr>
          <p:spPr>
            <a:xfrm>
              <a:off x="2904141"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Oval 245"/>
            <p:cNvSpPr>
              <a:spLocks noChangeAspect="1"/>
            </p:cNvSpPr>
            <p:nvPr/>
          </p:nvSpPr>
          <p:spPr>
            <a:xfrm>
              <a:off x="3161697"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Oval 246"/>
            <p:cNvSpPr>
              <a:spLocks noChangeAspect="1"/>
            </p:cNvSpPr>
            <p:nvPr/>
          </p:nvSpPr>
          <p:spPr>
            <a:xfrm>
              <a:off x="3419253"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Oval 247"/>
            <p:cNvSpPr>
              <a:spLocks noChangeAspect="1"/>
            </p:cNvSpPr>
            <p:nvPr/>
          </p:nvSpPr>
          <p:spPr>
            <a:xfrm>
              <a:off x="3676809"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Oval 253"/>
            <p:cNvSpPr>
              <a:spLocks noChangeAspect="1"/>
            </p:cNvSpPr>
            <p:nvPr/>
          </p:nvSpPr>
          <p:spPr>
            <a:xfrm>
              <a:off x="5222145"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Oval 254"/>
            <p:cNvSpPr>
              <a:spLocks noChangeAspect="1"/>
            </p:cNvSpPr>
            <p:nvPr/>
          </p:nvSpPr>
          <p:spPr>
            <a:xfrm>
              <a:off x="5479701"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Oval 255"/>
            <p:cNvSpPr>
              <a:spLocks noChangeAspect="1"/>
            </p:cNvSpPr>
            <p:nvPr/>
          </p:nvSpPr>
          <p:spPr>
            <a:xfrm>
              <a:off x="5737257"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Oval 256"/>
            <p:cNvSpPr>
              <a:spLocks noChangeAspect="1"/>
            </p:cNvSpPr>
            <p:nvPr/>
          </p:nvSpPr>
          <p:spPr>
            <a:xfrm>
              <a:off x="5994813"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9" name="Oval 258"/>
            <p:cNvSpPr>
              <a:spLocks noChangeAspect="1"/>
            </p:cNvSpPr>
            <p:nvPr/>
          </p:nvSpPr>
          <p:spPr>
            <a:xfrm>
              <a:off x="6509925"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1" name="Group 390"/>
          <p:cNvGrpSpPr/>
          <p:nvPr/>
        </p:nvGrpSpPr>
        <p:grpSpPr>
          <a:xfrm>
            <a:off x="2247776" y="1469649"/>
            <a:ext cx="5374608" cy="2808416"/>
            <a:chOff x="1866776" y="1469649"/>
            <a:chExt cx="5374608" cy="2808416"/>
          </a:xfrm>
          <a:solidFill>
            <a:srgbClr val="383425"/>
          </a:solidFill>
        </p:grpSpPr>
        <p:sp>
          <p:nvSpPr>
            <p:cNvPr id="4" name="Oval 3"/>
            <p:cNvSpPr>
              <a:spLocks noChangeAspect="1"/>
            </p:cNvSpPr>
            <p:nvPr/>
          </p:nvSpPr>
          <p:spPr>
            <a:xfrm>
              <a:off x="1873917"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 name="Oval 4"/>
            <p:cNvSpPr>
              <a:spLocks noChangeAspect="1"/>
            </p:cNvSpPr>
            <p:nvPr/>
          </p:nvSpPr>
          <p:spPr>
            <a:xfrm>
              <a:off x="2131473"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 name="Oval 5"/>
            <p:cNvSpPr>
              <a:spLocks noChangeAspect="1"/>
            </p:cNvSpPr>
            <p:nvPr/>
          </p:nvSpPr>
          <p:spPr>
            <a:xfrm>
              <a:off x="2389029"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 name="Oval 6"/>
            <p:cNvSpPr>
              <a:spLocks noChangeAspect="1"/>
            </p:cNvSpPr>
            <p:nvPr/>
          </p:nvSpPr>
          <p:spPr>
            <a:xfrm>
              <a:off x="2646585"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 name="Oval 7"/>
            <p:cNvSpPr>
              <a:spLocks noChangeAspect="1"/>
            </p:cNvSpPr>
            <p:nvPr/>
          </p:nvSpPr>
          <p:spPr>
            <a:xfrm>
              <a:off x="2904141"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 name="Oval 9"/>
            <p:cNvSpPr>
              <a:spLocks noChangeAspect="1"/>
            </p:cNvSpPr>
            <p:nvPr/>
          </p:nvSpPr>
          <p:spPr>
            <a:xfrm>
              <a:off x="3161697"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 name="Oval 10"/>
            <p:cNvSpPr>
              <a:spLocks noChangeAspect="1"/>
            </p:cNvSpPr>
            <p:nvPr/>
          </p:nvSpPr>
          <p:spPr>
            <a:xfrm>
              <a:off x="3419253"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 name="Oval 11"/>
            <p:cNvSpPr>
              <a:spLocks noChangeAspect="1"/>
            </p:cNvSpPr>
            <p:nvPr/>
          </p:nvSpPr>
          <p:spPr>
            <a:xfrm>
              <a:off x="3676809"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 name="Oval 12"/>
            <p:cNvSpPr>
              <a:spLocks noChangeAspect="1"/>
            </p:cNvSpPr>
            <p:nvPr/>
          </p:nvSpPr>
          <p:spPr>
            <a:xfrm>
              <a:off x="3934365"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 name="Oval 13"/>
            <p:cNvSpPr>
              <a:spLocks noChangeAspect="1"/>
            </p:cNvSpPr>
            <p:nvPr/>
          </p:nvSpPr>
          <p:spPr>
            <a:xfrm>
              <a:off x="4191921"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4" name="Oval 14"/>
            <p:cNvSpPr>
              <a:spLocks noChangeAspect="1"/>
            </p:cNvSpPr>
            <p:nvPr/>
          </p:nvSpPr>
          <p:spPr>
            <a:xfrm>
              <a:off x="4449477"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5" name="Oval 15"/>
            <p:cNvSpPr>
              <a:spLocks noChangeAspect="1"/>
            </p:cNvSpPr>
            <p:nvPr/>
          </p:nvSpPr>
          <p:spPr>
            <a:xfrm>
              <a:off x="4707033"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6" name="Oval 16"/>
            <p:cNvSpPr>
              <a:spLocks noChangeAspect="1"/>
            </p:cNvSpPr>
            <p:nvPr/>
          </p:nvSpPr>
          <p:spPr>
            <a:xfrm>
              <a:off x="4964589"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7" name="Oval 17"/>
            <p:cNvSpPr>
              <a:spLocks noChangeAspect="1"/>
            </p:cNvSpPr>
            <p:nvPr/>
          </p:nvSpPr>
          <p:spPr>
            <a:xfrm>
              <a:off x="5222145"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8" name="Oval 18"/>
            <p:cNvSpPr>
              <a:spLocks noChangeAspect="1"/>
            </p:cNvSpPr>
            <p:nvPr/>
          </p:nvSpPr>
          <p:spPr>
            <a:xfrm>
              <a:off x="5479701"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9" name="Oval 19"/>
            <p:cNvSpPr>
              <a:spLocks noChangeAspect="1"/>
            </p:cNvSpPr>
            <p:nvPr/>
          </p:nvSpPr>
          <p:spPr>
            <a:xfrm>
              <a:off x="5737257"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0" name="Oval 20"/>
            <p:cNvSpPr>
              <a:spLocks noChangeAspect="1"/>
            </p:cNvSpPr>
            <p:nvPr/>
          </p:nvSpPr>
          <p:spPr>
            <a:xfrm>
              <a:off x="5994813"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1" name="Oval 21"/>
            <p:cNvSpPr>
              <a:spLocks noChangeAspect="1"/>
            </p:cNvSpPr>
            <p:nvPr/>
          </p:nvSpPr>
          <p:spPr>
            <a:xfrm>
              <a:off x="6252369"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2" name="Oval 22"/>
            <p:cNvSpPr>
              <a:spLocks noChangeAspect="1"/>
            </p:cNvSpPr>
            <p:nvPr/>
          </p:nvSpPr>
          <p:spPr>
            <a:xfrm>
              <a:off x="6509925"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3" name="Oval 23"/>
            <p:cNvSpPr>
              <a:spLocks noChangeAspect="1"/>
            </p:cNvSpPr>
            <p:nvPr/>
          </p:nvSpPr>
          <p:spPr>
            <a:xfrm>
              <a:off x="6767481"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4" name="Oval 24"/>
            <p:cNvSpPr>
              <a:spLocks noChangeAspect="1"/>
            </p:cNvSpPr>
            <p:nvPr/>
          </p:nvSpPr>
          <p:spPr>
            <a:xfrm>
              <a:off x="7025037" y="277393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5" name="Oval 25"/>
            <p:cNvSpPr>
              <a:spLocks noChangeAspect="1"/>
            </p:cNvSpPr>
            <p:nvPr/>
          </p:nvSpPr>
          <p:spPr>
            <a:xfrm>
              <a:off x="7024500" y="1469649"/>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6" name="Oval 25"/>
            <p:cNvSpPr>
              <a:spLocks noChangeAspect="1"/>
            </p:cNvSpPr>
            <p:nvPr/>
          </p:nvSpPr>
          <p:spPr>
            <a:xfrm>
              <a:off x="1873917"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7" name="Oval 26"/>
            <p:cNvSpPr>
              <a:spLocks noChangeAspect="1"/>
            </p:cNvSpPr>
            <p:nvPr/>
          </p:nvSpPr>
          <p:spPr>
            <a:xfrm>
              <a:off x="2131473"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8" name="Oval 27"/>
            <p:cNvSpPr>
              <a:spLocks noChangeAspect="1"/>
            </p:cNvSpPr>
            <p:nvPr/>
          </p:nvSpPr>
          <p:spPr>
            <a:xfrm>
              <a:off x="2389029"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 name="Oval 28"/>
            <p:cNvSpPr>
              <a:spLocks noChangeAspect="1"/>
            </p:cNvSpPr>
            <p:nvPr/>
          </p:nvSpPr>
          <p:spPr>
            <a:xfrm>
              <a:off x="2646585"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 name="Oval 29"/>
            <p:cNvSpPr>
              <a:spLocks noChangeAspect="1"/>
            </p:cNvSpPr>
            <p:nvPr/>
          </p:nvSpPr>
          <p:spPr>
            <a:xfrm>
              <a:off x="2904141"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 name="Oval 30"/>
            <p:cNvSpPr>
              <a:spLocks noChangeAspect="1"/>
            </p:cNvSpPr>
            <p:nvPr/>
          </p:nvSpPr>
          <p:spPr>
            <a:xfrm>
              <a:off x="3161697"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 name="Oval 31"/>
            <p:cNvSpPr>
              <a:spLocks noChangeAspect="1"/>
            </p:cNvSpPr>
            <p:nvPr/>
          </p:nvSpPr>
          <p:spPr>
            <a:xfrm>
              <a:off x="3419253"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 name="Oval 32"/>
            <p:cNvSpPr>
              <a:spLocks noChangeAspect="1"/>
            </p:cNvSpPr>
            <p:nvPr/>
          </p:nvSpPr>
          <p:spPr>
            <a:xfrm>
              <a:off x="3676809"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 name="Oval 33"/>
            <p:cNvSpPr>
              <a:spLocks noChangeAspect="1"/>
            </p:cNvSpPr>
            <p:nvPr/>
          </p:nvSpPr>
          <p:spPr>
            <a:xfrm>
              <a:off x="3934365"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 name="Oval 34"/>
            <p:cNvSpPr>
              <a:spLocks noChangeAspect="1"/>
            </p:cNvSpPr>
            <p:nvPr/>
          </p:nvSpPr>
          <p:spPr>
            <a:xfrm>
              <a:off x="4191921"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 name="Oval 35"/>
            <p:cNvSpPr>
              <a:spLocks noChangeAspect="1"/>
            </p:cNvSpPr>
            <p:nvPr/>
          </p:nvSpPr>
          <p:spPr>
            <a:xfrm>
              <a:off x="4449477"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 name="Oval 36"/>
            <p:cNvSpPr>
              <a:spLocks noChangeAspect="1"/>
            </p:cNvSpPr>
            <p:nvPr/>
          </p:nvSpPr>
          <p:spPr>
            <a:xfrm>
              <a:off x="4707033"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8" name="Oval 37"/>
            <p:cNvSpPr>
              <a:spLocks noChangeAspect="1"/>
            </p:cNvSpPr>
            <p:nvPr/>
          </p:nvSpPr>
          <p:spPr>
            <a:xfrm>
              <a:off x="4964589"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9" name="Oval 38"/>
            <p:cNvSpPr>
              <a:spLocks noChangeAspect="1"/>
            </p:cNvSpPr>
            <p:nvPr/>
          </p:nvSpPr>
          <p:spPr>
            <a:xfrm>
              <a:off x="5222145"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0" name="Oval 39"/>
            <p:cNvSpPr>
              <a:spLocks noChangeAspect="1"/>
            </p:cNvSpPr>
            <p:nvPr/>
          </p:nvSpPr>
          <p:spPr>
            <a:xfrm>
              <a:off x="5479701"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1" name="Oval 40"/>
            <p:cNvSpPr>
              <a:spLocks noChangeAspect="1"/>
            </p:cNvSpPr>
            <p:nvPr/>
          </p:nvSpPr>
          <p:spPr>
            <a:xfrm>
              <a:off x="5737257"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2" name="Oval 41"/>
            <p:cNvSpPr>
              <a:spLocks noChangeAspect="1"/>
            </p:cNvSpPr>
            <p:nvPr/>
          </p:nvSpPr>
          <p:spPr>
            <a:xfrm>
              <a:off x="5994813"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3" name="Oval 42"/>
            <p:cNvSpPr>
              <a:spLocks noChangeAspect="1"/>
            </p:cNvSpPr>
            <p:nvPr/>
          </p:nvSpPr>
          <p:spPr>
            <a:xfrm>
              <a:off x="6252369"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4" name="Oval 43"/>
            <p:cNvSpPr>
              <a:spLocks noChangeAspect="1"/>
            </p:cNvSpPr>
            <p:nvPr/>
          </p:nvSpPr>
          <p:spPr>
            <a:xfrm>
              <a:off x="6509925"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5" name="Oval 44"/>
            <p:cNvSpPr>
              <a:spLocks noChangeAspect="1"/>
            </p:cNvSpPr>
            <p:nvPr/>
          </p:nvSpPr>
          <p:spPr>
            <a:xfrm>
              <a:off x="6767481"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6" name="Oval 45"/>
            <p:cNvSpPr>
              <a:spLocks noChangeAspect="1"/>
            </p:cNvSpPr>
            <p:nvPr/>
          </p:nvSpPr>
          <p:spPr>
            <a:xfrm>
              <a:off x="7025037" y="303149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7" name="Oval 46"/>
            <p:cNvSpPr>
              <a:spLocks noChangeAspect="1"/>
            </p:cNvSpPr>
            <p:nvPr/>
          </p:nvSpPr>
          <p:spPr>
            <a:xfrm>
              <a:off x="7024500" y="1727205"/>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8" name="Oval 47"/>
            <p:cNvSpPr>
              <a:spLocks noChangeAspect="1"/>
            </p:cNvSpPr>
            <p:nvPr/>
          </p:nvSpPr>
          <p:spPr>
            <a:xfrm>
              <a:off x="1873917"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49" name="Oval 48"/>
            <p:cNvSpPr>
              <a:spLocks noChangeAspect="1"/>
            </p:cNvSpPr>
            <p:nvPr/>
          </p:nvSpPr>
          <p:spPr>
            <a:xfrm>
              <a:off x="2131473"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0" name="Oval 49"/>
            <p:cNvSpPr>
              <a:spLocks noChangeAspect="1"/>
            </p:cNvSpPr>
            <p:nvPr/>
          </p:nvSpPr>
          <p:spPr>
            <a:xfrm>
              <a:off x="2389029"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1" name="Oval 50"/>
            <p:cNvSpPr>
              <a:spLocks noChangeAspect="1"/>
            </p:cNvSpPr>
            <p:nvPr/>
          </p:nvSpPr>
          <p:spPr>
            <a:xfrm>
              <a:off x="2646585"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2" name="Oval 51"/>
            <p:cNvSpPr>
              <a:spLocks noChangeAspect="1"/>
            </p:cNvSpPr>
            <p:nvPr/>
          </p:nvSpPr>
          <p:spPr>
            <a:xfrm>
              <a:off x="2904141"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3" name="Oval 52"/>
            <p:cNvSpPr>
              <a:spLocks noChangeAspect="1"/>
            </p:cNvSpPr>
            <p:nvPr/>
          </p:nvSpPr>
          <p:spPr>
            <a:xfrm>
              <a:off x="3161697"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4" name="Oval 53"/>
            <p:cNvSpPr>
              <a:spLocks noChangeAspect="1"/>
            </p:cNvSpPr>
            <p:nvPr/>
          </p:nvSpPr>
          <p:spPr>
            <a:xfrm>
              <a:off x="3419253"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5" name="Oval 54"/>
            <p:cNvSpPr>
              <a:spLocks noChangeAspect="1"/>
            </p:cNvSpPr>
            <p:nvPr/>
          </p:nvSpPr>
          <p:spPr>
            <a:xfrm>
              <a:off x="3676809"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6" name="Oval 55"/>
            <p:cNvSpPr>
              <a:spLocks noChangeAspect="1"/>
            </p:cNvSpPr>
            <p:nvPr/>
          </p:nvSpPr>
          <p:spPr>
            <a:xfrm>
              <a:off x="3934365"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7" name="Oval 56"/>
            <p:cNvSpPr>
              <a:spLocks noChangeAspect="1"/>
            </p:cNvSpPr>
            <p:nvPr/>
          </p:nvSpPr>
          <p:spPr>
            <a:xfrm>
              <a:off x="4191921"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8" name="Oval 57"/>
            <p:cNvSpPr>
              <a:spLocks noChangeAspect="1"/>
            </p:cNvSpPr>
            <p:nvPr/>
          </p:nvSpPr>
          <p:spPr>
            <a:xfrm>
              <a:off x="4449477"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59" name="Oval 58"/>
            <p:cNvSpPr>
              <a:spLocks noChangeAspect="1"/>
            </p:cNvSpPr>
            <p:nvPr/>
          </p:nvSpPr>
          <p:spPr>
            <a:xfrm>
              <a:off x="4707033"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0" name="Oval 59"/>
            <p:cNvSpPr>
              <a:spLocks noChangeAspect="1"/>
            </p:cNvSpPr>
            <p:nvPr/>
          </p:nvSpPr>
          <p:spPr>
            <a:xfrm>
              <a:off x="4964589"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1" name="Oval 60"/>
            <p:cNvSpPr>
              <a:spLocks noChangeAspect="1"/>
            </p:cNvSpPr>
            <p:nvPr/>
          </p:nvSpPr>
          <p:spPr>
            <a:xfrm>
              <a:off x="5222145"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2" name="Oval 61"/>
            <p:cNvSpPr>
              <a:spLocks noChangeAspect="1"/>
            </p:cNvSpPr>
            <p:nvPr/>
          </p:nvSpPr>
          <p:spPr>
            <a:xfrm>
              <a:off x="5479701"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3" name="Oval 62"/>
            <p:cNvSpPr>
              <a:spLocks noChangeAspect="1"/>
            </p:cNvSpPr>
            <p:nvPr/>
          </p:nvSpPr>
          <p:spPr>
            <a:xfrm>
              <a:off x="5737257"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4" name="Oval 63"/>
            <p:cNvSpPr>
              <a:spLocks noChangeAspect="1"/>
            </p:cNvSpPr>
            <p:nvPr/>
          </p:nvSpPr>
          <p:spPr>
            <a:xfrm>
              <a:off x="5994813"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5" name="Oval 64"/>
            <p:cNvSpPr>
              <a:spLocks noChangeAspect="1"/>
            </p:cNvSpPr>
            <p:nvPr/>
          </p:nvSpPr>
          <p:spPr>
            <a:xfrm>
              <a:off x="6252369"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6" name="Oval 65"/>
            <p:cNvSpPr>
              <a:spLocks noChangeAspect="1"/>
            </p:cNvSpPr>
            <p:nvPr/>
          </p:nvSpPr>
          <p:spPr>
            <a:xfrm>
              <a:off x="6509925"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7" name="Oval 66"/>
            <p:cNvSpPr>
              <a:spLocks noChangeAspect="1"/>
            </p:cNvSpPr>
            <p:nvPr/>
          </p:nvSpPr>
          <p:spPr>
            <a:xfrm>
              <a:off x="6767481"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8" name="Oval 67"/>
            <p:cNvSpPr>
              <a:spLocks noChangeAspect="1"/>
            </p:cNvSpPr>
            <p:nvPr/>
          </p:nvSpPr>
          <p:spPr>
            <a:xfrm>
              <a:off x="7025037" y="328905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69" name="Oval 68"/>
            <p:cNvSpPr>
              <a:spLocks noChangeAspect="1"/>
            </p:cNvSpPr>
            <p:nvPr/>
          </p:nvSpPr>
          <p:spPr>
            <a:xfrm>
              <a:off x="7024500" y="19847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0" name="Oval 69"/>
            <p:cNvSpPr>
              <a:spLocks noChangeAspect="1"/>
            </p:cNvSpPr>
            <p:nvPr/>
          </p:nvSpPr>
          <p:spPr>
            <a:xfrm>
              <a:off x="1873917"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1" name="Oval 70"/>
            <p:cNvSpPr>
              <a:spLocks noChangeAspect="1"/>
            </p:cNvSpPr>
            <p:nvPr/>
          </p:nvSpPr>
          <p:spPr>
            <a:xfrm>
              <a:off x="2131473"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2" name="Oval 71"/>
            <p:cNvSpPr>
              <a:spLocks noChangeAspect="1"/>
            </p:cNvSpPr>
            <p:nvPr/>
          </p:nvSpPr>
          <p:spPr>
            <a:xfrm>
              <a:off x="2389029"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3" name="Oval 72"/>
            <p:cNvSpPr>
              <a:spLocks noChangeAspect="1"/>
            </p:cNvSpPr>
            <p:nvPr/>
          </p:nvSpPr>
          <p:spPr>
            <a:xfrm>
              <a:off x="2646585"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4" name="Oval 73"/>
            <p:cNvSpPr>
              <a:spLocks noChangeAspect="1"/>
            </p:cNvSpPr>
            <p:nvPr/>
          </p:nvSpPr>
          <p:spPr>
            <a:xfrm>
              <a:off x="2904141"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5" name="Oval 74"/>
            <p:cNvSpPr>
              <a:spLocks noChangeAspect="1"/>
            </p:cNvSpPr>
            <p:nvPr/>
          </p:nvSpPr>
          <p:spPr>
            <a:xfrm>
              <a:off x="3161697"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6" name="Oval 75"/>
            <p:cNvSpPr>
              <a:spLocks noChangeAspect="1"/>
            </p:cNvSpPr>
            <p:nvPr/>
          </p:nvSpPr>
          <p:spPr>
            <a:xfrm>
              <a:off x="3419253"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7" name="Oval 76"/>
            <p:cNvSpPr>
              <a:spLocks noChangeAspect="1"/>
            </p:cNvSpPr>
            <p:nvPr/>
          </p:nvSpPr>
          <p:spPr>
            <a:xfrm>
              <a:off x="3676809"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8" name="Oval 77"/>
            <p:cNvSpPr>
              <a:spLocks noChangeAspect="1"/>
            </p:cNvSpPr>
            <p:nvPr/>
          </p:nvSpPr>
          <p:spPr>
            <a:xfrm>
              <a:off x="3934365"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79" name="Oval 78"/>
            <p:cNvSpPr>
              <a:spLocks noChangeAspect="1"/>
            </p:cNvSpPr>
            <p:nvPr/>
          </p:nvSpPr>
          <p:spPr>
            <a:xfrm>
              <a:off x="4191921"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0" name="Oval 79"/>
            <p:cNvSpPr>
              <a:spLocks noChangeAspect="1"/>
            </p:cNvSpPr>
            <p:nvPr/>
          </p:nvSpPr>
          <p:spPr>
            <a:xfrm>
              <a:off x="4449477"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1" name="Oval 80"/>
            <p:cNvSpPr>
              <a:spLocks noChangeAspect="1"/>
            </p:cNvSpPr>
            <p:nvPr/>
          </p:nvSpPr>
          <p:spPr>
            <a:xfrm>
              <a:off x="4707033"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2" name="Oval 81"/>
            <p:cNvSpPr>
              <a:spLocks noChangeAspect="1"/>
            </p:cNvSpPr>
            <p:nvPr/>
          </p:nvSpPr>
          <p:spPr>
            <a:xfrm>
              <a:off x="4964589"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3" name="Oval 82"/>
            <p:cNvSpPr>
              <a:spLocks noChangeAspect="1"/>
            </p:cNvSpPr>
            <p:nvPr/>
          </p:nvSpPr>
          <p:spPr>
            <a:xfrm>
              <a:off x="5222145"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4" name="Oval 83"/>
            <p:cNvSpPr>
              <a:spLocks noChangeAspect="1"/>
            </p:cNvSpPr>
            <p:nvPr/>
          </p:nvSpPr>
          <p:spPr>
            <a:xfrm>
              <a:off x="5479701"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5" name="Oval 84"/>
            <p:cNvSpPr>
              <a:spLocks noChangeAspect="1"/>
            </p:cNvSpPr>
            <p:nvPr/>
          </p:nvSpPr>
          <p:spPr>
            <a:xfrm>
              <a:off x="5737257"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6" name="Oval 85"/>
            <p:cNvSpPr>
              <a:spLocks noChangeAspect="1"/>
            </p:cNvSpPr>
            <p:nvPr/>
          </p:nvSpPr>
          <p:spPr>
            <a:xfrm>
              <a:off x="5994813"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7" name="Oval 86"/>
            <p:cNvSpPr>
              <a:spLocks noChangeAspect="1"/>
            </p:cNvSpPr>
            <p:nvPr/>
          </p:nvSpPr>
          <p:spPr>
            <a:xfrm>
              <a:off x="6252369"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8" name="Oval 87"/>
            <p:cNvSpPr>
              <a:spLocks noChangeAspect="1"/>
            </p:cNvSpPr>
            <p:nvPr/>
          </p:nvSpPr>
          <p:spPr>
            <a:xfrm>
              <a:off x="6509925"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9" name="Oval 88"/>
            <p:cNvSpPr>
              <a:spLocks noChangeAspect="1"/>
            </p:cNvSpPr>
            <p:nvPr/>
          </p:nvSpPr>
          <p:spPr>
            <a:xfrm>
              <a:off x="6767481"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0" name="Oval 89"/>
            <p:cNvSpPr>
              <a:spLocks noChangeAspect="1"/>
            </p:cNvSpPr>
            <p:nvPr/>
          </p:nvSpPr>
          <p:spPr>
            <a:xfrm>
              <a:off x="7025037" y="354660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1" name="Oval 90"/>
            <p:cNvSpPr>
              <a:spLocks noChangeAspect="1"/>
            </p:cNvSpPr>
            <p:nvPr/>
          </p:nvSpPr>
          <p:spPr>
            <a:xfrm>
              <a:off x="7024500" y="2242313"/>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2" name="Oval 91"/>
            <p:cNvSpPr>
              <a:spLocks noChangeAspect="1"/>
            </p:cNvSpPr>
            <p:nvPr/>
          </p:nvSpPr>
          <p:spPr>
            <a:xfrm>
              <a:off x="1873917"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3" name="Oval 92"/>
            <p:cNvSpPr>
              <a:spLocks noChangeAspect="1"/>
            </p:cNvSpPr>
            <p:nvPr/>
          </p:nvSpPr>
          <p:spPr>
            <a:xfrm>
              <a:off x="2131473"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4" name="Oval 93"/>
            <p:cNvSpPr>
              <a:spLocks noChangeAspect="1"/>
            </p:cNvSpPr>
            <p:nvPr/>
          </p:nvSpPr>
          <p:spPr>
            <a:xfrm>
              <a:off x="2389029"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5" name="Oval 94"/>
            <p:cNvSpPr>
              <a:spLocks noChangeAspect="1"/>
            </p:cNvSpPr>
            <p:nvPr/>
          </p:nvSpPr>
          <p:spPr>
            <a:xfrm>
              <a:off x="2646585"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6" name="Oval 95"/>
            <p:cNvSpPr>
              <a:spLocks noChangeAspect="1"/>
            </p:cNvSpPr>
            <p:nvPr/>
          </p:nvSpPr>
          <p:spPr>
            <a:xfrm>
              <a:off x="2904141"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7" name="Oval 96"/>
            <p:cNvSpPr>
              <a:spLocks noChangeAspect="1"/>
            </p:cNvSpPr>
            <p:nvPr/>
          </p:nvSpPr>
          <p:spPr>
            <a:xfrm>
              <a:off x="3161697"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8" name="Oval 97"/>
            <p:cNvSpPr>
              <a:spLocks noChangeAspect="1"/>
            </p:cNvSpPr>
            <p:nvPr/>
          </p:nvSpPr>
          <p:spPr>
            <a:xfrm>
              <a:off x="3419253"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99" name="Oval 98"/>
            <p:cNvSpPr>
              <a:spLocks noChangeAspect="1"/>
            </p:cNvSpPr>
            <p:nvPr/>
          </p:nvSpPr>
          <p:spPr>
            <a:xfrm>
              <a:off x="3676809"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0" name="Oval 99"/>
            <p:cNvSpPr>
              <a:spLocks noChangeAspect="1"/>
            </p:cNvSpPr>
            <p:nvPr/>
          </p:nvSpPr>
          <p:spPr>
            <a:xfrm>
              <a:off x="3934365"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1" name="Oval 100"/>
            <p:cNvSpPr>
              <a:spLocks noChangeAspect="1"/>
            </p:cNvSpPr>
            <p:nvPr/>
          </p:nvSpPr>
          <p:spPr>
            <a:xfrm>
              <a:off x="4191921"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2" name="Oval 101"/>
            <p:cNvSpPr>
              <a:spLocks noChangeAspect="1"/>
            </p:cNvSpPr>
            <p:nvPr/>
          </p:nvSpPr>
          <p:spPr>
            <a:xfrm>
              <a:off x="4449477"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3" name="Oval 102"/>
            <p:cNvSpPr>
              <a:spLocks noChangeAspect="1"/>
            </p:cNvSpPr>
            <p:nvPr/>
          </p:nvSpPr>
          <p:spPr>
            <a:xfrm>
              <a:off x="4707033"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4" name="Oval 103"/>
            <p:cNvSpPr>
              <a:spLocks noChangeAspect="1"/>
            </p:cNvSpPr>
            <p:nvPr/>
          </p:nvSpPr>
          <p:spPr>
            <a:xfrm>
              <a:off x="4964589"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5" name="Oval 104"/>
            <p:cNvSpPr>
              <a:spLocks noChangeAspect="1"/>
            </p:cNvSpPr>
            <p:nvPr/>
          </p:nvSpPr>
          <p:spPr>
            <a:xfrm>
              <a:off x="5222145"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6" name="Oval 105"/>
            <p:cNvSpPr>
              <a:spLocks noChangeAspect="1"/>
            </p:cNvSpPr>
            <p:nvPr/>
          </p:nvSpPr>
          <p:spPr>
            <a:xfrm>
              <a:off x="5479701"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7" name="Oval 106"/>
            <p:cNvSpPr>
              <a:spLocks noChangeAspect="1"/>
            </p:cNvSpPr>
            <p:nvPr/>
          </p:nvSpPr>
          <p:spPr>
            <a:xfrm>
              <a:off x="5737257"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8" name="Oval 107"/>
            <p:cNvSpPr>
              <a:spLocks noChangeAspect="1"/>
            </p:cNvSpPr>
            <p:nvPr/>
          </p:nvSpPr>
          <p:spPr>
            <a:xfrm>
              <a:off x="5994813"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09" name="Oval 108"/>
            <p:cNvSpPr>
              <a:spLocks noChangeAspect="1"/>
            </p:cNvSpPr>
            <p:nvPr/>
          </p:nvSpPr>
          <p:spPr>
            <a:xfrm>
              <a:off x="6252369"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0" name="Oval 109"/>
            <p:cNvSpPr>
              <a:spLocks noChangeAspect="1"/>
            </p:cNvSpPr>
            <p:nvPr/>
          </p:nvSpPr>
          <p:spPr>
            <a:xfrm>
              <a:off x="6509925"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1" name="Oval 110"/>
            <p:cNvSpPr>
              <a:spLocks noChangeAspect="1"/>
            </p:cNvSpPr>
            <p:nvPr/>
          </p:nvSpPr>
          <p:spPr>
            <a:xfrm>
              <a:off x="6767481"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2" name="Oval 111"/>
            <p:cNvSpPr>
              <a:spLocks noChangeAspect="1"/>
            </p:cNvSpPr>
            <p:nvPr/>
          </p:nvSpPr>
          <p:spPr>
            <a:xfrm>
              <a:off x="7025037" y="380416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3" name="Oval 112"/>
            <p:cNvSpPr>
              <a:spLocks noChangeAspect="1"/>
            </p:cNvSpPr>
            <p:nvPr/>
          </p:nvSpPr>
          <p:spPr>
            <a:xfrm>
              <a:off x="7024500" y="249987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grpSp>
          <p:nvGrpSpPr>
            <p:cNvPr id="114" name="Group 393"/>
            <p:cNvGrpSpPr/>
            <p:nvPr/>
          </p:nvGrpSpPr>
          <p:grpSpPr>
            <a:xfrm>
              <a:off x="1866776" y="1469649"/>
              <a:ext cx="5109911" cy="1246569"/>
              <a:chOff x="5203038" y="3473358"/>
              <a:chExt cx="3930701" cy="958899"/>
            </a:xfrm>
            <a:grpFill/>
          </p:grpSpPr>
          <p:sp>
            <p:nvSpPr>
              <p:cNvPr id="286" name="Oval 28"/>
              <p:cNvSpPr>
                <a:spLocks noChangeAspect="1"/>
              </p:cNvSpPr>
              <p:nvPr/>
            </p:nvSpPr>
            <p:spPr>
              <a:xfrm>
                <a:off x="559927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87" name="Oval 29"/>
              <p:cNvSpPr>
                <a:spLocks noChangeAspect="1"/>
              </p:cNvSpPr>
              <p:nvPr/>
            </p:nvSpPr>
            <p:spPr>
              <a:xfrm>
                <a:off x="579739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88" name="Oval 30"/>
              <p:cNvSpPr>
                <a:spLocks noChangeAspect="1"/>
              </p:cNvSpPr>
              <p:nvPr/>
            </p:nvSpPr>
            <p:spPr>
              <a:xfrm>
                <a:off x="599551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89" name="Oval 31"/>
              <p:cNvSpPr>
                <a:spLocks noChangeAspect="1"/>
              </p:cNvSpPr>
              <p:nvPr/>
            </p:nvSpPr>
            <p:spPr>
              <a:xfrm>
                <a:off x="619363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0" name="Oval 32"/>
              <p:cNvSpPr>
                <a:spLocks noChangeAspect="1"/>
              </p:cNvSpPr>
              <p:nvPr/>
            </p:nvSpPr>
            <p:spPr>
              <a:xfrm>
                <a:off x="639175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1" name="Oval 33"/>
              <p:cNvSpPr>
                <a:spLocks noChangeAspect="1"/>
              </p:cNvSpPr>
              <p:nvPr/>
            </p:nvSpPr>
            <p:spPr>
              <a:xfrm>
                <a:off x="658987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2" name="Oval 34"/>
              <p:cNvSpPr>
                <a:spLocks noChangeAspect="1"/>
              </p:cNvSpPr>
              <p:nvPr/>
            </p:nvSpPr>
            <p:spPr>
              <a:xfrm>
                <a:off x="678799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3" name="Oval 35"/>
              <p:cNvSpPr>
                <a:spLocks noChangeAspect="1"/>
              </p:cNvSpPr>
              <p:nvPr/>
            </p:nvSpPr>
            <p:spPr>
              <a:xfrm>
                <a:off x="698611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4" name="Oval 36"/>
              <p:cNvSpPr>
                <a:spLocks noChangeAspect="1"/>
              </p:cNvSpPr>
              <p:nvPr/>
            </p:nvSpPr>
            <p:spPr>
              <a:xfrm>
                <a:off x="718423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5" name="Oval 37"/>
              <p:cNvSpPr>
                <a:spLocks noChangeAspect="1"/>
              </p:cNvSpPr>
              <p:nvPr/>
            </p:nvSpPr>
            <p:spPr>
              <a:xfrm>
                <a:off x="738235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6" name="Oval 38"/>
              <p:cNvSpPr>
                <a:spLocks noChangeAspect="1"/>
              </p:cNvSpPr>
              <p:nvPr/>
            </p:nvSpPr>
            <p:spPr>
              <a:xfrm>
                <a:off x="758047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7" name="Oval 39"/>
              <p:cNvSpPr>
                <a:spLocks noChangeAspect="1"/>
              </p:cNvSpPr>
              <p:nvPr/>
            </p:nvSpPr>
            <p:spPr>
              <a:xfrm>
                <a:off x="777859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8" name="Oval 40"/>
              <p:cNvSpPr>
                <a:spLocks noChangeAspect="1"/>
              </p:cNvSpPr>
              <p:nvPr/>
            </p:nvSpPr>
            <p:spPr>
              <a:xfrm>
                <a:off x="797671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99" name="Oval 41"/>
              <p:cNvSpPr>
                <a:spLocks noChangeAspect="1"/>
              </p:cNvSpPr>
              <p:nvPr/>
            </p:nvSpPr>
            <p:spPr>
              <a:xfrm>
                <a:off x="817483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0" name="Oval 42"/>
              <p:cNvSpPr>
                <a:spLocks noChangeAspect="1"/>
              </p:cNvSpPr>
              <p:nvPr/>
            </p:nvSpPr>
            <p:spPr>
              <a:xfrm>
                <a:off x="837295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1" name="Oval 43"/>
              <p:cNvSpPr>
                <a:spLocks noChangeAspect="1"/>
              </p:cNvSpPr>
              <p:nvPr/>
            </p:nvSpPr>
            <p:spPr>
              <a:xfrm>
                <a:off x="857107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2" name="Oval 44"/>
              <p:cNvSpPr>
                <a:spLocks noChangeAspect="1"/>
              </p:cNvSpPr>
              <p:nvPr/>
            </p:nvSpPr>
            <p:spPr>
              <a:xfrm>
                <a:off x="876919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3" name="Oval 45"/>
              <p:cNvSpPr>
                <a:spLocks noChangeAspect="1"/>
              </p:cNvSpPr>
              <p:nvPr/>
            </p:nvSpPr>
            <p:spPr>
              <a:xfrm>
                <a:off x="8967318" y="347335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4" name="Oval 303"/>
              <p:cNvSpPr>
                <a:spLocks noChangeAspect="1"/>
              </p:cNvSpPr>
              <p:nvPr/>
            </p:nvSpPr>
            <p:spPr>
              <a:xfrm>
                <a:off x="520303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5" name="Oval 304"/>
              <p:cNvSpPr>
                <a:spLocks noChangeAspect="1"/>
              </p:cNvSpPr>
              <p:nvPr/>
            </p:nvSpPr>
            <p:spPr>
              <a:xfrm>
                <a:off x="540115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6" name="Oval 305"/>
              <p:cNvSpPr>
                <a:spLocks noChangeAspect="1"/>
              </p:cNvSpPr>
              <p:nvPr/>
            </p:nvSpPr>
            <p:spPr>
              <a:xfrm>
                <a:off x="559927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7" name="Oval 306"/>
              <p:cNvSpPr>
                <a:spLocks noChangeAspect="1"/>
              </p:cNvSpPr>
              <p:nvPr/>
            </p:nvSpPr>
            <p:spPr>
              <a:xfrm>
                <a:off x="579739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8" name="Oval 307"/>
              <p:cNvSpPr>
                <a:spLocks noChangeAspect="1"/>
              </p:cNvSpPr>
              <p:nvPr/>
            </p:nvSpPr>
            <p:spPr>
              <a:xfrm>
                <a:off x="599551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09" name="Oval 308"/>
              <p:cNvSpPr>
                <a:spLocks noChangeAspect="1"/>
              </p:cNvSpPr>
              <p:nvPr/>
            </p:nvSpPr>
            <p:spPr>
              <a:xfrm>
                <a:off x="619363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0" name="Oval 309"/>
              <p:cNvSpPr>
                <a:spLocks noChangeAspect="1"/>
              </p:cNvSpPr>
              <p:nvPr/>
            </p:nvSpPr>
            <p:spPr>
              <a:xfrm>
                <a:off x="639175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1" name="Oval 310"/>
              <p:cNvSpPr>
                <a:spLocks noChangeAspect="1"/>
              </p:cNvSpPr>
              <p:nvPr/>
            </p:nvSpPr>
            <p:spPr>
              <a:xfrm>
                <a:off x="658987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2" name="Oval 311"/>
              <p:cNvSpPr>
                <a:spLocks noChangeAspect="1"/>
              </p:cNvSpPr>
              <p:nvPr/>
            </p:nvSpPr>
            <p:spPr>
              <a:xfrm>
                <a:off x="678799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3" name="Oval 312"/>
              <p:cNvSpPr>
                <a:spLocks noChangeAspect="1"/>
              </p:cNvSpPr>
              <p:nvPr/>
            </p:nvSpPr>
            <p:spPr>
              <a:xfrm>
                <a:off x="698611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4" name="Oval 313"/>
              <p:cNvSpPr>
                <a:spLocks noChangeAspect="1"/>
              </p:cNvSpPr>
              <p:nvPr/>
            </p:nvSpPr>
            <p:spPr>
              <a:xfrm>
                <a:off x="718423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5" name="Oval 314"/>
              <p:cNvSpPr>
                <a:spLocks noChangeAspect="1"/>
              </p:cNvSpPr>
              <p:nvPr/>
            </p:nvSpPr>
            <p:spPr>
              <a:xfrm>
                <a:off x="738235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6" name="Oval 315"/>
              <p:cNvSpPr>
                <a:spLocks noChangeAspect="1"/>
              </p:cNvSpPr>
              <p:nvPr/>
            </p:nvSpPr>
            <p:spPr>
              <a:xfrm>
                <a:off x="758047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7" name="Oval 316"/>
              <p:cNvSpPr>
                <a:spLocks noChangeAspect="1"/>
              </p:cNvSpPr>
              <p:nvPr/>
            </p:nvSpPr>
            <p:spPr>
              <a:xfrm>
                <a:off x="777859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8" name="Oval 317"/>
              <p:cNvSpPr>
                <a:spLocks noChangeAspect="1"/>
              </p:cNvSpPr>
              <p:nvPr/>
            </p:nvSpPr>
            <p:spPr>
              <a:xfrm>
                <a:off x="797671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19" name="Oval 318"/>
              <p:cNvSpPr>
                <a:spLocks noChangeAspect="1"/>
              </p:cNvSpPr>
              <p:nvPr/>
            </p:nvSpPr>
            <p:spPr>
              <a:xfrm>
                <a:off x="817483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0" name="Oval 319"/>
              <p:cNvSpPr>
                <a:spLocks noChangeAspect="1"/>
              </p:cNvSpPr>
              <p:nvPr/>
            </p:nvSpPr>
            <p:spPr>
              <a:xfrm>
                <a:off x="837295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1" name="Oval 320"/>
              <p:cNvSpPr>
                <a:spLocks noChangeAspect="1"/>
              </p:cNvSpPr>
              <p:nvPr/>
            </p:nvSpPr>
            <p:spPr>
              <a:xfrm>
                <a:off x="857107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2" name="Oval 321"/>
              <p:cNvSpPr>
                <a:spLocks noChangeAspect="1"/>
              </p:cNvSpPr>
              <p:nvPr/>
            </p:nvSpPr>
            <p:spPr>
              <a:xfrm>
                <a:off x="876919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3" name="Oval 322"/>
              <p:cNvSpPr>
                <a:spLocks noChangeAspect="1"/>
              </p:cNvSpPr>
              <p:nvPr/>
            </p:nvSpPr>
            <p:spPr>
              <a:xfrm>
                <a:off x="8967318" y="3671478"/>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4" name="Oval 323"/>
              <p:cNvSpPr>
                <a:spLocks noChangeAspect="1"/>
              </p:cNvSpPr>
              <p:nvPr/>
            </p:nvSpPr>
            <p:spPr>
              <a:xfrm>
                <a:off x="520303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5" name="Oval 324"/>
              <p:cNvSpPr>
                <a:spLocks noChangeAspect="1"/>
              </p:cNvSpPr>
              <p:nvPr/>
            </p:nvSpPr>
            <p:spPr>
              <a:xfrm>
                <a:off x="540115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6" name="Oval 325"/>
              <p:cNvSpPr>
                <a:spLocks noChangeAspect="1"/>
              </p:cNvSpPr>
              <p:nvPr/>
            </p:nvSpPr>
            <p:spPr>
              <a:xfrm>
                <a:off x="559927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7" name="Oval 326"/>
              <p:cNvSpPr>
                <a:spLocks noChangeAspect="1"/>
              </p:cNvSpPr>
              <p:nvPr/>
            </p:nvSpPr>
            <p:spPr>
              <a:xfrm>
                <a:off x="579739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8" name="Oval 327"/>
              <p:cNvSpPr>
                <a:spLocks noChangeAspect="1"/>
              </p:cNvSpPr>
              <p:nvPr/>
            </p:nvSpPr>
            <p:spPr>
              <a:xfrm>
                <a:off x="599551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29" name="Oval 328"/>
              <p:cNvSpPr>
                <a:spLocks noChangeAspect="1"/>
              </p:cNvSpPr>
              <p:nvPr/>
            </p:nvSpPr>
            <p:spPr>
              <a:xfrm>
                <a:off x="619363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0" name="Oval 329"/>
              <p:cNvSpPr>
                <a:spLocks noChangeAspect="1"/>
              </p:cNvSpPr>
              <p:nvPr/>
            </p:nvSpPr>
            <p:spPr>
              <a:xfrm>
                <a:off x="639175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1" name="Oval 330"/>
              <p:cNvSpPr>
                <a:spLocks noChangeAspect="1"/>
              </p:cNvSpPr>
              <p:nvPr/>
            </p:nvSpPr>
            <p:spPr>
              <a:xfrm>
                <a:off x="658987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2" name="Oval 331"/>
              <p:cNvSpPr>
                <a:spLocks noChangeAspect="1"/>
              </p:cNvSpPr>
              <p:nvPr/>
            </p:nvSpPr>
            <p:spPr>
              <a:xfrm>
                <a:off x="678799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3" name="Oval 332"/>
              <p:cNvSpPr>
                <a:spLocks noChangeAspect="1"/>
              </p:cNvSpPr>
              <p:nvPr/>
            </p:nvSpPr>
            <p:spPr>
              <a:xfrm>
                <a:off x="698611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4" name="Oval 333"/>
              <p:cNvSpPr>
                <a:spLocks noChangeAspect="1"/>
              </p:cNvSpPr>
              <p:nvPr/>
            </p:nvSpPr>
            <p:spPr>
              <a:xfrm>
                <a:off x="718423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5" name="Oval 334"/>
              <p:cNvSpPr>
                <a:spLocks noChangeAspect="1"/>
              </p:cNvSpPr>
              <p:nvPr/>
            </p:nvSpPr>
            <p:spPr>
              <a:xfrm>
                <a:off x="738235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6" name="Oval 335"/>
              <p:cNvSpPr>
                <a:spLocks noChangeAspect="1"/>
              </p:cNvSpPr>
              <p:nvPr/>
            </p:nvSpPr>
            <p:spPr>
              <a:xfrm>
                <a:off x="758047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7" name="Oval 336"/>
              <p:cNvSpPr>
                <a:spLocks noChangeAspect="1"/>
              </p:cNvSpPr>
              <p:nvPr/>
            </p:nvSpPr>
            <p:spPr>
              <a:xfrm>
                <a:off x="777859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8" name="Oval 337"/>
              <p:cNvSpPr>
                <a:spLocks noChangeAspect="1"/>
              </p:cNvSpPr>
              <p:nvPr/>
            </p:nvSpPr>
            <p:spPr>
              <a:xfrm>
                <a:off x="797671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39" name="Oval 338"/>
              <p:cNvSpPr>
                <a:spLocks noChangeAspect="1"/>
              </p:cNvSpPr>
              <p:nvPr/>
            </p:nvSpPr>
            <p:spPr>
              <a:xfrm>
                <a:off x="817483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0" name="Oval 339"/>
              <p:cNvSpPr>
                <a:spLocks noChangeAspect="1"/>
              </p:cNvSpPr>
              <p:nvPr/>
            </p:nvSpPr>
            <p:spPr>
              <a:xfrm>
                <a:off x="837295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1" name="Oval 340"/>
              <p:cNvSpPr>
                <a:spLocks noChangeAspect="1"/>
              </p:cNvSpPr>
              <p:nvPr/>
            </p:nvSpPr>
            <p:spPr>
              <a:xfrm>
                <a:off x="857107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2" name="Oval 341"/>
              <p:cNvSpPr>
                <a:spLocks noChangeAspect="1"/>
              </p:cNvSpPr>
              <p:nvPr/>
            </p:nvSpPr>
            <p:spPr>
              <a:xfrm>
                <a:off x="876919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3" name="Oval 342"/>
              <p:cNvSpPr>
                <a:spLocks noChangeAspect="1"/>
              </p:cNvSpPr>
              <p:nvPr/>
            </p:nvSpPr>
            <p:spPr>
              <a:xfrm>
                <a:off x="8967318" y="3869597"/>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4" name="Oval 343"/>
              <p:cNvSpPr>
                <a:spLocks noChangeAspect="1"/>
              </p:cNvSpPr>
              <p:nvPr/>
            </p:nvSpPr>
            <p:spPr>
              <a:xfrm>
                <a:off x="520303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5" name="Oval 344"/>
              <p:cNvSpPr>
                <a:spLocks noChangeAspect="1"/>
              </p:cNvSpPr>
              <p:nvPr/>
            </p:nvSpPr>
            <p:spPr>
              <a:xfrm>
                <a:off x="540115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6" name="Oval 345"/>
              <p:cNvSpPr>
                <a:spLocks noChangeAspect="1"/>
              </p:cNvSpPr>
              <p:nvPr/>
            </p:nvSpPr>
            <p:spPr>
              <a:xfrm>
                <a:off x="559927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7" name="Oval 346"/>
              <p:cNvSpPr>
                <a:spLocks noChangeAspect="1"/>
              </p:cNvSpPr>
              <p:nvPr/>
            </p:nvSpPr>
            <p:spPr>
              <a:xfrm>
                <a:off x="579739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8" name="Oval 347"/>
              <p:cNvSpPr>
                <a:spLocks noChangeAspect="1"/>
              </p:cNvSpPr>
              <p:nvPr/>
            </p:nvSpPr>
            <p:spPr>
              <a:xfrm>
                <a:off x="599551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49" name="Oval 348"/>
              <p:cNvSpPr>
                <a:spLocks noChangeAspect="1"/>
              </p:cNvSpPr>
              <p:nvPr/>
            </p:nvSpPr>
            <p:spPr>
              <a:xfrm>
                <a:off x="619363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0" name="Oval 349"/>
              <p:cNvSpPr>
                <a:spLocks noChangeAspect="1"/>
              </p:cNvSpPr>
              <p:nvPr/>
            </p:nvSpPr>
            <p:spPr>
              <a:xfrm>
                <a:off x="639175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1" name="Oval 350"/>
              <p:cNvSpPr>
                <a:spLocks noChangeAspect="1"/>
              </p:cNvSpPr>
              <p:nvPr/>
            </p:nvSpPr>
            <p:spPr>
              <a:xfrm>
                <a:off x="658987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2" name="Oval 351"/>
              <p:cNvSpPr>
                <a:spLocks noChangeAspect="1"/>
              </p:cNvSpPr>
              <p:nvPr/>
            </p:nvSpPr>
            <p:spPr>
              <a:xfrm>
                <a:off x="678799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3" name="Oval 352"/>
              <p:cNvSpPr>
                <a:spLocks noChangeAspect="1"/>
              </p:cNvSpPr>
              <p:nvPr/>
            </p:nvSpPr>
            <p:spPr>
              <a:xfrm>
                <a:off x="698611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4" name="Oval 353"/>
              <p:cNvSpPr>
                <a:spLocks noChangeAspect="1"/>
              </p:cNvSpPr>
              <p:nvPr/>
            </p:nvSpPr>
            <p:spPr>
              <a:xfrm>
                <a:off x="718423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5" name="Oval 354"/>
              <p:cNvSpPr>
                <a:spLocks noChangeAspect="1"/>
              </p:cNvSpPr>
              <p:nvPr/>
            </p:nvSpPr>
            <p:spPr>
              <a:xfrm>
                <a:off x="738235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6" name="Oval 355"/>
              <p:cNvSpPr>
                <a:spLocks noChangeAspect="1"/>
              </p:cNvSpPr>
              <p:nvPr/>
            </p:nvSpPr>
            <p:spPr>
              <a:xfrm>
                <a:off x="758047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7" name="Oval 356"/>
              <p:cNvSpPr>
                <a:spLocks noChangeAspect="1"/>
              </p:cNvSpPr>
              <p:nvPr/>
            </p:nvSpPr>
            <p:spPr>
              <a:xfrm>
                <a:off x="777859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8" name="Oval 357"/>
              <p:cNvSpPr>
                <a:spLocks noChangeAspect="1"/>
              </p:cNvSpPr>
              <p:nvPr/>
            </p:nvSpPr>
            <p:spPr>
              <a:xfrm>
                <a:off x="797671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59" name="Oval 358"/>
              <p:cNvSpPr>
                <a:spLocks noChangeAspect="1"/>
              </p:cNvSpPr>
              <p:nvPr/>
            </p:nvSpPr>
            <p:spPr>
              <a:xfrm>
                <a:off x="817483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0" name="Oval 359"/>
              <p:cNvSpPr>
                <a:spLocks noChangeAspect="1"/>
              </p:cNvSpPr>
              <p:nvPr/>
            </p:nvSpPr>
            <p:spPr>
              <a:xfrm>
                <a:off x="837295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1" name="Oval 360"/>
              <p:cNvSpPr>
                <a:spLocks noChangeAspect="1"/>
              </p:cNvSpPr>
              <p:nvPr/>
            </p:nvSpPr>
            <p:spPr>
              <a:xfrm>
                <a:off x="857107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2" name="Oval 361"/>
              <p:cNvSpPr>
                <a:spLocks noChangeAspect="1"/>
              </p:cNvSpPr>
              <p:nvPr/>
            </p:nvSpPr>
            <p:spPr>
              <a:xfrm>
                <a:off x="876919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3" name="Oval 362"/>
              <p:cNvSpPr>
                <a:spLocks noChangeAspect="1"/>
              </p:cNvSpPr>
              <p:nvPr/>
            </p:nvSpPr>
            <p:spPr>
              <a:xfrm>
                <a:off x="8967318" y="4067715"/>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4" name="Oval 363"/>
              <p:cNvSpPr>
                <a:spLocks noChangeAspect="1"/>
              </p:cNvSpPr>
              <p:nvPr/>
            </p:nvSpPr>
            <p:spPr>
              <a:xfrm>
                <a:off x="520303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5" name="Oval 364"/>
              <p:cNvSpPr>
                <a:spLocks noChangeAspect="1"/>
              </p:cNvSpPr>
              <p:nvPr/>
            </p:nvSpPr>
            <p:spPr>
              <a:xfrm>
                <a:off x="540115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6" name="Oval 365"/>
              <p:cNvSpPr>
                <a:spLocks noChangeAspect="1"/>
              </p:cNvSpPr>
              <p:nvPr/>
            </p:nvSpPr>
            <p:spPr>
              <a:xfrm>
                <a:off x="559927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7" name="Oval 366"/>
              <p:cNvSpPr>
                <a:spLocks noChangeAspect="1"/>
              </p:cNvSpPr>
              <p:nvPr/>
            </p:nvSpPr>
            <p:spPr>
              <a:xfrm>
                <a:off x="579739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8" name="Oval 367"/>
              <p:cNvSpPr>
                <a:spLocks noChangeAspect="1"/>
              </p:cNvSpPr>
              <p:nvPr/>
            </p:nvSpPr>
            <p:spPr>
              <a:xfrm>
                <a:off x="599551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69" name="Oval 368"/>
              <p:cNvSpPr>
                <a:spLocks noChangeAspect="1"/>
              </p:cNvSpPr>
              <p:nvPr/>
            </p:nvSpPr>
            <p:spPr>
              <a:xfrm>
                <a:off x="619363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0" name="Oval 369"/>
              <p:cNvSpPr>
                <a:spLocks noChangeAspect="1"/>
              </p:cNvSpPr>
              <p:nvPr/>
            </p:nvSpPr>
            <p:spPr>
              <a:xfrm>
                <a:off x="639175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1" name="Oval 370"/>
              <p:cNvSpPr>
                <a:spLocks noChangeAspect="1"/>
              </p:cNvSpPr>
              <p:nvPr/>
            </p:nvSpPr>
            <p:spPr>
              <a:xfrm>
                <a:off x="658987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2" name="Oval 371"/>
              <p:cNvSpPr>
                <a:spLocks noChangeAspect="1"/>
              </p:cNvSpPr>
              <p:nvPr/>
            </p:nvSpPr>
            <p:spPr>
              <a:xfrm>
                <a:off x="678799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3" name="Oval 372"/>
              <p:cNvSpPr>
                <a:spLocks noChangeAspect="1"/>
              </p:cNvSpPr>
              <p:nvPr/>
            </p:nvSpPr>
            <p:spPr>
              <a:xfrm>
                <a:off x="698611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4" name="Oval 373"/>
              <p:cNvSpPr>
                <a:spLocks noChangeAspect="1"/>
              </p:cNvSpPr>
              <p:nvPr/>
            </p:nvSpPr>
            <p:spPr>
              <a:xfrm>
                <a:off x="718423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5" name="Oval 374"/>
              <p:cNvSpPr>
                <a:spLocks noChangeAspect="1"/>
              </p:cNvSpPr>
              <p:nvPr/>
            </p:nvSpPr>
            <p:spPr>
              <a:xfrm>
                <a:off x="738235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6" name="Oval 375"/>
              <p:cNvSpPr>
                <a:spLocks noChangeAspect="1"/>
              </p:cNvSpPr>
              <p:nvPr/>
            </p:nvSpPr>
            <p:spPr>
              <a:xfrm>
                <a:off x="758047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7" name="Oval 376"/>
              <p:cNvSpPr>
                <a:spLocks noChangeAspect="1"/>
              </p:cNvSpPr>
              <p:nvPr/>
            </p:nvSpPr>
            <p:spPr>
              <a:xfrm>
                <a:off x="777859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8" name="Oval 377"/>
              <p:cNvSpPr>
                <a:spLocks noChangeAspect="1"/>
              </p:cNvSpPr>
              <p:nvPr/>
            </p:nvSpPr>
            <p:spPr>
              <a:xfrm>
                <a:off x="797671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79" name="Oval 378"/>
              <p:cNvSpPr>
                <a:spLocks noChangeAspect="1"/>
              </p:cNvSpPr>
              <p:nvPr/>
            </p:nvSpPr>
            <p:spPr>
              <a:xfrm>
                <a:off x="817483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80" name="Oval 379"/>
              <p:cNvSpPr>
                <a:spLocks noChangeAspect="1"/>
              </p:cNvSpPr>
              <p:nvPr/>
            </p:nvSpPr>
            <p:spPr>
              <a:xfrm>
                <a:off x="837295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81" name="Oval 380"/>
              <p:cNvSpPr>
                <a:spLocks noChangeAspect="1"/>
              </p:cNvSpPr>
              <p:nvPr/>
            </p:nvSpPr>
            <p:spPr>
              <a:xfrm>
                <a:off x="857107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82" name="Oval 381"/>
              <p:cNvSpPr>
                <a:spLocks noChangeAspect="1"/>
              </p:cNvSpPr>
              <p:nvPr/>
            </p:nvSpPr>
            <p:spPr>
              <a:xfrm>
                <a:off x="876919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383" name="Oval 382"/>
              <p:cNvSpPr>
                <a:spLocks noChangeAspect="1"/>
              </p:cNvSpPr>
              <p:nvPr/>
            </p:nvSpPr>
            <p:spPr>
              <a:xfrm>
                <a:off x="8967318" y="4265836"/>
                <a:ext cx="166421" cy="166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grpSp>
        <p:sp>
          <p:nvSpPr>
            <p:cNvPr id="115" name="Oval 114"/>
            <p:cNvSpPr>
              <a:spLocks noChangeAspect="1"/>
            </p:cNvSpPr>
            <p:nvPr/>
          </p:nvSpPr>
          <p:spPr>
            <a:xfrm>
              <a:off x="1873917"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6" name="Oval 115"/>
            <p:cNvSpPr>
              <a:spLocks noChangeAspect="1"/>
            </p:cNvSpPr>
            <p:nvPr/>
          </p:nvSpPr>
          <p:spPr>
            <a:xfrm>
              <a:off x="2131473"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7" name="Oval 116"/>
            <p:cNvSpPr>
              <a:spLocks noChangeAspect="1"/>
            </p:cNvSpPr>
            <p:nvPr/>
          </p:nvSpPr>
          <p:spPr>
            <a:xfrm>
              <a:off x="2389029"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8" name="Oval 117"/>
            <p:cNvSpPr>
              <a:spLocks noChangeAspect="1"/>
            </p:cNvSpPr>
            <p:nvPr/>
          </p:nvSpPr>
          <p:spPr>
            <a:xfrm>
              <a:off x="2646585"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19" name="Oval 118"/>
            <p:cNvSpPr>
              <a:spLocks noChangeAspect="1"/>
            </p:cNvSpPr>
            <p:nvPr/>
          </p:nvSpPr>
          <p:spPr>
            <a:xfrm>
              <a:off x="2904141"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0" name="Oval 119"/>
            <p:cNvSpPr>
              <a:spLocks noChangeAspect="1"/>
            </p:cNvSpPr>
            <p:nvPr/>
          </p:nvSpPr>
          <p:spPr>
            <a:xfrm>
              <a:off x="3161697"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1" name="Oval 120"/>
            <p:cNvSpPr>
              <a:spLocks noChangeAspect="1"/>
            </p:cNvSpPr>
            <p:nvPr/>
          </p:nvSpPr>
          <p:spPr>
            <a:xfrm>
              <a:off x="3419253"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2" name="Oval 121"/>
            <p:cNvSpPr>
              <a:spLocks noChangeAspect="1"/>
            </p:cNvSpPr>
            <p:nvPr/>
          </p:nvSpPr>
          <p:spPr>
            <a:xfrm>
              <a:off x="3676809"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3" name="Oval 122"/>
            <p:cNvSpPr>
              <a:spLocks noChangeAspect="1"/>
            </p:cNvSpPr>
            <p:nvPr/>
          </p:nvSpPr>
          <p:spPr>
            <a:xfrm>
              <a:off x="3934365"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4" name="Oval 123"/>
            <p:cNvSpPr>
              <a:spLocks noChangeAspect="1"/>
            </p:cNvSpPr>
            <p:nvPr/>
          </p:nvSpPr>
          <p:spPr>
            <a:xfrm>
              <a:off x="4191921"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5" name="Oval 124"/>
            <p:cNvSpPr>
              <a:spLocks noChangeAspect="1"/>
            </p:cNvSpPr>
            <p:nvPr/>
          </p:nvSpPr>
          <p:spPr>
            <a:xfrm>
              <a:off x="4449477"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6" name="Oval 125"/>
            <p:cNvSpPr>
              <a:spLocks noChangeAspect="1"/>
            </p:cNvSpPr>
            <p:nvPr/>
          </p:nvSpPr>
          <p:spPr>
            <a:xfrm>
              <a:off x="4707033"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7" name="Oval 126"/>
            <p:cNvSpPr>
              <a:spLocks noChangeAspect="1"/>
            </p:cNvSpPr>
            <p:nvPr/>
          </p:nvSpPr>
          <p:spPr>
            <a:xfrm>
              <a:off x="4964589"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8" name="Oval 127"/>
            <p:cNvSpPr>
              <a:spLocks noChangeAspect="1"/>
            </p:cNvSpPr>
            <p:nvPr/>
          </p:nvSpPr>
          <p:spPr>
            <a:xfrm>
              <a:off x="5222145"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9" name="Oval 128"/>
            <p:cNvSpPr>
              <a:spLocks noChangeAspect="1"/>
            </p:cNvSpPr>
            <p:nvPr/>
          </p:nvSpPr>
          <p:spPr>
            <a:xfrm>
              <a:off x="5479701"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grpSp>
      <p:sp>
        <p:nvSpPr>
          <p:cNvPr id="2" name="Title 1"/>
          <p:cNvSpPr>
            <a:spLocks noGrp="1"/>
          </p:cNvSpPr>
          <p:nvPr>
            <p:ph type="title"/>
          </p:nvPr>
        </p:nvSpPr>
        <p:spPr/>
        <p:txBody>
          <a:bodyPr/>
          <a:lstStyle/>
          <a:p>
            <a:r>
              <a:rPr lang="en-GB" dirty="0"/>
              <a:t>6. Systematic return capture vs judgemental approaches</a:t>
            </a:r>
          </a:p>
        </p:txBody>
      </p:sp>
      <p:sp>
        <p:nvSpPr>
          <p:cNvPr id="260" name="Oval 259"/>
          <p:cNvSpPr>
            <a:spLocks noChangeAspect="1"/>
          </p:cNvSpPr>
          <p:nvPr/>
        </p:nvSpPr>
        <p:spPr>
          <a:xfrm>
            <a:off x="7148482" y="4834387"/>
            <a:ext cx="216347" cy="216347"/>
          </a:xfrm>
          <a:prstGeom prst="ellipse">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Oval 174"/>
          <p:cNvSpPr>
            <a:spLocks noChangeAspect="1"/>
          </p:cNvSpPr>
          <p:nvPr/>
        </p:nvSpPr>
        <p:spPr>
          <a:xfrm>
            <a:off x="6890926" y="4319275"/>
            <a:ext cx="216347" cy="216347"/>
          </a:xfrm>
          <a:prstGeom prst="ellipse">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Oval 198"/>
          <p:cNvSpPr>
            <a:spLocks noChangeAspect="1"/>
          </p:cNvSpPr>
          <p:nvPr/>
        </p:nvSpPr>
        <p:spPr>
          <a:xfrm>
            <a:off x="2254918" y="4576831"/>
            <a:ext cx="216347" cy="216347"/>
          </a:xfrm>
          <a:prstGeom prst="ellipse">
            <a:avLst/>
          </a:prstGeom>
          <a:solidFill>
            <a:srgbClr val="38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6" name="Group 395"/>
          <p:cNvGrpSpPr/>
          <p:nvPr/>
        </p:nvGrpSpPr>
        <p:grpSpPr>
          <a:xfrm>
            <a:off x="3542698" y="4061719"/>
            <a:ext cx="3049463" cy="1481013"/>
            <a:chOff x="3161697" y="4061718"/>
            <a:chExt cx="3049463" cy="1481013"/>
          </a:xfrm>
          <a:solidFill>
            <a:srgbClr val="383425"/>
          </a:solidFill>
        </p:grpSpPr>
        <p:sp>
          <p:nvSpPr>
            <p:cNvPr id="185" name="Oval 184"/>
            <p:cNvSpPr>
              <a:spLocks noChangeAspect="1"/>
            </p:cNvSpPr>
            <p:nvPr/>
          </p:nvSpPr>
          <p:spPr>
            <a:xfrm>
              <a:off x="3676272"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Oval 203"/>
            <p:cNvSpPr>
              <a:spLocks noChangeAspect="1"/>
            </p:cNvSpPr>
            <p:nvPr/>
          </p:nvSpPr>
          <p:spPr>
            <a:xfrm>
              <a:off x="3161697"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p:cNvSpPr>
              <a:spLocks noChangeAspect="1"/>
            </p:cNvSpPr>
            <p:nvPr/>
          </p:nvSpPr>
          <p:spPr>
            <a:xfrm>
              <a:off x="5737257"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1" name="Oval 130"/>
            <p:cNvSpPr>
              <a:spLocks noChangeAspect="1"/>
            </p:cNvSpPr>
            <p:nvPr/>
          </p:nvSpPr>
          <p:spPr>
            <a:xfrm>
              <a:off x="5994813"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205" name="Oval 204"/>
            <p:cNvSpPr>
              <a:spLocks noChangeAspect="1"/>
            </p:cNvSpPr>
            <p:nvPr/>
          </p:nvSpPr>
          <p:spPr>
            <a:xfrm>
              <a:off x="3419253"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Oval 212"/>
            <p:cNvSpPr>
              <a:spLocks noChangeAspect="1"/>
            </p:cNvSpPr>
            <p:nvPr/>
          </p:nvSpPr>
          <p:spPr>
            <a:xfrm>
              <a:off x="5479701"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3" name="Group 392"/>
          <p:cNvGrpSpPr/>
          <p:nvPr/>
        </p:nvGrpSpPr>
        <p:grpSpPr>
          <a:xfrm>
            <a:off x="2247776" y="4061719"/>
            <a:ext cx="5374608" cy="1738569"/>
            <a:chOff x="1866776" y="4061718"/>
            <a:chExt cx="5374608" cy="1738569"/>
          </a:xfrm>
          <a:solidFill>
            <a:srgbClr val="383425"/>
          </a:solidFill>
        </p:grpSpPr>
        <p:sp>
          <p:nvSpPr>
            <p:cNvPr id="132" name="Oval 131"/>
            <p:cNvSpPr>
              <a:spLocks noChangeAspect="1"/>
            </p:cNvSpPr>
            <p:nvPr/>
          </p:nvSpPr>
          <p:spPr>
            <a:xfrm>
              <a:off x="6252369"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3" name="Oval 132"/>
            <p:cNvSpPr>
              <a:spLocks noChangeAspect="1"/>
            </p:cNvSpPr>
            <p:nvPr/>
          </p:nvSpPr>
          <p:spPr>
            <a:xfrm>
              <a:off x="6509925"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4" name="Oval 133"/>
            <p:cNvSpPr>
              <a:spLocks noChangeAspect="1"/>
            </p:cNvSpPr>
            <p:nvPr/>
          </p:nvSpPr>
          <p:spPr>
            <a:xfrm>
              <a:off x="6767481"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5" name="Oval 134"/>
            <p:cNvSpPr>
              <a:spLocks noChangeAspect="1"/>
            </p:cNvSpPr>
            <p:nvPr/>
          </p:nvSpPr>
          <p:spPr>
            <a:xfrm>
              <a:off x="7025037" y="406171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6" name="Oval 135"/>
            <p:cNvSpPr>
              <a:spLocks noChangeAspect="1"/>
            </p:cNvSpPr>
            <p:nvPr/>
          </p:nvSpPr>
          <p:spPr>
            <a:xfrm>
              <a:off x="2632840" y="432587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7" name="Oval 136"/>
            <p:cNvSpPr>
              <a:spLocks noChangeAspect="1"/>
            </p:cNvSpPr>
            <p:nvPr/>
          </p:nvSpPr>
          <p:spPr>
            <a:xfrm>
              <a:off x="1866776" y="432587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8" name="Oval 137"/>
            <p:cNvSpPr>
              <a:spLocks noChangeAspect="1"/>
            </p:cNvSpPr>
            <p:nvPr/>
          </p:nvSpPr>
          <p:spPr>
            <a:xfrm>
              <a:off x="2124332" y="432587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9" name="Oval 138"/>
            <p:cNvSpPr>
              <a:spLocks noChangeAspect="1"/>
            </p:cNvSpPr>
            <p:nvPr/>
          </p:nvSpPr>
          <p:spPr>
            <a:xfrm>
              <a:off x="2381888" y="432587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64" name="Oval 163"/>
            <p:cNvSpPr>
              <a:spLocks noChangeAspect="1"/>
            </p:cNvSpPr>
            <p:nvPr/>
          </p:nvSpPr>
          <p:spPr>
            <a:xfrm>
              <a:off x="3676809"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Oval 165"/>
            <p:cNvSpPr>
              <a:spLocks noChangeAspect="1"/>
            </p:cNvSpPr>
            <p:nvPr/>
          </p:nvSpPr>
          <p:spPr>
            <a:xfrm>
              <a:off x="4191921"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p:cNvSpPr>
              <a:spLocks noChangeAspect="1"/>
            </p:cNvSpPr>
            <p:nvPr/>
          </p:nvSpPr>
          <p:spPr>
            <a:xfrm>
              <a:off x="4964589"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Oval 170"/>
            <p:cNvSpPr>
              <a:spLocks noChangeAspect="1"/>
            </p:cNvSpPr>
            <p:nvPr/>
          </p:nvSpPr>
          <p:spPr>
            <a:xfrm>
              <a:off x="5479701"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p:cNvSpPr>
              <a:spLocks noChangeAspect="1"/>
            </p:cNvSpPr>
            <p:nvPr/>
          </p:nvSpPr>
          <p:spPr>
            <a:xfrm>
              <a:off x="6767481"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Oval 199"/>
            <p:cNvSpPr>
              <a:spLocks noChangeAspect="1"/>
            </p:cNvSpPr>
            <p:nvPr/>
          </p:nvSpPr>
          <p:spPr>
            <a:xfrm>
              <a:off x="2131473"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Oval 139"/>
            <p:cNvSpPr>
              <a:spLocks noChangeAspect="1"/>
            </p:cNvSpPr>
            <p:nvPr/>
          </p:nvSpPr>
          <p:spPr>
            <a:xfrm>
              <a:off x="2903604"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Oval 141"/>
            <p:cNvSpPr>
              <a:spLocks noChangeAspect="1"/>
            </p:cNvSpPr>
            <p:nvPr/>
          </p:nvSpPr>
          <p:spPr>
            <a:xfrm>
              <a:off x="3418716"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Oval 148"/>
            <p:cNvSpPr>
              <a:spLocks noChangeAspect="1"/>
            </p:cNvSpPr>
            <p:nvPr/>
          </p:nvSpPr>
          <p:spPr>
            <a:xfrm>
              <a:off x="5221608"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Oval 149"/>
            <p:cNvSpPr>
              <a:spLocks noChangeAspect="1"/>
            </p:cNvSpPr>
            <p:nvPr/>
          </p:nvSpPr>
          <p:spPr>
            <a:xfrm>
              <a:off x="5479164"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Oval 150"/>
            <p:cNvSpPr>
              <a:spLocks noChangeAspect="1"/>
            </p:cNvSpPr>
            <p:nvPr/>
          </p:nvSpPr>
          <p:spPr>
            <a:xfrm>
              <a:off x="5736720"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p:cNvSpPr>
              <a:spLocks noChangeAspect="1"/>
            </p:cNvSpPr>
            <p:nvPr/>
          </p:nvSpPr>
          <p:spPr>
            <a:xfrm>
              <a:off x="6251832"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p:cNvSpPr>
              <a:spLocks noChangeAspect="1"/>
            </p:cNvSpPr>
            <p:nvPr/>
          </p:nvSpPr>
          <p:spPr>
            <a:xfrm>
              <a:off x="7024500" y="5085338"/>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p:cNvSpPr>
              <a:spLocks noChangeAspect="1"/>
            </p:cNvSpPr>
            <p:nvPr/>
          </p:nvSpPr>
          <p:spPr>
            <a:xfrm>
              <a:off x="2131473" y="507873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p:cNvSpPr>
              <a:spLocks noChangeAspect="1"/>
            </p:cNvSpPr>
            <p:nvPr/>
          </p:nvSpPr>
          <p:spPr>
            <a:xfrm>
              <a:off x="2389029" y="507873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p:cNvSpPr>
              <a:spLocks noChangeAspect="1"/>
            </p:cNvSpPr>
            <p:nvPr/>
          </p:nvSpPr>
          <p:spPr>
            <a:xfrm>
              <a:off x="3161697"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p:cNvSpPr>
              <a:spLocks noChangeAspect="1"/>
            </p:cNvSpPr>
            <p:nvPr/>
          </p:nvSpPr>
          <p:spPr>
            <a:xfrm>
              <a:off x="3419253"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p:cNvSpPr>
              <a:spLocks noChangeAspect="1"/>
            </p:cNvSpPr>
            <p:nvPr/>
          </p:nvSpPr>
          <p:spPr>
            <a:xfrm>
              <a:off x="3934365"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Oval 166"/>
            <p:cNvSpPr>
              <a:spLocks noChangeAspect="1"/>
            </p:cNvSpPr>
            <p:nvPr/>
          </p:nvSpPr>
          <p:spPr>
            <a:xfrm>
              <a:off x="4449477"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Oval 167"/>
            <p:cNvSpPr>
              <a:spLocks noChangeAspect="1"/>
            </p:cNvSpPr>
            <p:nvPr/>
          </p:nvSpPr>
          <p:spPr>
            <a:xfrm>
              <a:off x="4707033"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Oval 169"/>
            <p:cNvSpPr>
              <a:spLocks noChangeAspect="1"/>
            </p:cNvSpPr>
            <p:nvPr/>
          </p:nvSpPr>
          <p:spPr>
            <a:xfrm>
              <a:off x="5222145"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Oval 173"/>
            <p:cNvSpPr>
              <a:spLocks noChangeAspect="1"/>
            </p:cNvSpPr>
            <p:nvPr/>
          </p:nvSpPr>
          <p:spPr>
            <a:xfrm>
              <a:off x="6252369" y="431927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Oval 178"/>
            <p:cNvSpPr>
              <a:spLocks noChangeAspect="1"/>
            </p:cNvSpPr>
            <p:nvPr/>
          </p:nvSpPr>
          <p:spPr>
            <a:xfrm>
              <a:off x="2130936"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Oval 179"/>
            <p:cNvSpPr>
              <a:spLocks noChangeAspect="1"/>
            </p:cNvSpPr>
            <p:nvPr/>
          </p:nvSpPr>
          <p:spPr>
            <a:xfrm>
              <a:off x="2388492"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Oval 187"/>
            <p:cNvSpPr>
              <a:spLocks noChangeAspect="1"/>
            </p:cNvSpPr>
            <p:nvPr/>
          </p:nvSpPr>
          <p:spPr>
            <a:xfrm>
              <a:off x="4448940"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Oval 188"/>
            <p:cNvSpPr>
              <a:spLocks noChangeAspect="1"/>
            </p:cNvSpPr>
            <p:nvPr/>
          </p:nvSpPr>
          <p:spPr>
            <a:xfrm>
              <a:off x="4706496"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Oval 190"/>
            <p:cNvSpPr>
              <a:spLocks noChangeAspect="1"/>
            </p:cNvSpPr>
            <p:nvPr/>
          </p:nvSpPr>
          <p:spPr>
            <a:xfrm>
              <a:off x="5221608"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Oval 193"/>
            <p:cNvSpPr>
              <a:spLocks noChangeAspect="1"/>
            </p:cNvSpPr>
            <p:nvPr/>
          </p:nvSpPr>
          <p:spPr>
            <a:xfrm>
              <a:off x="5994276"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Oval 197"/>
            <p:cNvSpPr>
              <a:spLocks noChangeAspect="1"/>
            </p:cNvSpPr>
            <p:nvPr/>
          </p:nvSpPr>
          <p:spPr>
            <a:xfrm>
              <a:off x="7024500" y="5326384"/>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Oval 200"/>
            <p:cNvSpPr>
              <a:spLocks noChangeAspect="1"/>
            </p:cNvSpPr>
            <p:nvPr/>
          </p:nvSpPr>
          <p:spPr>
            <a:xfrm>
              <a:off x="2389029"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Oval 201"/>
            <p:cNvSpPr>
              <a:spLocks noChangeAspect="1"/>
            </p:cNvSpPr>
            <p:nvPr/>
          </p:nvSpPr>
          <p:spPr>
            <a:xfrm>
              <a:off x="2646585"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Oval 215"/>
            <p:cNvSpPr>
              <a:spLocks noChangeAspect="1"/>
            </p:cNvSpPr>
            <p:nvPr/>
          </p:nvSpPr>
          <p:spPr>
            <a:xfrm>
              <a:off x="6252369"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Oval 218"/>
            <p:cNvSpPr>
              <a:spLocks noChangeAspect="1"/>
            </p:cNvSpPr>
            <p:nvPr/>
          </p:nvSpPr>
          <p:spPr>
            <a:xfrm>
              <a:off x="7025037" y="457683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Oval 225"/>
            <p:cNvSpPr>
              <a:spLocks noChangeAspect="1"/>
            </p:cNvSpPr>
            <p:nvPr/>
          </p:nvSpPr>
          <p:spPr>
            <a:xfrm>
              <a:off x="3418716"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Oval 228"/>
            <p:cNvSpPr>
              <a:spLocks noChangeAspect="1"/>
            </p:cNvSpPr>
            <p:nvPr/>
          </p:nvSpPr>
          <p:spPr>
            <a:xfrm>
              <a:off x="4191384"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Oval 229"/>
            <p:cNvSpPr>
              <a:spLocks noChangeAspect="1"/>
            </p:cNvSpPr>
            <p:nvPr/>
          </p:nvSpPr>
          <p:spPr>
            <a:xfrm>
              <a:off x="4448940"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Oval 230"/>
            <p:cNvSpPr>
              <a:spLocks noChangeAspect="1"/>
            </p:cNvSpPr>
            <p:nvPr/>
          </p:nvSpPr>
          <p:spPr>
            <a:xfrm>
              <a:off x="4706496"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Oval 231"/>
            <p:cNvSpPr>
              <a:spLocks noChangeAspect="1"/>
            </p:cNvSpPr>
            <p:nvPr/>
          </p:nvSpPr>
          <p:spPr>
            <a:xfrm>
              <a:off x="4964052"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Oval 232"/>
            <p:cNvSpPr>
              <a:spLocks noChangeAspect="1"/>
            </p:cNvSpPr>
            <p:nvPr/>
          </p:nvSpPr>
          <p:spPr>
            <a:xfrm>
              <a:off x="5221608"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Oval 233"/>
            <p:cNvSpPr>
              <a:spLocks noChangeAspect="1"/>
            </p:cNvSpPr>
            <p:nvPr/>
          </p:nvSpPr>
          <p:spPr>
            <a:xfrm>
              <a:off x="5479164"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Oval 234"/>
            <p:cNvSpPr>
              <a:spLocks noChangeAspect="1"/>
            </p:cNvSpPr>
            <p:nvPr/>
          </p:nvSpPr>
          <p:spPr>
            <a:xfrm>
              <a:off x="5736720"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Oval 235"/>
            <p:cNvSpPr>
              <a:spLocks noChangeAspect="1"/>
            </p:cNvSpPr>
            <p:nvPr/>
          </p:nvSpPr>
          <p:spPr>
            <a:xfrm>
              <a:off x="5994276"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Oval 236"/>
            <p:cNvSpPr>
              <a:spLocks noChangeAspect="1"/>
            </p:cNvSpPr>
            <p:nvPr/>
          </p:nvSpPr>
          <p:spPr>
            <a:xfrm>
              <a:off x="6251832"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Oval 237"/>
            <p:cNvSpPr>
              <a:spLocks noChangeAspect="1"/>
            </p:cNvSpPr>
            <p:nvPr/>
          </p:nvSpPr>
          <p:spPr>
            <a:xfrm>
              <a:off x="6509388"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Oval 238"/>
            <p:cNvSpPr>
              <a:spLocks noChangeAspect="1"/>
            </p:cNvSpPr>
            <p:nvPr/>
          </p:nvSpPr>
          <p:spPr>
            <a:xfrm>
              <a:off x="6766944"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Oval 239"/>
            <p:cNvSpPr>
              <a:spLocks noChangeAspect="1"/>
            </p:cNvSpPr>
            <p:nvPr/>
          </p:nvSpPr>
          <p:spPr>
            <a:xfrm>
              <a:off x="7024500" y="5583940"/>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Oval 248"/>
            <p:cNvSpPr>
              <a:spLocks noChangeAspect="1"/>
            </p:cNvSpPr>
            <p:nvPr/>
          </p:nvSpPr>
          <p:spPr>
            <a:xfrm>
              <a:off x="3934365"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Oval 249"/>
            <p:cNvSpPr>
              <a:spLocks noChangeAspect="1"/>
            </p:cNvSpPr>
            <p:nvPr/>
          </p:nvSpPr>
          <p:spPr>
            <a:xfrm>
              <a:off x="4191921"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Oval 251"/>
            <p:cNvSpPr>
              <a:spLocks noChangeAspect="1"/>
            </p:cNvSpPr>
            <p:nvPr/>
          </p:nvSpPr>
          <p:spPr>
            <a:xfrm>
              <a:off x="4707033"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Oval 252"/>
            <p:cNvSpPr>
              <a:spLocks noChangeAspect="1"/>
            </p:cNvSpPr>
            <p:nvPr/>
          </p:nvSpPr>
          <p:spPr>
            <a:xfrm>
              <a:off x="4964589"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Oval 257"/>
            <p:cNvSpPr>
              <a:spLocks noChangeAspect="1"/>
            </p:cNvSpPr>
            <p:nvPr/>
          </p:nvSpPr>
          <p:spPr>
            <a:xfrm>
              <a:off x="6252369"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Oval 260"/>
            <p:cNvSpPr>
              <a:spLocks noChangeAspect="1"/>
            </p:cNvSpPr>
            <p:nvPr/>
          </p:nvSpPr>
          <p:spPr>
            <a:xfrm>
              <a:off x="7025037" y="4834386"/>
              <a:ext cx="216347" cy="216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0" name="TextBox 389"/>
          <p:cNvSpPr txBox="1"/>
          <p:nvPr/>
        </p:nvSpPr>
        <p:spPr>
          <a:xfrm>
            <a:off x="383996" y="6052614"/>
            <a:ext cx="8569504" cy="261610"/>
          </a:xfrm>
          <a:prstGeom prst="rect">
            <a:avLst/>
          </a:prstGeom>
          <a:noFill/>
        </p:spPr>
        <p:txBody>
          <a:bodyPr wrap="square" rtlCol="0">
            <a:spAutoFit/>
          </a:bodyPr>
          <a:lstStyle/>
          <a:p>
            <a:r>
              <a:rPr lang="en-GB" sz="1100" i="1" dirty="0">
                <a:latin typeface="Calibri Light" panose="020F0302020204030204" pitchFamily="34" charset="0"/>
                <a:cs typeface="Calibri Light" panose="020F0302020204030204" pitchFamily="34" charset="0"/>
              </a:rPr>
              <a:t>Data: John C. Bogle, (2007) The Little Book of Common Sense Investing, J Wiley &amp; Sons, pp. 80-81. US equity fund data from 1970-2005. </a:t>
            </a:r>
          </a:p>
        </p:txBody>
      </p:sp>
      <p:sp>
        <p:nvSpPr>
          <p:cNvPr id="385" name="Slide Number Placeholder 1">
            <a:extLst>
              <a:ext uri="{FF2B5EF4-FFF2-40B4-BE49-F238E27FC236}">
                <a16:creationId xmlns:a16="http://schemas.microsoft.com/office/drawing/2014/main" id="{B1648C2D-646E-4BAD-A3B4-067A37FFFB4C}"/>
              </a:ext>
            </a:extLst>
          </p:cNvPr>
          <p:cNvSpPr>
            <a:spLocks noGrp="1"/>
          </p:cNvSpPr>
          <p:nvPr>
            <p:ph type="sldNum" sz="quarter" idx="4"/>
          </p:nvPr>
        </p:nvSpPr>
        <p:spPr>
          <a:xfrm>
            <a:off x="495300" y="6356351"/>
            <a:ext cx="1726946" cy="365125"/>
          </a:xfrm>
        </p:spPr>
        <p:txBody>
          <a:bodyPr/>
          <a:lstStyle/>
          <a:p>
            <a:fld id="{869FCD29-EE0B-41F2-B7C5-BEB7EBEF40ED}" type="slidenum">
              <a:rPr lang="en-GB" smtClean="0"/>
              <a:pPr/>
              <a:t>65</a:t>
            </a:fld>
            <a:endParaRPr lang="en-GB" dirty="0"/>
          </a:p>
        </p:txBody>
      </p:sp>
    </p:spTree>
    <p:extLst>
      <p:ext uri="{BB962C8B-B14F-4D97-AF65-F5344CB8AC3E}">
        <p14:creationId xmlns:p14="http://schemas.microsoft.com/office/powerpoint/2010/main" val="3401848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9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Systematic return capture vs judgemental approaches</a:t>
            </a:r>
          </a:p>
        </p:txBody>
      </p:sp>
      <p:sp>
        <p:nvSpPr>
          <p:cNvPr id="4" name="Rectangle 3"/>
          <p:cNvSpPr/>
          <p:nvPr/>
        </p:nvSpPr>
        <p:spPr>
          <a:xfrm>
            <a:off x="1233858" y="1157293"/>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1. We have reviewed and recorded the evidence</a:t>
            </a:r>
          </a:p>
        </p:txBody>
      </p:sp>
      <p:sp>
        <p:nvSpPr>
          <p:cNvPr id="5" name="Rectangle 4"/>
          <p:cNvSpPr/>
          <p:nvPr/>
        </p:nvSpPr>
        <p:spPr>
          <a:xfrm>
            <a:off x="1233858" y="1971204"/>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2. (We have considered survivorship bias)</a:t>
            </a:r>
          </a:p>
        </p:txBody>
      </p:sp>
      <p:sp>
        <p:nvSpPr>
          <p:cNvPr id="6" name="Rectangle 5"/>
          <p:cNvSpPr/>
          <p:nvPr/>
        </p:nvSpPr>
        <p:spPr>
          <a:xfrm>
            <a:off x="1233858" y="2785119"/>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3. (We have made apples-to-apples comparisons)</a:t>
            </a:r>
          </a:p>
        </p:txBody>
      </p:sp>
      <p:sp>
        <p:nvSpPr>
          <p:cNvPr id="7" name="Rectangle 6"/>
          <p:cNvSpPr/>
          <p:nvPr/>
        </p:nvSpPr>
        <p:spPr>
          <a:xfrm>
            <a:off x="1233858" y="3599032"/>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4. (We have taken into account luck vs. skill)</a:t>
            </a:r>
          </a:p>
        </p:txBody>
      </p:sp>
      <p:sp>
        <p:nvSpPr>
          <p:cNvPr id="8" name="Rectangle 7"/>
          <p:cNvSpPr/>
          <p:nvPr/>
        </p:nvSpPr>
        <p:spPr>
          <a:xfrm>
            <a:off x="1233858" y="4412945"/>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5. Our approach is in the clients’ best interest</a:t>
            </a:r>
          </a:p>
        </p:txBody>
      </p:sp>
      <p:sp>
        <p:nvSpPr>
          <p:cNvPr id="9" name="Rectangle 8"/>
          <p:cNvSpPr/>
          <p:nvPr/>
        </p:nvSpPr>
        <p:spPr>
          <a:xfrm>
            <a:off x="1233858" y="5226860"/>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6. We can explain our approach to our clients</a:t>
            </a:r>
          </a:p>
        </p:txBody>
      </p:sp>
      <p:sp>
        <p:nvSpPr>
          <p:cNvPr id="10" name="Rectangle 9"/>
          <p:cNvSpPr/>
          <p:nvPr/>
        </p:nvSpPr>
        <p:spPr>
          <a:xfrm>
            <a:off x="7820091" y="1157293"/>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1" name="Rectangle 10"/>
          <p:cNvSpPr/>
          <p:nvPr/>
        </p:nvSpPr>
        <p:spPr>
          <a:xfrm>
            <a:off x="7820091" y="197009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2" name="Rectangle 11"/>
          <p:cNvSpPr/>
          <p:nvPr/>
        </p:nvSpPr>
        <p:spPr>
          <a:xfrm>
            <a:off x="7820091" y="2782905"/>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3" name="Rectangle 12"/>
          <p:cNvSpPr/>
          <p:nvPr/>
        </p:nvSpPr>
        <p:spPr>
          <a:xfrm>
            <a:off x="7820091" y="3595710"/>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4" name="Rectangle 13"/>
          <p:cNvSpPr/>
          <p:nvPr/>
        </p:nvSpPr>
        <p:spPr>
          <a:xfrm>
            <a:off x="7820091" y="440851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5" name="Rectangle 14"/>
          <p:cNvSpPr/>
          <p:nvPr/>
        </p:nvSpPr>
        <p:spPr>
          <a:xfrm>
            <a:off x="7820091" y="5221322"/>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66</a:t>
            </a:fld>
            <a:endParaRPr lang="en-GB" dirty="0"/>
          </a:p>
        </p:txBody>
      </p:sp>
    </p:spTree>
    <p:extLst>
      <p:ext uri="{BB962C8B-B14F-4D97-AF65-F5344CB8AC3E}">
        <p14:creationId xmlns:p14="http://schemas.microsoft.com/office/powerpoint/2010/main" val="2569349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P spid="9" grpId="0" animBg="1"/>
      <p:bldP spid="10" grpId="0" animBg="1"/>
      <p:bldP spid="10" grpId="1" animBg="1"/>
      <p:bldP spid="11" grpId="0" animBg="1"/>
      <p:bldP spid="12" grpId="0" animBg="1"/>
      <p:bldP spid="13" grpId="0" animBg="1"/>
      <p:bldP spid="14"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19E6-40A4-4015-938A-30BFFB54CD89}"/>
              </a:ext>
            </a:extLst>
          </p:cNvPr>
          <p:cNvSpPr>
            <a:spLocks noGrp="1"/>
          </p:cNvSpPr>
          <p:nvPr>
            <p:ph type="title"/>
          </p:nvPr>
        </p:nvSpPr>
        <p:spPr/>
        <p:txBody>
          <a:bodyPr/>
          <a:lstStyle/>
          <a:p>
            <a:r>
              <a:rPr lang="en-GB" dirty="0"/>
              <a:t>7. Fund selection and due diligence</a:t>
            </a:r>
          </a:p>
        </p:txBody>
      </p:sp>
      <p:sp>
        <p:nvSpPr>
          <p:cNvPr id="3" name="Content Placeholder 2">
            <a:extLst>
              <a:ext uri="{FF2B5EF4-FFF2-40B4-BE49-F238E27FC236}">
                <a16:creationId xmlns:a16="http://schemas.microsoft.com/office/drawing/2014/main" id="{486967D0-FCA2-4E60-95BF-6CF43BC1F8E9}"/>
              </a:ext>
            </a:extLst>
          </p:cNvPr>
          <p:cNvSpPr>
            <a:spLocks noGrp="1"/>
          </p:cNvSpPr>
          <p:nvPr>
            <p:ph sz="quarter" idx="10"/>
          </p:nvPr>
        </p:nvSpPr>
        <p:spPr/>
        <p:txBody>
          <a:bodyPr/>
          <a:lstStyle/>
          <a:p>
            <a:r>
              <a:rPr lang="en-GB" dirty="0"/>
              <a:t>Sufficient scope</a:t>
            </a:r>
          </a:p>
        </p:txBody>
      </p:sp>
      <p:sp>
        <p:nvSpPr>
          <p:cNvPr id="4" name="Slide Number Placeholder 3">
            <a:extLst>
              <a:ext uri="{FF2B5EF4-FFF2-40B4-BE49-F238E27FC236}">
                <a16:creationId xmlns:a16="http://schemas.microsoft.com/office/drawing/2014/main" id="{88A89F65-1ABB-4F6A-AD8E-071FC199A4BA}"/>
              </a:ext>
            </a:extLst>
          </p:cNvPr>
          <p:cNvSpPr>
            <a:spLocks noGrp="1"/>
          </p:cNvSpPr>
          <p:nvPr>
            <p:ph type="sldNum" sz="quarter" idx="4"/>
          </p:nvPr>
        </p:nvSpPr>
        <p:spPr/>
        <p:txBody>
          <a:bodyPr/>
          <a:lstStyle/>
          <a:p>
            <a:fld id="{869FCD29-EE0B-41F2-B7C5-BEB7EBEF40ED}" type="slidenum">
              <a:rPr lang="en-GB" smtClean="0"/>
              <a:pPr/>
              <a:t>67</a:t>
            </a:fld>
            <a:endParaRPr lang="en-GB" dirty="0"/>
          </a:p>
        </p:txBody>
      </p:sp>
      <p:graphicFrame>
        <p:nvGraphicFramePr>
          <p:cNvPr id="8" name="Diagram 7">
            <a:extLst>
              <a:ext uri="{FF2B5EF4-FFF2-40B4-BE49-F238E27FC236}">
                <a16:creationId xmlns:a16="http://schemas.microsoft.com/office/drawing/2014/main" id="{7E2F0588-D7B9-44F0-B654-8A5978E1C18F}"/>
              </a:ext>
            </a:extLst>
          </p:cNvPr>
          <p:cNvGraphicFramePr/>
          <p:nvPr>
            <p:extLst>
              <p:ext uri="{D42A27DB-BD31-4B8C-83A1-F6EECF244321}">
                <p14:modId xmlns:p14="http://schemas.microsoft.com/office/powerpoint/2010/main" val="2335641306"/>
              </p:ext>
            </p:extLst>
          </p:nvPr>
        </p:nvGraphicFramePr>
        <p:xfrm>
          <a:off x="1152525" y="1628775"/>
          <a:ext cx="7772400" cy="439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89464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Fund selection and due diligence</a:t>
            </a:r>
          </a:p>
        </p:txBody>
      </p:sp>
      <p:sp>
        <p:nvSpPr>
          <p:cNvPr id="4" name="Rectangle 3"/>
          <p:cNvSpPr/>
          <p:nvPr/>
        </p:nvSpPr>
        <p:spPr>
          <a:xfrm>
            <a:off x="1233858" y="1157293"/>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1. We have established screening criteria</a:t>
            </a:r>
          </a:p>
        </p:txBody>
      </p:sp>
      <p:sp>
        <p:nvSpPr>
          <p:cNvPr id="5" name="Rectangle 4"/>
          <p:cNvSpPr/>
          <p:nvPr/>
        </p:nvSpPr>
        <p:spPr>
          <a:xfrm>
            <a:off x="1233858" y="1971204"/>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2. We have a short-listing process </a:t>
            </a:r>
          </a:p>
        </p:txBody>
      </p:sp>
      <p:sp>
        <p:nvSpPr>
          <p:cNvPr id="6" name="Rectangle 5"/>
          <p:cNvSpPr/>
          <p:nvPr/>
        </p:nvSpPr>
        <p:spPr>
          <a:xfrm>
            <a:off x="1233858" y="2785119"/>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3. We have identified funds to do full DD on</a:t>
            </a:r>
          </a:p>
        </p:txBody>
      </p:sp>
      <p:sp>
        <p:nvSpPr>
          <p:cNvPr id="7" name="Rectangle 6"/>
          <p:cNvSpPr/>
          <p:nvPr/>
        </p:nvSpPr>
        <p:spPr>
          <a:xfrm>
            <a:off x="1233858" y="3599032"/>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4. We have a Due Diligence questionnaire</a:t>
            </a:r>
          </a:p>
        </p:txBody>
      </p:sp>
      <p:sp>
        <p:nvSpPr>
          <p:cNvPr id="8" name="Rectangle 7"/>
          <p:cNvSpPr/>
          <p:nvPr/>
        </p:nvSpPr>
        <p:spPr>
          <a:xfrm>
            <a:off x="1233858" y="4412945"/>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5. Products are regularly screened/reviewed</a:t>
            </a:r>
          </a:p>
        </p:txBody>
      </p:sp>
      <p:sp>
        <p:nvSpPr>
          <p:cNvPr id="9" name="Rectangle 8"/>
          <p:cNvSpPr/>
          <p:nvPr/>
        </p:nvSpPr>
        <p:spPr>
          <a:xfrm>
            <a:off x="1233858" y="5226860"/>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6. THE PROCESS IS DOCUMENTED</a:t>
            </a:r>
          </a:p>
        </p:txBody>
      </p:sp>
      <p:sp>
        <p:nvSpPr>
          <p:cNvPr id="10" name="Rectangle 9"/>
          <p:cNvSpPr/>
          <p:nvPr/>
        </p:nvSpPr>
        <p:spPr>
          <a:xfrm>
            <a:off x="7820091" y="1157293"/>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1" name="Rectangle 10"/>
          <p:cNvSpPr/>
          <p:nvPr/>
        </p:nvSpPr>
        <p:spPr>
          <a:xfrm>
            <a:off x="7820091" y="197009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2" name="Rectangle 11"/>
          <p:cNvSpPr/>
          <p:nvPr/>
        </p:nvSpPr>
        <p:spPr>
          <a:xfrm>
            <a:off x="7820091" y="2782905"/>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3" name="Rectangle 12"/>
          <p:cNvSpPr/>
          <p:nvPr/>
        </p:nvSpPr>
        <p:spPr>
          <a:xfrm>
            <a:off x="7820091" y="3595710"/>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4" name="Rectangle 13"/>
          <p:cNvSpPr/>
          <p:nvPr/>
        </p:nvSpPr>
        <p:spPr>
          <a:xfrm>
            <a:off x="7820091" y="440851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5" name="Rectangle 14"/>
          <p:cNvSpPr/>
          <p:nvPr/>
        </p:nvSpPr>
        <p:spPr>
          <a:xfrm>
            <a:off x="7820091" y="5221322"/>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68</a:t>
            </a:fld>
            <a:endParaRPr lang="en-GB" dirty="0"/>
          </a:p>
        </p:txBody>
      </p:sp>
    </p:spTree>
    <p:extLst>
      <p:ext uri="{BB962C8B-B14F-4D97-AF65-F5344CB8AC3E}">
        <p14:creationId xmlns:p14="http://schemas.microsoft.com/office/powerpoint/2010/main" val="4212206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 Suitability</a:t>
            </a:r>
          </a:p>
        </p:txBody>
      </p:sp>
      <p:graphicFrame>
        <p:nvGraphicFramePr>
          <p:cNvPr id="5" name="Diagram 4"/>
          <p:cNvGraphicFramePr/>
          <p:nvPr>
            <p:extLst>
              <p:ext uri="{D42A27DB-BD31-4B8C-83A1-F6EECF244321}">
                <p14:modId xmlns:p14="http://schemas.microsoft.com/office/powerpoint/2010/main" val="40520018"/>
              </p:ext>
            </p:extLst>
          </p:nvPr>
        </p:nvGraphicFramePr>
        <p:xfrm>
          <a:off x="1651000" y="1493484"/>
          <a:ext cx="6604000" cy="3871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162323" y="884663"/>
            <a:ext cx="1579278" cy="677108"/>
          </a:xfrm>
          <a:prstGeom prst="rect">
            <a:avLst/>
          </a:prstGeom>
          <a:noFill/>
        </p:spPr>
        <p:txBody>
          <a:bodyPr wrap="none" rtlCol="0">
            <a:spAutoFit/>
          </a:bodyPr>
          <a:lstStyle/>
          <a:p>
            <a:pPr algn="ctr"/>
            <a:r>
              <a:rPr lang="en-US" sz="2400" baseline="0" dirty="0">
                <a:solidFill>
                  <a:srgbClr val="F14F11"/>
                </a:solidFill>
                <a:latin typeface="Calibri Light" panose="020F0302020204030204" pitchFamily="34" charset="0"/>
                <a:cs typeface="Calibri Light" panose="020F0302020204030204" pitchFamily="34" charset="0"/>
              </a:rPr>
              <a:t>Willingness</a:t>
            </a:r>
            <a:br>
              <a:rPr lang="en-US" sz="1400" baseline="0" dirty="0">
                <a:solidFill>
                  <a:srgbClr val="37141F"/>
                </a:solidFill>
                <a:latin typeface="Calibri Light" panose="020F0302020204030204" pitchFamily="34" charset="0"/>
                <a:cs typeface="Calibri Light" panose="020F0302020204030204" pitchFamily="34" charset="0"/>
              </a:rPr>
            </a:br>
            <a:r>
              <a:rPr lang="en-US" sz="1400" baseline="0" dirty="0">
                <a:latin typeface="Calibri Light" panose="020F0302020204030204" pitchFamily="34" charset="0"/>
                <a:cs typeface="Calibri Light" panose="020F0302020204030204" pitchFamily="34" charset="0"/>
              </a:rPr>
              <a:t>(emotional)</a:t>
            </a:r>
          </a:p>
        </p:txBody>
      </p:sp>
      <p:sp>
        <p:nvSpPr>
          <p:cNvPr id="7" name="TextBox 6"/>
          <p:cNvSpPr txBox="1"/>
          <p:nvPr/>
        </p:nvSpPr>
        <p:spPr>
          <a:xfrm>
            <a:off x="5982637" y="3656610"/>
            <a:ext cx="957313" cy="677108"/>
          </a:xfrm>
          <a:prstGeom prst="rect">
            <a:avLst/>
          </a:prstGeom>
          <a:noFill/>
        </p:spPr>
        <p:txBody>
          <a:bodyPr wrap="none" rtlCol="0">
            <a:spAutoFit/>
          </a:bodyPr>
          <a:lstStyle>
            <a:defPPr>
              <a:defRPr lang="en-GB"/>
            </a:defPPr>
            <a:lvl1pPr algn="ctr">
              <a:defRPr sz="1200" baseline="0">
                <a:solidFill>
                  <a:srgbClr val="37141F"/>
                </a:solidFill>
              </a:defRPr>
            </a:lvl1pPr>
          </a:lstStyle>
          <a:p>
            <a:r>
              <a:rPr lang="en-US" sz="2400" dirty="0">
                <a:solidFill>
                  <a:srgbClr val="F14F11"/>
                </a:solidFill>
                <a:latin typeface="Calibri Light" panose="020F0302020204030204" pitchFamily="34" charset="0"/>
                <a:cs typeface="Calibri Light" panose="020F0302020204030204" pitchFamily="34" charset="0"/>
              </a:rPr>
              <a:t>Ability</a:t>
            </a:r>
          </a:p>
          <a:p>
            <a:r>
              <a:rPr lang="en-US" sz="1400" dirty="0">
                <a:latin typeface="Calibri Light" panose="020F0302020204030204" pitchFamily="34" charset="0"/>
                <a:cs typeface="Calibri Light" panose="020F0302020204030204" pitchFamily="34" charset="0"/>
              </a:rPr>
              <a:t>(financial)</a:t>
            </a:r>
          </a:p>
        </p:txBody>
      </p:sp>
      <p:sp>
        <p:nvSpPr>
          <p:cNvPr id="8" name="TextBox 7"/>
          <p:cNvSpPr txBox="1"/>
          <p:nvPr/>
        </p:nvSpPr>
        <p:spPr>
          <a:xfrm>
            <a:off x="2943631" y="3618301"/>
            <a:ext cx="896399" cy="677108"/>
          </a:xfrm>
          <a:prstGeom prst="rect">
            <a:avLst/>
          </a:prstGeom>
          <a:noFill/>
        </p:spPr>
        <p:txBody>
          <a:bodyPr wrap="none" rtlCol="0">
            <a:spAutoFit/>
          </a:bodyPr>
          <a:lstStyle>
            <a:defPPr>
              <a:defRPr lang="en-GB"/>
            </a:defPPr>
            <a:lvl1pPr algn="ctr">
              <a:defRPr sz="1200" baseline="0">
                <a:solidFill>
                  <a:srgbClr val="37141F"/>
                </a:solidFill>
              </a:defRPr>
            </a:lvl1pPr>
          </a:lstStyle>
          <a:p>
            <a:r>
              <a:rPr lang="en-US" sz="2400" dirty="0">
                <a:solidFill>
                  <a:srgbClr val="F14F11"/>
                </a:solidFill>
                <a:latin typeface="Calibri Light" panose="020F0302020204030204" pitchFamily="34" charset="0"/>
                <a:cs typeface="Calibri Light" panose="020F0302020204030204" pitchFamily="34" charset="0"/>
              </a:rPr>
              <a:t>Need</a:t>
            </a:r>
          </a:p>
          <a:p>
            <a:r>
              <a:rPr lang="en-US" sz="1400" dirty="0">
                <a:latin typeface="Calibri Light" panose="020F0302020204030204" pitchFamily="34" charset="0"/>
                <a:cs typeface="Calibri Light" panose="020F0302020204030204" pitchFamily="34" charset="0"/>
              </a:rPr>
              <a:t>(financial)</a:t>
            </a:r>
          </a:p>
        </p:txBody>
      </p:sp>
      <p:sp>
        <p:nvSpPr>
          <p:cNvPr id="9" name="TextBox 8"/>
          <p:cNvSpPr txBox="1"/>
          <p:nvPr/>
        </p:nvSpPr>
        <p:spPr>
          <a:xfrm>
            <a:off x="7185031" y="4295409"/>
            <a:ext cx="2694648" cy="1384995"/>
          </a:xfrm>
          <a:prstGeom prst="rect">
            <a:avLst/>
          </a:prstGeom>
          <a:noFill/>
        </p:spPr>
        <p:txBody>
          <a:bodyPr wrap="none" rtlCol="0">
            <a:spAutoFit/>
          </a:bodyPr>
          <a:lstStyle>
            <a:defPPr>
              <a:defRPr lang="en-GB"/>
            </a:defPPr>
            <a:lvl1pPr algn="ctr">
              <a:defRPr sz="1200" baseline="0">
                <a:solidFill>
                  <a:srgbClr val="37141F"/>
                </a:solidFill>
              </a:defRPr>
            </a:lvl1pPr>
          </a:lstStyle>
          <a:p>
            <a:pPr algn="l"/>
            <a:r>
              <a:rPr lang="en-US" sz="1400" b="1" dirty="0">
                <a:latin typeface="Calibri Light" panose="020F0302020204030204" pitchFamily="34" charset="0"/>
                <a:cs typeface="Calibri Light" panose="020F0302020204030204" pitchFamily="34" charset="0"/>
              </a:rPr>
              <a:t>Cash flow modelling</a:t>
            </a:r>
          </a:p>
          <a:p>
            <a:pPr algn="l"/>
            <a:r>
              <a:rPr lang="en-US" sz="1400" dirty="0">
                <a:latin typeface="Calibri Light" panose="020F0302020204030204" pitchFamily="34" charset="0"/>
                <a:cs typeface="Calibri Light" panose="020F0302020204030204" pitchFamily="34" charset="0"/>
              </a:rPr>
              <a:t>Equity content falls 50% </a:t>
            </a:r>
          </a:p>
          <a:p>
            <a:pPr algn="l"/>
            <a:r>
              <a:rPr lang="en-US" sz="1400" dirty="0">
                <a:latin typeface="Calibri Light" panose="020F0302020204030204" pitchFamily="34" charset="0"/>
                <a:cs typeface="Calibri Light" panose="020F0302020204030204" pitchFamily="34" charset="0"/>
              </a:rPr>
              <a:t>Bond allocation flat</a:t>
            </a:r>
          </a:p>
          <a:p>
            <a:pPr algn="l"/>
            <a:r>
              <a:rPr lang="en-US" sz="1400" dirty="0">
                <a:latin typeface="Calibri Light" panose="020F0302020204030204" pitchFamily="34" charset="0"/>
                <a:cs typeface="Calibri Light" panose="020F0302020204030204" pitchFamily="34" charset="0"/>
              </a:rPr>
              <a:t>P60 = -30% - one-off cash out item</a:t>
            </a:r>
          </a:p>
          <a:p>
            <a:pPr algn="l"/>
            <a:endParaRPr lang="en-US" sz="1400" dirty="0">
              <a:latin typeface="Calibri Light" panose="020F0302020204030204" pitchFamily="34" charset="0"/>
              <a:cs typeface="Calibri Light" panose="020F0302020204030204" pitchFamily="34" charset="0"/>
            </a:endParaRPr>
          </a:p>
          <a:p>
            <a:pPr algn="l"/>
            <a:r>
              <a:rPr lang="en-US" sz="1400" dirty="0">
                <a:latin typeface="Calibri Light" panose="020F0302020204030204" pitchFamily="34" charset="0"/>
                <a:cs typeface="Calibri Light" panose="020F0302020204030204" pitchFamily="34" charset="0"/>
              </a:rPr>
              <a:t>Model recovery over set period</a:t>
            </a:r>
          </a:p>
        </p:txBody>
      </p:sp>
      <p:sp>
        <p:nvSpPr>
          <p:cNvPr id="10" name="TextBox 9"/>
          <p:cNvSpPr txBox="1"/>
          <p:nvPr/>
        </p:nvSpPr>
        <p:spPr>
          <a:xfrm>
            <a:off x="1242820" y="4302765"/>
            <a:ext cx="1648487" cy="1169551"/>
          </a:xfrm>
          <a:prstGeom prst="rect">
            <a:avLst/>
          </a:prstGeom>
          <a:noFill/>
        </p:spPr>
        <p:txBody>
          <a:bodyPr wrap="square" rtlCol="0">
            <a:spAutoFit/>
          </a:bodyPr>
          <a:lstStyle>
            <a:defPPr>
              <a:defRPr lang="en-GB"/>
            </a:defPPr>
            <a:lvl1pPr algn="ctr">
              <a:defRPr sz="1200" baseline="0">
                <a:solidFill>
                  <a:srgbClr val="37141F"/>
                </a:solidFill>
              </a:defRPr>
            </a:lvl1pPr>
          </a:lstStyle>
          <a:p>
            <a:pPr algn="l"/>
            <a:r>
              <a:rPr lang="en-US" sz="1400" b="1" dirty="0">
                <a:latin typeface="Calibri Light" panose="020F0302020204030204" pitchFamily="34" charset="0"/>
                <a:cs typeface="Calibri Light" panose="020F0302020204030204" pitchFamily="34" charset="0"/>
              </a:rPr>
              <a:t>Cash flow modelling</a:t>
            </a:r>
          </a:p>
          <a:p>
            <a:pPr algn="l"/>
            <a:r>
              <a:rPr lang="en-US" sz="1400" dirty="0">
                <a:latin typeface="Calibri Light" panose="020F0302020204030204" pitchFamily="34" charset="0"/>
                <a:cs typeface="Calibri Light" panose="020F0302020204030204" pitchFamily="34" charset="0"/>
              </a:rPr>
              <a:t>Target rate of return to meet future cash flows.</a:t>
            </a:r>
          </a:p>
          <a:p>
            <a:pPr algn="l"/>
            <a:r>
              <a:rPr lang="en-US" sz="1400" dirty="0">
                <a:latin typeface="Calibri Light" panose="020F0302020204030204" pitchFamily="34" charset="0"/>
                <a:cs typeface="Calibri Light" panose="020F0302020204030204" pitchFamily="34" charset="0"/>
              </a:rPr>
              <a:t>XIRR</a:t>
            </a:r>
          </a:p>
        </p:txBody>
      </p:sp>
      <p:sp>
        <p:nvSpPr>
          <p:cNvPr id="11" name="TextBox 10"/>
          <p:cNvSpPr txBox="1"/>
          <p:nvPr/>
        </p:nvSpPr>
        <p:spPr>
          <a:xfrm>
            <a:off x="5463556" y="1600953"/>
            <a:ext cx="2952788" cy="1600438"/>
          </a:xfrm>
          <a:prstGeom prst="rect">
            <a:avLst/>
          </a:prstGeom>
          <a:noFill/>
        </p:spPr>
        <p:txBody>
          <a:bodyPr wrap="square" rtlCol="0">
            <a:spAutoFit/>
          </a:bodyPr>
          <a:lstStyle>
            <a:defPPr>
              <a:defRPr lang="en-GB"/>
            </a:defPPr>
            <a:lvl1pPr algn="ctr">
              <a:defRPr sz="1200" baseline="0">
                <a:solidFill>
                  <a:srgbClr val="37141F"/>
                </a:solidFill>
              </a:defRPr>
            </a:lvl1pPr>
          </a:lstStyle>
          <a:p>
            <a:pPr algn="l"/>
            <a:r>
              <a:rPr lang="en-US" sz="1400" b="1" dirty="0">
                <a:latin typeface="Calibri Light" panose="020F0302020204030204" pitchFamily="34" charset="0"/>
                <a:cs typeface="Calibri Light" panose="020F0302020204030204" pitchFamily="34" charset="0"/>
              </a:rPr>
              <a:t>Psychometric test</a:t>
            </a:r>
          </a:p>
          <a:p>
            <a:pPr algn="l"/>
            <a:r>
              <a:rPr lang="en-US" sz="1400" dirty="0">
                <a:latin typeface="Calibri Light" panose="020F0302020204030204" pitchFamily="34" charset="0"/>
                <a:cs typeface="Calibri Light" panose="020F0302020204030204" pitchFamily="34" charset="0"/>
              </a:rPr>
              <a:t>Gauges emotional trade-off between upside outcomes and downside outcome.</a:t>
            </a:r>
          </a:p>
          <a:p>
            <a:pPr algn="l"/>
            <a:r>
              <a:rPr lang="en-US" sz="1400" dirty="0">
                <a:latin typeface="Calibri Light" panose="020F0302020204030204" pitchFamily="34" charset="0"/>
                <a:cs typeface="Calibri Light" panose="020F0302020204030204" pitchFamily="34" charset="0"/>
              </a:rPr>
              <a:t>Fit-for-purpose.</a:t>
            </a:r>
          </a:p>
          <a:p>
            <a:pPr algn="l"/>
            <a:r>
              <a:rPr lang="en-US" sz="1400" dirty="0">
                <a:latin typeface="Calibri Light" panose="020F0302020204030204" pitchFamily="34" charset="0"/>
                <a:cs typeface="Calibri Light" panose="020F0302020204030204" pitchFamily="34" charset="0"/>
              </a:rPr>
              <a:t>Careful mapping to portfolios essential.</a:t>
            </a:r>
          </a:p>
        </p:txBody>
      </p:sp>
      <p:sp>
        <p:nvSpPr>
          <p:cNvPr id="12" name="Slide Number Placeholder 11"/>
          <p:cNvSpPr>
            <a:spLocks noGrp="1"/>
          </p:cNvSpPr>
          <p:nvPr>
            <p:ph type="sldNum" sz="quarter" idx="4"/>
          </p:nvPr>
        </p:nvSpPr>
        <p:spPr/>
        <p:txBody>
          <a:bodyPr/>
          <a:lstStyle/>
          <a:p>
            <a:fld id="{869FCD29-EE0B-41F2-B7C5-BEB7EBEF40ED}" type="slidenum">
              <a:rPr lang="en-GB" smtClean="0"/>
              <a:pPr/>
              <a:t>69</a:t>
            </a:fld>
            <a:endParaRPr lang="en-GB" dirty="0"/>
          </a:p>
        </p:txBody>
      </p:sp>
    </p:spTree>
    <p:extLst>
      <p:ext uri="{BB962C8B-B14F-4D97-AF65-F5344CB8AC3E}">
        <p14:creationId xmlns:p14="http://schemas.microsoft.com/office/powerpoint/2010/main" val="1108909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1. The importance of process</a:t>
            </a:r>
          </a:p>
        </p:txBody>
      </p:sp>
      <p:sp>
        <p:nvSpPr>
          <p:cNvPr id="2" name="Content Placeholder 1"/>
          <p:cNvSpPr>
            <a:spLocks noGrp="1"/>
          </p:cNvSpPr>
          <p:nvPr>
            <p:ph sz="quarter" idx="10"/>
          </p:nvPr>
        </p:nvSpPr>
        <p:spPr/>
        <p:txBody>
          <a:bodyPr/>
          <a:lstStyle/>
          <a:p>
            <a:r>
              <a:rPr lang="en-GB" dirty="0"/>
              <a:t>Investing is simple but not easy</a:t>
            </a:r>
          </a:p>
        </p:txBody>
      </p:sp>
      <p:sp>
        <p:nvSpPr>
          <p:cNvPr id="5" name="Rounded Rectangle 4"/>
          <p:cNvSpPr/>
          <p:nvPr/>
        </p:nvSpPr>
        <p:spPr>
          <a:xfrm>
            <a:off x="7537398" y="4212582"/>
            <a:ext cx="1621257" cy="914400"/>
          </a:xfrm>
          <a:prstGeom prst="roundRect">
            <a:avLst/>
          </a:prstGeom>
          <a:solidFill>
            <a:srgbClr val="F14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Outcome</a:t>
            </a:r>
          </a:p>
        </p:txBody>
      </p:sp>
      <p:sp>
        <p:nvSpPr>
          <p:cNvPr id="6" name="Rounded Rectangle 5"/>
          <p:cNvSpPr/>
          <p:nvPr/>
        </p:nvSpPr>
        <p:spPr>
          <a:xfrm>
            <a:off x="3099655" y="2043669"/>
            <a:ext cx="1728192" cy="914400"/>
          </a:xfrm>
          <a:prstGeom prst="roundRect">
            <a:avLst/>
          </a:prstGeom>
          <a:solidFill>
            <a:srgbClr val="504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Market returns</a:t>
            </a:r>
          </a:p>
        </p:txBody>
      </p:sp>
      <p:sp>
        <p:nvSpPr>
          <p:cNvPr id="7" name="Rounded Rectangle 6"/>
          <p:cNvSpPr/>
          <p:nvPr/>
        </p:nvSpPr>
        <p:spPr>
          <a:xfrm>
            <a:off x="5355901" y="3149213"/>
            <a:ext cx="1696293" cy="914400"/>
          </a:xfrm>
          <a:prstGeom prst="roundRect">
            <a:avLst/>
          </a:prstGeom>
          <a:solidFill>
            <a:srgbClr val="FF9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Financial costs</a:t>
            </a:r>
          </a:p>
        </p:txBody>
      </p:sp>
      <p:sp>
        <p:nvSpPr>
          <p:cNvPr id="9" name="TextBox 8"/>
          <p:cNvSpPr txBox="1"/>
          <p:nvPr/>
        </p:nvSpPr>
        <p:spPr>
          <a:xfrm>
            <a:off x="4795170" y="2085371"/>
            <a:ext cx="490840" cy="830997"/>
          </a:xfrm>
          <a:prstGeom prst="rect">
            <a:avLst/>
          </a:prstGeom>
          <a:noFill/>
        </p:spPr>
        <p:txBody>
          <a:bodyPr wrap="none" rtlCol="0">
            <a:spAutoFit/>
          </a:bodyPr>
          <a:lstStyle/>
          <a:p>
            <a:r>
              <a:rPr lang="en-GB" sz="4800" dirty="0"/>
              <a:t>+</a:t>
            </a:r>
          </a:p>
        </p:txBody>
      </p:sp>
      <p:sp>
        <p:nvSpPr>
          <p:cNvPr id="14" name="Rounded Rectangle 13"/>
          <p:cNvSpPr/>
          <p:nvPr/>
        </p:nvSpPr>
        <p:spPr>
          <a:xfrm>
            <a:off x="5355901" y="4228731"/>
            <a:ext cx="1696293" cy="914400"/>
          </a:xfrm>
          <a:prstGeom prst="roundRect">
            <a:avLst/>
          </a:prstGeom>
          <a:solidFill>
            <a:srgbClr val="FF9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Emotional costs</a:t>
            </a:r>
          </a:p>
        </p:txBody>
      </p:sp>
      <p:sp>
        <p:nvSpPr>
          <p:cNvPr id="15" name="TextBox 14"/>
          <p:cNvSpPr txBox="1"/>
          <p:nvPr/>
        </p:nvSpPr>
        <p:spPr>
          <a:xfrm>
            <a:off x="4853680" y="4254285"/>
            <a:ext cx="373820" cy="830997"/>
          </a:xfrm>
          <a:prstGeom prst="rect">
            <a:avLst/>
          </a:prstGeom>
          <a:noFill/>
        </p:spPr>
        <p:txBody>
          <a:bodyPr wrap="none" rtlCol="0">
            <a:spAutoFit/>
          </a:bodyPr>
          <a:lstStyle/>
          <a:p>
            <a:r>
              <a:rPr lang="en-GB" sz="4800" dirty="0"/>
              <a:t>-</a:t>
            </a:r>
          </a:p>
        </p:txBody>
      </p:sp>
      <p:sp>
        <p:nvSpPr>
          <p:cNvPr id="16" name="Rounded Rectangle 15"/>
          <p:cNvSpPr/>
          <p:nvPr/>
        </p:nvSpPr>
        <p:spPr>
          <a:xfrm>
            <a:off x="5324001" y="2069694"/>
            <a:ext cx="1728192" cy="914400"/>
          </a:xfrm>
          <a:prstGeom prst="roundRect">
            <a:avLst/>
          </a:prstGeom>
          <a:solidFill>
            <a:srgbClr val="FF9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Alpha </a:t>
            </a:r>
          </a:p>
          <a:p>
            <a:pPr algn="ctr"/>
            <a:r>
              <a:rPr lang="en-GB" sz="2400" dirty="0"/>
              <a:t>+/-</a:t>
            </a:r>
          </a:p>
        </p:txBody>
      </p:sp>
      <p:sp>
        <p:nvSpPr>
          <p:cNvPr id="4" name="Isosceles Triangle 3"/>
          <p:cNvSpPr>
            <a:spLocks noChangeAspect="1"/>
          </p:cNvSpPr>
          <p:nvPr/>
        </p:nvSpPr>
        <p:spPr>
          <a:xfrm rot="5400000">
            <a:off x="2714107" y="2380614"/>
            <a:ext cx="318211" cy="27432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853680" y="3110457"/>
            <a:ext cx="373820" cy="830997"/>
          </a:xfrm>
          <a:prstGeom prst="rect">
            <a:avLst/>
          </a:prstGeom>
          <a:noFill/>
        </p:spPr>
        <p:txBody>
          <a:bodyPr wrap="none" rtlCol="0">
            <a:spAutoFit/>
          </a:bodyPr>
          <a:lstStyle/>
          <a:p>
            <a:r>
              <a:rPr lang="en-GB" sz="4800" dirty="0"/>
              <a:t>-</a:t>
            </a:r>
          </a:p>
        </p:txBody>
      </p:sp>
      <p:sp>
        <p:nvSpPr>
          <p:cNvPr id="21" name="Isosceles Triangle 20"/>
          <p:cNvSpPr>
            <a:spLocks noChangeAspect="1"/>
          </p:cNvSpPr>
          <p:nvPr/>
        </p:nvSpPr>
        <p:spPr>
          <a:xfrm rot="5400000">
            <a:off x="7140798" y="4532622"/>
            <a:ext cx="318211" cy="27432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982244" y="2043669"/>
            <a:ext cx="1621257" cy="914400"/>
          </a:xfrm>
          <a:prstGeom prst="roundRect">
            <a:avLst/>
          </a:prstGeom>
          <a:solidFill>
            <a:srgbClr val="504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Sensible risks</a:t>
            </a:r>
          </a:p>
        </p:txBody>
      </p:sp>
      <p:sp>
        <p:nvSpPr>
          <p:cNvPr id="8" name="Slide Number Placeholder 7"/>
          <p:cNvSpPr>
            <a:spLocks noGrp="1"/>
          </p:cNvSpPr>
          <p:nvPr>
            <p:ph type="sldNum" sz="quarter" idx="4"/>
          </p:nvPr>
        </p:nvSpPr>
        <p:spPr/>
        <p:txBody>
          <a:bodyPr/>
          <a:lstStyle/>
          <a:p>
            <a:fld id="{869FCD29-EE0B-41F2-B7C5-BEB7EBEF40ED}" type="slidenum">
              <a:rPr lang="en-GB" smtClean="0"/>
              <a:pPr/>
              <a:t>7</a:t>
            </a:fld>
            <a:endParaRPr lang="en-GB" dirty="0"/>
          </a:p>
        </p:txBody>
      </p:sp>
    </p:spTree>
    <p:extLst>
      <p:ext uri="{BB962C8B-B14F-4D97-AF65-F5344CB8AC3E}">
        <p14:creationId xmlns:p14="http://schemas.microsoft.com/office/powerpoint/2010/main" val="3308070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4" grpId="0" animBg="1"/>
      <p:bldP spid="15" grpId="0"/>
      <p:bldP spid="16" grpId="0" animBg="1"/>
      <p:bldP spid="4" grpId="0" animBg="1"/>
      <p:bldP spid="20" grpId="0"/>
      <p:bldP spid="21" grpId="0" animBg="1"/>
      <p:bldP spid="2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9. Good, yet simple governance</a:t>
            </a:r>
          </a:p>
        </p:txBody>
      </p:sp>
      <p:sp>
        <p:nvSpPr>
          <p:cNvPr id="3" name="Content Placeholder 2"/>
          <p:cNvSpPr>
            <a:spLocks noGrp="1"/>
          </p:cNvSpPr>
          <p:nvPr>
            <p:ph sz="quarter" idx="10"/>
          </p:nvPr>
        </p:nvSpPr>
        <p:spPr/>
        <p:txBody>
          <a:bodyPr/>
          <a:lstStyle/>
          <a:p>
            <a:r>
              <a:rPr lang="en-GB" dirty="0"/>
              <a:t>The basis of good governance</a:t>
            </a:r>
          </a:p>
        </p:txBody>
      </p:sp>
      <p:sp>
        <p:nvSpPr>
          <p:cNvPr id="5" name="Oval 4"/>
          <p:cNvSpPr>
            <a:spLocks/>
          </p:cNvSpPr>
          <p:nvPr/>
        </p:nvSpPr>
        <p:spPr>
          <a:xfrm>
            <a:off x="3349302" y="2161300"/>
            <a:ext cx="1408697" cy="1371600"/>
          </a:xfrm>
          <a:prstGeom prst="ellipse">
            <a:avLst/>
          </a:prstGeom>
          <a:solidFill>
            <a:srgbClr val="F14F11"/>
          </a:solidFill>
          <a:ln w="25400" cap="flat" cmpd="sng" algn="ctr">
            <a:noFill/>
            <a:prstDash val="solid"/>
            <a:round/>
            <a:headEnd type="none" w="med" len="med"/>
            <a:tailEnd type="none" w="med" len="med"/>
          </a:ln>
          <a:effectLst>
            <a:softEdge rad="12700"/>
          </a:effectLst>
        </p:spPr>
        <p:txBody>
          <a:bodyPr vert="horz" wrap="square" lIns="0" tIns="46800" rIns="0" bIns="46800" numCol="1" rtlCol="0" anchor="ctr" anchorCtr="0" compatLnSpc="1">
            <a:prstTxWarp prst="textNoShape">
              <a:avLst/>
            </a:prstTxWarp>
          </a:bodyPr>
          <a:lstStyle/>
          <a:p>
            <a:pPr algn="ctr" defTabSz="694395" eaLnBrk="0" fontAlgn="base" hangingPunct="0">
              <a:spcBef>
                <a:spcPct val="0"/>
              </a:spcBef>
              <a:spcAft>
                <a:spcPct val="0"/>
              </a:spcAft>
            </a:pPr>
            <a:r>
              <a:rPr lang="en-GB" sz="1400" dirty="0">
                <a:latin typeface="Calibri Light" panose="020F0302020204030204" pitchFamily="34" charset="0"/>
                <a:cs typeface="Calibri Light" panose="020F0302020204030204" pitchFamily="34" charset="0"/>
              </a:rPr>
              <a:t>Committee</a:t>
            </a:r>
          </a:p>
          <a:p>
            <a:pPr algn="ctr" defTabSz="694395" eaLnBrk="0" fontAlgn="base" hangingPunct="0">
              <a:spcBef>
                <a:spcPct val="0"/>
              </a:spcBef>
              <a:spcAft>
                <a:spcPct val="0"/>
              </a:spcAft>
            </a:pPr>
            <a:r>
              <a:rPr lang="en-GB" sz="1400" dirty="0">
                <a:latin typeface="Calibri Light" panose="020F0302020204030204" pitchFamily="34" charset="0"/>
                <a:cs typeface="Calibri Light" panose="020F0302020204030204" pitchFamily="34" charset="0"/>
              </a:rPr>
              <a:t>(Chair)</a:t>
            </a:r>
          </a:p>
        </p:txBody>
      </p:sp>
      <p:sp>
        <p:nvSpPr>
          <p:cNvPr id="6" name="Oval 5"/>
          <p:cNvSpPr>
            <a:spLocks/>
          </p:cNvSpPr>
          <p:nvPr/>
        </p:nvSpPr>
        <p:spPr>
          <a:xfrm>
            <a:off x="5522486" y="4081144"/>
            <a:ext cx="1408697" cy="1371600"/>
          </a:xfrm>
          <a:prstGeom prst="ellipse">
            <a:avLst/>
          </a:prstGeom>
          <a:solidFill>
            <a:srgbClr val="504434"/>
          </a:solidFill>
          <a:ln w="25400" cap="flat" cmpd="sng" algn="ctr">
            <a:noFill/>
            <a:prstDash val="solid"/>
            <a:round/>
            <a:headEnd type="none" w="med" len="med"/>
            <a:tailEnd type="none" w="med" len="med"/>
          </a:ln>
          <a:effectLst>
            <a:softEdge rad="12700"/>
          </a:effectLst>
        </p:spPr>
        <p:txBody>
          <a:bodyPr vert="horz" wrap="square" lIns="0" tIns="46800" rIns="0" bIns="46800" numCol="1" rtlCol="0" anchor="ctr" anchorCtr="0" compatLnSpc="1">
            <a:prstTxWarp prst="textNoShape">
              <a:avLst/>
            </a:prstTxWarp>
          </a:bodyPr>
          <a:lstStyle/>
          <a:p>
            <a:pPr algn="ctr" defTabSz="694395" eaLnBrk="0" fontAlgn="base" hangingPunct="0">
              <a:spcBef>
                <a:spcPct val="0"/>
              </a:spcBef>
              <a:spcAft>
                <a:spcPct val="0"/>
              </a:spcAft>
            </a:pPr>
            <a:r>
              <a:rPr lang="en-GB" sz="1400" dirty="0">
                <a:solidFill>
                  <a:schemeClr val="bg1"/>
                </a:solidFill>
                <a:latin typeface="Calibri Light" panose="020F0302020204030204" pitchFamily="34" charset="0"/>
                <a:cs typeface="Calibri Light" panose="020F0302020204030204" pitchFamily="34" charset="0"/>
              </a:rPr>
              <a:t>Executive team quality</a:t>
            </a:r>
          </a:p>
        </p:txBody>
      </p:sp>
      <p:sp>
        <p:nvSpPr>
          <p:cNvPr id="7" name="Oval 6"/>
          <p:cNvSpPr>
            <a:spLocks/>
          </p:cNvSpPr>
          <p:nvPr/>
        </p:nvSpPr>
        <p:spPr>
          <a:xfrm>
            <a:off x="3349302" y="4081144"/>
            <a:ext cx="1408697" cy="1371600"/>
          </a:xfrm>
          <a:prstGeom prst="ellipse">
            <a:avLst/>
          </a:prstGeom>
          <a:solidFill>
            <a:srgbClr val="383425"/>
          </a:solidFill>
          <a:ln w="25400" cap="flat" cmpd="sng" algn="ctr">
            <a:noFill/>
            <a:prstDash val="solid"/>
            <a:round/>
            <a:headEnd type="none" w="med" len="med"/>
            <a:tailEnd type="none" w="med" len="med"/>
          </a:ln>
          <a:effectLst>
            <a:softEdge rad="12700"/>
          </a:effectLst>
        </p:spPr>
        <p:txBody>
          <a:bodyPr vert="horz" wrap="square" lIns="0" tIns="46800" rIns="0" bIns="46800" numCol="1" rtlCol="0" anchor="ctr" anchorCtr="0" compatLnSpc="1">
            <a:prstTxWarp prst="textNoShape">
              <a:avLst/>
            </a:prstTxWarp>
          </a:bodyPr>
          <a:lstStyle/>
          <a:p>
            <a:pPr algn="ctr" defTabSz="694395" eaLnBrk="0" fontAlgn="base" hangingPunct="0">
              <a:spcBef>
                <a:spcPct val="0"/>
              </a:spcBef>
              <a:spcAft>
                <a:spcPct val="0"/>
              </a:spcAft>
            </a:pPr>
            <a:r>
              <a:rPr lang="en-GB" sz="1400" dirty="0">
                <a:solidFill>
                  <a:schemeClr val="bg1"/>
                </a:solidFill>
                <a:latin typeface="Calibri Light" panose="020F0302020204030204" pitchFamily="34" charset="0"/>
                <a:cs typeface="Calibri Light" panose="020F0302020204030204" pitchFamily="34" charset="0"/>
              </a:rPr>
              <a:t>Robustness of process</a:t>
            </a:r>
          </a:p>
        </p:txBody>
      </p:sp>
      <p:sp>
        <p:nvSpPr>
          <p:cNvPr id="8" name="TextBox 7"/>
          <p:cNvSpPr txBox="1"/>
          <p:nvPr/>
        </p:nvSpPr>
        <p:spPr>
          <a:xfrm>
            <a:off x="7408200" y="2416344"/>
            <a:ext cx="1152880" cy="1600438"/>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Vision</a:t>
            </a:r>
          </a:p>
          <a:p>
            <a:r>
              <a:rPr lang="en-GB" sz="1400" dirty="0">
                <a:latin typeface="Calibri Light" panose="020F0302020204030204" pitchFamily="34" charset="0"/>
                <a:cs typeface="Calibri Light" panose="020F0302020204030204" pitchFamily="34" charset="0"/>
              </a:rPr>
              <a:t>Clarity</a:t>
            </a:r>
          </a:p>
          <a:p>
            <a:r>
              <a:rPr lang="en-GB" sz="1400" dirty="0">
                <a:latin typeface="Calibri Light" panose="020F0302020204030204" pitchFamily="34" charset="0"/>
                <a:cs typeface="Calibri Light" panose="020F0302020204030204" pitchFamily="34" charset="0"/>
              </a:rPr>
              <a:t>Commitment</a:t>
            </a:r>
          </a:p>
          <a:p>
            <a:r>
              <a:rPr lang="en-GB" sz="1400" dirty="0">
                <a:latin typeface="Calibri Light" panose="020F0302020204030204" pitchFamily="34" charset="0"/>
                <a:cs typeface="Calibri Light" panose="020F0302020204030204" pitchFamily="34" charset="0"/>
              </a:rPr>
              <a:t>Fortitude</a:t>
            </a:r>
          </a:p>
          <a:p>
            <a:endParaRPr lang="en-GB" sz="14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p:txBody>
      </p:sp>
      <p:sp>
        <p:nvSpPr>
          <p:cNvPr id="9" name="TextBox 8"/>
          <p:cNvSpPr txBox="1"/>
          <p:nvPr/>
        </p:nvSpPr>
        <p:spPr>
          <a:xfrm>
            <a:off x="7407657" y="4070668"/>
            <a:ext cx="1305165" cy="1815882"/>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Specific skills</a:t>
            </a:r>
          </a:p>
          <a:p>
            <a:r>
              <a:rPr lang="en-GB" sz="1400" dirty="0">
                <a:latin typeface="Calibri Light" panose="020F0302020204030204" pitchFamily="34" charset="0"/>
                <a:cs typeface="Calibri Light" panose="020F0302020204030204" pitchFamily="34" charset="0"/>
              </a:rPr>
              <a:t>Knowledge</a:t>
            </a:r>
          </a:p>
          <a:p>
            <a:r>
              <a:rPr lang="en-GB" sz="1400" dirty="0">
                <a:latin typeface="Calibri Light" panose="020F0302020204030204" pitchFamily="34" charset="0"/>
                <a:cs typeface="Calibri Light" panose="020F0302020204030204" pitchFamily="34" charset="0"/>
              </a:rPr>
              <a:t>Diligence</a:t>
            </a:r>
          </a:p>
          <a:p>
            <a:r>
              <a:rPr lang="en-GB" sz="1400" dirty="0">
                <a:latin typeface="Calibri Light" panose="020F0302020204030204" pitchFamily="34" charset="0"/>
                <a:cs typeface="Calibri Light" panose="020F0302020204030204" pitchFamily="34" charset="0"/>
              </a:rPr>
              <a:t>Common sense</a:t>
            </a:r>
          </a:p>
          <a:p>
            <a:r>
              <a:rPr lang="en-GB" sz="1400" dirty="0">
                <a:latin typeface="Calibri Light" panose="020F0302020204030204" pitchFamily="34" charset="0"/>
                <a:cs typeface="Calibri Light" panose="020F0302020204030204" pitchFamily="34" charset="0"/>
              </a:rPr>
              <a:t>Application</a:t>
            </a:r>
          </a:p>
          <a:p>
            <a:endParaRPr lang="en-GB" sz="14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p:txBody>
      </p:sp>
      <p:sp>
        <p:nvSpPr>
          <p:cNvPr id="10" name="TextBox 9"/>
          <p:cNvSpPr txBox="1"/>
          <p:nvPr/>
        </p:nvSpPr>
        <p:spPr>
          <a:xfrm>
            <a:off x="1268150" y="4187430"/>
            <a:ext cx="1844031" cy="2031325"/>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Strong beliefs</a:t>
            </a:r>
          </a:p>
          <a:p>
            <a:r>
              <a:rPr lang="en-GB" sz="1400" dirty="0">
                <a:latin typeface="Calibri Light" panose="020F0302020204030204" pitchFamily="34" charset="0"/>
                <a:cs typeface="Calibri Light" panose="020F0302020204030204" pitchFamily="34" charset="0"/>
              </a:rPr>
              <a:t>Robust philosophy</a:t>
            </a:r>
          </a:p>
          <a:p>
            <a:r>
              <a:rPr lang="en-GB" sz="1400" dirty="0">
                <a:latin typeface="Calibri Light" panose="020F0302020204030204" pitchFamily="34" charset="0"/>
                <a:cs typeface="Calibri Light" panose="020F0302020204030204" pitchFamily="34" charset="0"/>
              </a:rPr>
              <a:t>Disciplined process</a:t>
            </a:r>
          </a:p>
          <a:p>
            <a:r>
              <a:rPr lang="en-GB" sz="1400" dirty="0">
                <a:latin typeface="Calibri Light" panose="020F0302020204030204" pitchFamily="34" charset="0"/>
                <a:cs typeface="Calibri Light" panose="020F0302020204030204" pitchFamily="34" charset="0"/>
              </a:rPr>
              <a:t>Team buy-in</a:t>
            </a:r>
          </a:p>
          <a:p>
            <a:r>
              <a:rPr lang="en-GB" sz="1400" dirty="0">
                <a:latin typeface="Calibri Light" panose="020F0302020204030204" pitchFamily="34" charset="0"/>
                <a:cs typeface="Calibri Light" panose="020F0302020204030204" pitchFamily="34" charset="0"/>
              </a:rPr>
              <a:t>Application</a:t>
            </a:r>
          </a:p>
          <a:p>
            <a:r>
              <a:rPr lang="en-GB" sz="1400" dirty="0">
                <a:latin typeface="Calibri Light" panose="020F0302020204030204" pitchFamily="34" charset="0"/>
                <a:cs typeface="Calibri Light" panose="020F0302020204030204" pitchFamily="34" charset="0"/>
              </a:rPr>
              <a:t>Competitive advantage</a:t>
            </a:r>
          </a:p>
          <a:p>
            <a:r>
              <a:rPr lang="en-GB" sz="1400" dirty="0">
                <a:solidFill>
                  <a:srgbClr val="FF0000"/>
                </a:solidFill>
                <a:latin typeface="Calibri Light" panose="020F0302020204030204" pitchFamily="34" charset="0"/>
                <a:cs typeface="Calibri Light" panose="020F0302020204030204" pitchFamily="34" charset="0"/>
              </a:rPr>
              <a:t>Challenging attitude</a:t>
            </a:r>
          </a:p>
          <a:p>
            <a:endParaRPr lang="en-GB" sz="14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p:txBody>
      </p:sp>
      <p:sp>
        <p:nvSpPr>
          <p:cNvPr id="11" name="TextBox 10"/>
          <p:cNvSpPr txBox="1"/>
          <p:nvPr/>
        </p:nvSpPr>
        <p:spPr>
          <a:xfrm>
            <a:off x="1288130" y="1877736"/>
            <a:ext cx="1822935" cy="2462213"/>
          </a:xfrm>
          <a:prstGeom prst="rect">
            <a:avLst/>
          </a:prstGeom>
          <a:noFill/>
        </p:spPr>
        <p:txBody>
          <a:bodyPr wrap="none" rtlCol="0">
            <a:spAutoFit/>
          </a:bodyPr>
          <a:lstStyle/>
          <a:p>
            <a:r>
              <a:rPr lang="en-GB" sz="1400" dirty="0">
                <a:latin typeface="Calibri Light" panose="020F0302020204030204" pitchFamily="34" charset="0"/>
                <a:cs typeface="Calibri Light" panose="020F0302020204030204" pitchFamily="34" charset="0"/>
              </a:rPr>
              <a:t>Leadership</a:t>
            </a:r>
          </a:p>
          <a:p>
            <a:r>
              <a:rPr lang="en-GB" sz="1400" dirty="0">
                <a:latin typeface="Calibri Light" panose="020F0302020204030204" pitchFamily="34" charset="0"/>
                <a:cs typeface="Calibri Light" panose="020F0302020204030204" pitchFamily="34" charset="0"/>
              </a:rPr>
              <a:t>Numeric skills</a:t>
            </a:r>
          </a:p>
          <a:p>
            <a:r>
              <a:rPr lang="en-GB" sz="1400" dirty="0">
                <a:latin typeface="Calibri Light" panose="020F0302020204030204" pitchFamily="34" charset="0"/>
                <a:cs typeface="Calibri Light" panose="020F0302020204030204" pitchFamily="34" charset="0"/>
              </a:rPr>
              <a:t>Logical thinking</a:t>
            </a:r>
          </a:p>
          <a:p>
            <a:r>
              <a:rPr lang="en-GB" sz="1400" dirty="0">
                <a:latin typeface="Calibri Light" panose="020F0302020204030204" pitchFamily="34" charset="0"/>
                <a:cs typeface="Calibri Light" panose="020F0302020204030204" pitchFamily="34" charset="0"/>
              </a:rPr>
              <a:t>Probability framework</a:t>
            </a:r>
          </a:p>
          <a:p>
            <a:r>
              <a:rPr lang="en-GB" sz="1400" dirty="0">
                <a:latin typeface="Calibri Light" panose="020F0302020204030204" pitchFamily="34" charset="0"/>
                <a:cs typeface="Calibri Light" panose="020F0302020204030204" pitchFamily="34" charset="0"/>
              </a:rPr>
              <a:t>Roles</a:t>
            </a:r>
          </a:p>
          <a:p>
            <a:r>
              <a:rPr lang="en-GB" sz="1400" dirty="0">
                <a:latin typeface="Calibri Light" panose="020F0302020204030204" pitchFamily="34" charset="0"/>
                <a:cs typeface="Calibri Light" panose="020F0302020204030204" pitchFamily="34" charset="0"/>
              </a:rPr>
              <a:t>Responsibilities</a:t>
            </a:r>
          </a:p>
          <a:p>
            <a:r>
              <a:rPr lang="en-GB" sz="1400" dirty="0">
                <a:latin typeface="Calibri Light" panose="020F0302020204030204" pitchFamily="34" charset="0"/>
                <a:cs typeface="Calibri Light" panose="020F0302020204030204" pitchFamily="34" charset="0"/>
              </a:rPr>
              <a:t>Accountabilities</a:t>
            </a:r>
          </a:p>
          <a:p>
            <a:r>
              <a:rPr lang="en-GB" sz="1400" dirty="0">
                <a:latin typeface="Calibri Light" panose="020F0302020204030204" pitchFamily="34" charset="0"/>
                <a:cs typeface="Calibri Light" panose="020F0302020204030204" pitchFamily="34" charset="0"/>
              </a:rPr>
              <a:t>Organisation</a:t>
            </a:r>
          </a:p>
          <a:p>
            <a:endParaRPr lang="en-GB" sz="14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p:txBody>
      </p:sp>
      <p:sp>
        <p:nvSpPr>
          <p:cNvPr id="12" name="Oval 11"/>
          <p:cNvSpPr>
            <a:spLocks/>
          </p:cNvSpPr>
          <p:nvPr/>
        </p:nvSpPr>
        <p:spPr>
          <a:xfrm>
            <a:off x="5522486" y="2161300"/>
            <a:ext cx="1408697" cy="1371600"/>
          </a:xfrm>
          <a:prstGeom prst="ellipse">
            <a:avLst/>
          </a:prstGeom>
          <a:solidFill>
            <a:srgbClr val="FF9006"/>
          </a:solidFill>
          <a:ln w="25400" cap="flat" cmpd="sng" algn="ctr">
            <a:noFill/>
            <a:prstDash val="solid"/>
            <a:round/>
            <a:headEnd type="none" w="med" len="med"/>
            <a:tailEnd type="none" w="med" len="med"/>
          </a:ln>
          <a:effectLst>
            <a:softEdge rad="12700"/>
          </a:effectLst>
        </p:spPr>
        <p:txBody>
          <a:bodyPr vert="horz" wrap="square" lIns="0" tIns="46800" rIns="0" bIns="46800" numCol="1" rtlCol="0" anchor="ctr" anchorCtr="0" compatLnSpc="1">
            <a:prstTxWarp prst="textNoShape">
              <a:avLst/>
            </a:prstTxWarp>
          </a:bodyPr>
          <a:lstStyle/>
          <a:p>
            <a:pPr algn="ctr" defTabSz="694395" eaLnBrk="0" fontAlgn="base" hangingPunct="0">
              <a:spcBef>
                <a:spcPct val="0"/>
              </a:spcBef>
              <a:spcAft>
                <a:spcPct val="0"/>
              </a:spcAft>
            </a:pPr>
            <a:r>
              <a:rPr lang="en-GB" sz="1400" dirty="0">
                <a:latin typeface="Calibri Light" panose="020F0302020204030204" pitchFamily="34" charset="0"/>
                <a:cs typeface="Calibri Light" panose="020F0302020204030204" pitchFamily="34" charset="0"/>
              </a:rPr>
              <a:t>Coherent objectives</a:t>
            </a:r>
          </a:p>
        </p:txBody>
      </p:sp>
      <p:sp>
        <p:nvSpPr>
          <p:cNvPr id="4" name="Slide Number Placeholder 3"/>
          <p:cNvSpPr>
            <a:spLocks noGrp="1"/>
          </p:cNvSpPr>
          <p:nvPr>
            <p:ph type="sldNum" sz="quarter" idx="4"/>
          </p:nvPr>
        </p:nvSpPr>
        <p:spPr/>
        <p:txBody>
          <a:bodyPr/>
          <a:lstStyle/>
          <a:p>
            <a:fld id="{869FCD29-EE0B-41F2-B7C5-BEB7EBEF40ED}" type="slidenum">
              <a:rPr lang="en-GB" smtClean="0"/>
              <a:pPr/>
              <a:t>70</a:t>
            </a:fld>
            <a:endParaRPr lang="en-GB" dirty="0"/>
          </a:p>
        </p:txBody>
      </p:sp>
    </p:spTree>
    <p:extLst>
      <p:ext uri="{BB962C8B-B14F-4D97-AF65-F5344CB8AC3E}">
        <p14:creationId xmlns:p14="http://schemas.microsoft.com/office/powerpoint/2010/main" val="924578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9. Good, yet simple governance</a:t>
            </a:r>
          </a:p>
        </p:txBody>
      </p:sp>
      <p:sp>
        <p:nvSpPr>
          <p:cNvPr id="3" name="Content Placeholder 2"/>
          <p:cNvSpPr>
            <a:spLocks noGrp="1"/>
          </p:cNvSpPr>
          <p:nvPr>
            <p:ph sz="quarter" idx="10"/>
          </p:nvPr>
        </p:nvSpPr>
        <p:spPr/>
        <p:txBody>
          <a:bodyPr/>
          <a:lstStyle/>
          <a:p>
            <a:r>
              <a:rPr lang="en-GB" dirty="0"/>
              <a:t>IC Meeting Agenda</a:t>
            </a:r>
          </a:p>
        </p:txBody>
      </p:sp>
      <p:sp>
        <p:nvSpPr>
          <p:cNvPr id="4" name="Slide Number Placeholder 3"/>
          <p:cNvSpPr>
            <a:spLocks noGrp="1"/>
          </p:cNvSpPr>
          <p:nvPr>
            <p:ph type="sldNum" sz="quarter" idx="4"/>
          </p:nvPr>
        </p:nvSpPr>
        <p:spPr/>
        <p:txBody>
          <a:bodyPr/>
          <a:lstStyle/>
          <a:p>
            <a:fld id="{869FCD29-EE0B-41F2-B7C5-BEB7EBEF40ED}" type="slidenum">
              <a:rPr lang="en-GB" smtClean="0"/>
              <a:pPr/>
              <a:t>71</a:t>
            </a:fld>
            <a:endParaRPr lang="en-GB" dirty="0"/>
          </a:p>
        </p:txBody>
      </p:sp>
      <p:pic>
        <p:nvPicPr>
          <p:cNvPr id="5" name="Picture 4"/>
          <p:cNvPicPr>
            <a:picLocks noChangeAspect="1"/>
          </p:cNvPicPr>
          <p:nvPr/>
        </p:nvPicPr>
        <p:blipFill>
          <a:blip r:embed="rId2"/>
          <a:stretch>
            <a:fillRect/>
          </a:stretch>
        </p:blipFill>
        <p:spPr>
          <a:xfrm>
            <a:off x="2291711" y="1528651"/>
            <a:ext cx="5006556" cy="4374276"/>
          </a:xfrm>
          <a:prstGeom prst="rect">
            <a:avLst/>
          </a:prstGeom>
        </p:spPr>
      </p:pic>
    </p:spTree>
    <p:extLst>
      <p:ext uri="{BB962C8B-B14F-4D97-AF65-F5344CB8AC3E}">
        <p14:creationId xmlns:p14="http://schemas.microsoft.com/office/powerpoint/2010/main" val="1094973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 Good, yet simple governance</a:t>
            </a:r>
          </a:p>
        </p:txBody>
      </p:sp>
      <p:sp>
        <p:nvSpPr>
          <p:cNvPr id="4" name="Rectangle 3"/>
          <p:cNvSpPr/>
          <p:nvPr/>
        </p:nvSpPr>
        <p:spPr>
          <a:xfrm>
            <a:off x="1233858" y="1157293"/>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1. We have a formal Investment Committee</a:t>
            </a:r>
          </a:p>
        </p:txBody>
      </p:sp>
      <p:sp>
        <p:nvSpPr>
          <p:cNvPr id="5" name="Rectangle 4"/>
          <p:cNvSpPr/>
          <p:nvPr/>
        </p:nvSpPr>
        <p:spPr>
          <a:xfrm>
            <a:off x="1233858" y="1971204"/>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2. We have an agenda and minute every meeting</a:t>
            </a:r>
          </a:p>
        </p:txBody>
      </p:sp>
      <p:sp>
        <p:nvSpPr>
          <p:cNvPr id="6" name="Rectangle 5"/>
          <p:cNvSpPr/>
          <p:nvPr/>
        </p:nvSpPr>
        <p:spPr>
          <a:xfrm>
            <a:off x="1233858" y="2785119"/>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3. We challenge/reaffirm/refine our approach</a:t>
            </a:r>
          </a:p>
        </p:txBody>
      </p:sp>
      <p:sp>
        <p:nvSpPr>
          <p:cNvPr id="7" name="Rectangle 6"/>
          <p:cNvSpPr/>
          <p:nvPr/>
        </p:nvSpPr>
        <p:spPr>
          <a:xfrm>
            <a:off x="1233858" y="3599032"/>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4. We review the asset class menu/best funds</a:t>
            </a:r>
          </a:p>
        </p:txBody>
      </p:sp>
      <p:sp>
        <p:nvSpPr>
          <p:cNvPr id="8" name="Rectangle 7"/>
          <p:cNvSpPr/>
          <p:nvPr/>
        </p:nvSpPr>
        <p:spPr>
          <a:xfrm>
            <a:off x="1233858" y="4412945"/>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5. We follow up on outstanding items</a:t>
            </a:r>
          </a:p>
        </p:txBody>
      </p:sp>
      <p:sp>
        <p:nvSpPr>
          <p:cNvPr id="9" name="Rectangle 8"/>
          <p:cNvSpPr/>
          <p:nvPr/>
        </p:nvSpPr>
        <p:spPr>
          <a:xfrm>
            <a:off x="1233858" y="5226860"/>
            <a:ext cx="6458693"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2400" dirty="0">
                <a:solidFill>
                  <a:schemeClr val="tx1"/>
                </a:solidFill>
                <a:latin typeface="Calibri Light" panose="020F0302020204030204" pitchFamily="34" charset="0"/>
                <a:cs typeface="Calibri Light" panose="020F0302020204030204" pitchFamily="34" charset="0"/>
              </a:rPr>
              <a:t>6. We keep our process documents up to date</a:t>
            </a:r>
          </a:p>
        </p:txBody>
      </p:sp>
      <p:sp>
        <p:nvSpPr>
          <p:cNvPr id="10" name="Rectangle 9"/>
          <p:cNvSpPr/>
          <p:nvPr/>
        </p:nvSpPr>
        <p:spPr>
          <a:xfrm>
            <a:off x="7820091" y="1157293"/>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1" name="Rectangle 10"/>
          <p:cNvSpPr/>
          <p:nvPr/>
        </p:nvSpPr>
        <p:spPr>
          <a:xfrm>
            <a:off x="7820091" y="197009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2" name="Rectangle 11"/>
          <p:cNvSpPr/>
          <p:nvPr/>
        </p:nvSpPr>
        <p:spPr>
          <a:xfrm>
            <a:off x="7820091" y="2782905"/>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3" name="Rectangle 12"/>
          <p:cNvSpPr/>
          <p:nvPr/>
        </p:nvSpPr>
        <p:spPr>
          <a:xfrm>
            <a:off x="7820091" y="3595710"/>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4" name="Rectangle 13"/>
          <p:cNvSpPr/>
          <p:nvPr/>
        </p:nvSpPr>
        <p:spPr>
          <a:xfrm>
            <a:off x="7820091" y="4408517"/>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15" name="Rectangle 14"/>
          <p:cNvSpPr/>
          <p:nvPr/>
        </p:nvSpPr>
        <p:spPr>
          <a:xfrm>
            <a:off x="7820091" y="5221322"/>
            <a:ext cx="645870" cy="647855"/>
          </a:xfrm>
          <a:prstGeom prst="rect">
            <a:avLst/>
          </a:prstGeom>
          <a:solidFill>
            <a:schemeClr val="bg1"/>
          </a:solidFill>
          <a:ln w="19050">
            <a:solidFill>
              <a:srgbClr val="38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2400" dirty="0">
              <a:solidFill>
                <a:schemeClr val="tx1"/>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72</a:t>
            </a:fld>
            <a:endParaRPr lang="en-GB" dirty="0"/>
          </a:p>
        </p:txBody>
      </p:sp>
    </p:spTree>
    <p:extLst>
      <p:ext uri="{BB962C8B-B14F-4D97-AF65-F5344CB8AC3E}">
        <p14:creationId xmlns:p14="http://schemas.microsoft.com/office/powerpoint/2010/main" val="3761393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a:t>
            </a:r>
            <a:r>
              <a:rPr lang="en-GB" dirty="0"/>
              <a:t>Incoming client portfolio analysis</a:t>
            </a:r>
          </a:p>
        </p:txBody>
      </p:sp>
      <p:sp>
        <p:nvSpPr>
          <p:cNvPr id="3" name="Content Placeholder 2"/>
          <p:cNvSpPr>
            <a:spLocks noGrp="1"/>
          </p:cNvSpPr>
          <p:nvPr>
            <p:ph sz="quarter" idx="10"/>
          </p:nvPr>
        </p:nvSpPr>
        <p:spPr/>
        <p:txBody>
          <a:bodyPr/>
          <a:lstStyle/>
          <a:p>
            <a:r>
              <a:rPr lang="en-GB" dirty="0"/>
              <a:t>Analysis paralysis!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783" y="1452563"/>
            <a:ext cx="31273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5023572"/>
            <a:ext cx="1704975" cy="371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188" y="5692079"/>
            <a:ext cx="1542563" cy="658623"/>
          </a:xfrm>
          <a:prstGeom prst="rect">
            <a:avLst/>
          </a:prstGeom>
        </p:spPr>
      </p:pic>
      <p:graphicFrame>
        <p:nvGraphicFramePr>
          <p:cNvPr id="11" name="Chart 10"/>
          <p:cNvGraphicFramePr/>
          <p:nvPr>
            <p:extLst/>
          </p:nvPr>
        </p:nvGraphicFramePr>
        <p:xfrm>
          <a:off x="5105496" y="1331046"/>
          <a:ext cx="3962304"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4"/>
          </p:nvPr>
        </p:nvSpPr>
        <p:spPr/>
        <p:txBody>
          <a:bodyPr/>
          <a:lstStyle/>
          <a:p>
            <a:fld id="{869FCD29-EE0B-41F2-B7C5-BEB7EBEF40ED}" type="slidenum">
              <a:rPr lang="en-GB" smtClean="0"/>
              <a:pPr/>
              <a:t>73</a:t>
            </a:fld>
            <a:endParaRPr lang="en-GB" dirty="0"/>
          </a:p>
        </p:txBody>
      </p:sp>
    </p:spTree>
    <p:extLst>
      <p:ext uri="{BB962C8B-B14F-4D97-AF65-F5344CB8AC3E}">
        <p14:creationId xmlns:p14="http://schemas.microsoft.com/office/powerpoint/2010/main" val="2100227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t>
            </a:r>
            <a:r>
              <a:rPr lang="en-GB" dirty="0"/>
              <a:t>Incoming client portfolio analysis</a:t>
            </a:r>
            <a:endParaRPr lang="en-US" dirty="0"/>
          </a:p>
        </p:txBody>
      </p:sp>
      <p:sp>
        <p:nvSpPr>
          <p:cNvPr id="3" name="Content Placeholder 2"/>
          <p:cNvSpPr>
            <a:spLocks noGrp="1"/>
          </p:cNvSpPr>
          <p:nvPr>
            <p:ph sz="quarter" idx="10"/>
          </p:nvPr>
        </p:nvSpPr>
        <p:spPr/>
        <p:txBody>
          <a:bodyPr/>
          <a:lstStyle/>
          <a:p>
            <a:r>
              <a:rPr lang="en-US" dirty="0"/>
              <a:t>Just because he got away with it doesn’t mean it wasn’t risky!</a:t>
            </a:r>
            <a:endParaRPr lang="en-GB" dirty="0"/>
          </a:p>
        </p:txBody>
      </p:sp>
      <p:pic>
        <p:nvPicPr>
          <p:cNvPr id="4" name="Picture 3"/>
          <p:cNvPicPr>
            <a:picLocks noChangeAspect="1"/>
          </p:cNvPicPr>
          <p:nvPr/>
        </p:nvPicPr>
        <p:blipFill rotWithShape="1">
          <a:blip r:embed="rId2"/>
          <a:srcRect l="17500"/>
          <a:stretch/>
        </p:blipFill>
        <p:spPr>
          <a:xfrm rot="5400000">
            <a:off x="2667765" y="2159222"/>
            <a:ext cx="4578654" cy="3381160"/>
          </a:xfrm>
          <a:prstGeom prst="rect">
            <a:avLst/>
          </a:prstGeom>
        </p:spPr>
      </p:pic>
      <p:sp>
        <p:nvSpPr>
          <p:cNvPr id="5" name="Slide Number Placeholder 4"/>
          <p:cNvSpPr>
            <a:spLocks noGrp="1"/>
          </p:cNvSpPr>
          <p:nvPr>
            <p:ph type="sldNum" sz="quarter" idx="4"/>
          </p:nvPr>
        </p:nvSpPr>
        <p:spPr/>
        <p:txBody>
          <a:bodyPr/>
          <a:lstStyle/>
          <a:p>
            <a:fld id="{869FCD29-EE0B-41F2-B7C5-BEB7EBEF40ED}" type="slidenum">
              <a:rPr lang="en-GB" smtClean="0"/>
              <a:pPr/>
              <a:t>74</a:t>
            </a:fld>
            <a:endParaRPr lang="en-GB" dirty="0"/>
          </a:p>
        </p:txBody>
      </p:sp>
    </p:spTree>
    <p:extLst>
      <p:ext uri="{BB962C8B-B14F-4D97-AF65-F5344CB8AC3E}">
        <p14:creationId xmlns:p14="http://schemas.microsoft.com/office/powerpoint/2010/main" val="403333675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10. </a:t>
            </a:r>
            <a:r>
              <a:rPr lang="en-GB" dirty="0"/>
              <a:t>Incoming client portfolio analysis</a:t>
            </a:r>
          </a:p>
        </p:txBody>
      </p:sp>
      <p:sp>
        <p:nvSpPr>
          <p:cNvPr id="6" name="Content Placeholder 5"/>
          <p:cNvSpPr>
            <a:spLocks noGrp="1"/>
          </p:cNvSpPr>
          <p:nvPr>
            <p:ph sz="quarter" idx="10"/>
          </p:nvPr>
        </p:nvSpPr>
        <p:spPr/>
        <p:txBody>
          <a:bodyPr/>
          <a:lstStyle/>
          <a:p>
            <a:r>
              <a:rPr lang="en-GB" dirty="0"/>
              <a:t>What we believe in</a:t>
            </a:r>
          </a:p>
        </p:txBody>
      </p:sp>
      <p:graphicFrame>
        <p:nvGraphicFramePr>
          <p:cNvPr id="4" name="Chart 3"/>
          <p:cNvGraphicFramePr/>
          <p:nvPr>
            <p:extLst>
              <p:ext uri="{D42A27DB-BD31-4B8C-83A1-F6EECF244321}">
                <p14:modId xmlns:p14="http://schemas.microsoft.com/office/powerpoint/2010/main" val="4268943955"/>
              </p:ext>
            </p:extLst>
          </p:nvPr>
        </p:nvGraphicFramePr>
        <p:xfrm>
          <a:off x="384220" y="1204143"/>
          <a:ext cx="913756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84220" y="6067285"/>
            <a:ext cx="3945311" cy="261610"/>
          </a:xfrm>
          <a:prstGeom prst="rect">
            <a:avLst/>
          </a:prstGeom>
          <a:noFill/>
        </p:spPr>
        <p:txBody>
          <a:bodyPr wrap="none" rtlCol="0">
            <a:spAutoFit/>
          </a:bodyPr>
          <a:lstStyle/>
          <a:p>
            <a:r>
              <a:rPr lang="en-GB" sz="1100" i="1" dirty="0">
                <a:latin typeface="Calibri Light" panose="020F0302020204030204" pitchFamily="34" charset="0"/>
                <a:cs typeface="Calibri Light" panose="020F0302020204030204" pitchFamily="34" charset="0"/>
              </a:rPr>
              <a:t>Copyright © 2018 Albion Strategic Consulting.  All rights reserved.</a:t>
            </a:r>
          </a:p>
        </p:txBody>
      </p:sp>
      <p:sp>
        <p:nvSpPr>
          <p:cNvPr id="5" name="Slide Number Placeholder 4"/>
          <p:cNvSpPr>
            <a:spLocks noGrp="1"/>
          </p:cNvSpPr>
          <p:nvPr>
            <p:ph type="sldNum" sz="quarter" idx="4"/>
          </p:nvPr>
        </p:nvSpPr>
        <p:spPr/>
        <p:txBody>
          <a:bodyPr/>
          <a:lstStyle/>
          <a:p>
            <a:fld id="{869FCD29-EE0B-41F2-B7C5-BEB7EBEF40ED}" type="slidenum">
              <a:rPr lang="en-GB" smtClean="0"/>
              <a:pPr/>
              <a:t>75</a:t>
            </a:fld>
            <a:endParaRPr lang="en-GB" dirty="0"/>
          </a:p>
        </p:txBody>
      </p:sp>
    </p:spTree>
    <p:extLst>
      <p:ext uri="{BB962C8B-B14F-4D97-AF65-F5344CB8AC3E}">
        <p14:creationId xmlns:p14="http://schemas.microsoft.com/office/powerpoint/2010/main" val="518028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t>
            </a:r>
            <a:r>
              <a:rPr lang="en-GB" dirty="0"/>
              <a:t>Incoming client portfolio analysis</a:t>
            </a:r>
          </a:p>
        </p:txBody>
      </p:sp>
      <p:sp>
        <p:nvSpPr>
          <p:cNvPr id="3" name="Content Placeholder 2"/>
          <p:cNvSpPr>
            <a:spLocks noGrp="1"/>
          </p:cNvSpPr>
          <p:nvPr>
            <p:ph sz="quarter" idx="10"/>
          </p:nvPr>
        </p:nvSpPr>
        <p:spPr/>
        <p:txBody>
          <a:bodyPr/>
          <a:lstStyle/>
          <a:p>
            <a:r>
              <a:rPr lang="en-GB" dirty="0"/>
              <a:t>What opportunities does this provide you with?</a:t>
            </a:r>
          </a:p>
          <a:p>
            <a:pPr lvl="1">
              <a:lnSpc>
                <a:spcPct val="200000"/>
              </a:lnSpc>
            </a:pPr>
            <a:r>
              <a:rPr lang="en-GB" dirty="0"/>
              <a:t>To explain what you believe in</a:t>
            </a:r>
          </a:p>
          <a:p>
            <a:pPr lvl="1">
              <a:lnSpc>
                <a:spcPct val="200000"/>
              </a:lnSpc>
            </a:pPr>
            <a:r>
              <a:rPr lang="en-GB" dirty="0"/>
              <a:t>To explain that performance is delivered by structure</a:t>
            </a:r>
          </a:p>
          <a:p>
            <a:pPr lvl="1">
              <a:lnSpc>
                <a:spcPct val="200000"/>
              </a:lnSpc>
            </a:pPr>
            <a:r>
              <a:rPr lang="en-GB" dirty="0"/>
              <a:t>To talk through the weaknesses of the current structure</a:t>
            </a:r>
          </a:p>
          <a:p>
            <a:pPr lvl="1">
              <a:lnSpc>
                <a:spcPct val="200000"/>
              </a:lnSpc>
            </a:pPr>
            <a:r>
              <a:rPr lang="en-GB" dirty="0"/>
              <a:t>To educate the client in what a ‘good’ portfolio structure looks like</a:t>
            </a:r>
          </a:p>
          <a:p>
            <a:pPr lvl="1">
              <a:lnSpc>
                <a:spcPct val="200000"/>
              </a:lnSpc>
            </a:pPr>
            <a:r>
              <a:rPr lang="en-GB" dirty="0"/>
              <a:t>Justify why moving them to your CIP makes sense, despite performance</a:t>
            </a:r>
          </a:p>
          <a:p>
            <a:pPr lvl="1">
              <a:lnSpc>
                <a:spcPct val="200000"/>
              </a:lnSpc>
            </a:pPr>
            <a:r>
              <a:rPr lang="en-GB" dirty="0"/>
              <a:t>Let them know you are invested alongside them   </a:t>
            </a:r>
          </a:p>
          <a:p>
            <a:pPr lvl="1"/>
            <a:endParaRPr lang="en-GB" dirty="0"/>
          </a:p>
        </p:txBody>
      </p:sp>
      <p:sp>
        <p:nvSpPr>
          <p:cNvPr id="4" name="Slide Number Placeholder 3"/>
          <p:cNvSpPr>
            <a:spLocks noGrp="1"/>
          </p:cNvSpPr>
          <p:nvPr>
            <p:ph type="sldNum" sz="quarter" idx="4"/>
          </p:nvPr>
        </p:nvSpPr>
        <p:spPr/>
        <p:txBody>
          <a:bodyPr/>
          <a:lstStyle/>
          <a:p>
            <a:fld id="{869FCD29-EE0B-41F2-B7C5-BEB7EBEF40ED}" type="slidenum">
              <a:rPr lang="en-GB" smtClean="0"/>
              <a:pPr/>
              <a:t>76</a:t>
            </a:fld>
            <a:endParaRPr lang="en-GB" dirty="0"/>
          </a:p>
        </p:txBody>
      </p:sp>
    </p:spTree>
    <p:extLst>
      <p:ext uri="{BB962C8B-B14F-4D97-AF65-F5344CB8AC3E}">
        <p14:creationId xmlns:p14="http://schemas.microsoft.com/office/powerpoint/2010/main" val="598386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14F11"/>
                </a:solidFill>
              </a:rPr>
              <a:t>10. Rebalancing portfolios</a:t>
            </a:r>
          </a:p>
        </p:txBody>
      </p:sp>
      <p:sp>
        <p:nvSpPr>
          <p:cNvPr id="3" name="Content Placeholder 2"/>
          <p:cNvSpPr>
            <a:spLocks noGrp="1"/>
          </p:cNvSpPr>
          <p:nvPr>
            <p:ph sz="quarter" idx="10"/>
          </p:nvPr>
        </p:nvSpPr>
        <p:spPr/>
        <p:txBody>
          <a:bodyPr/>
          <a:lstStyle/>
          <a:p>
            <a:r>
              <a:rPr lang="en-GB" dirty="0">
                <a:solidFill>
                  <a:schemeClr val="tx1">
                    <a:lumMod val="75000"/>
                    <a:lumOff val="25000"/>
                  </a:schemeClr>
                </a:solidFill>
              </a:rPr>
              <a:t>A core risk management strategy</a:t>
            </a:r>
          </a:p>
          <a:p>
            <a:endParaRPr lang="en-GB" sz="1600" i="1" dirty="0">
              <a:solidFill>
                <a:schemeClr val="tx1">
                  <a:lumMod val="75000"/>
                  <a:lumOff val="25000"/>
                </a:schemeClr>
              </a:solidFill>
            </a:endParaRPr>
          </a:p>
          <a:p>
            <a:pPr marL="0" indent="0">
              <a:buNone/>
            </a:pPr>
            <a:r>
              <a:rPr lang="en-GB" sz="1600" i="1" dirty="0">
                <a:solidFill>
                  <a:schemeClr val="tx1"/>
                </a:solidFill>
                <a:latin typeface="Calibri Light" panose="020F0302020204030204" pitchFamily="34" charset="0"/>
                <a:cs typeface="Calibri Light" panose="020F0302020204030204" pitchFamily="34" charset="0"/>
              </a:rPr>
              <a:t>‘The fundamental purpose of rebalancing lies in controlling risk, not enhancing return. Rebalancing trades keep portfolios at long-term policy targets by reversing deviations resulting from asset class performance differentials. Disciplined rebalancing activity requires a strong stomach and serious staying power.’</a:t>
            </a:r>
          </a:p>
          <a:p>
            <a:pPr marL="0" indent="0" algn="r">
              <a:spcBef>
                <a:spcPts val="600"/>
              </a:spcBef>
              <a:spcAft>
                <a:spcPts val="600"/>
              </a:spcAft>
              <a:buNone/>
            </a:pPr>
            <a:r>
              <a:rPr lang="en-GB" sz="1400" dirty="0">
                <a:solidFill>
                  <a:schemeClr val="tx1">
                    <a:lumMod val="65000"/>
                    <a:lumOff val="35000"/>
                  </a:schemeClr>
                </a:solidFill>
              </a:rPr>
              <a:t>David Swensen, CIO Yale University Endowment</a:t>
            </a:r>
          </a:p>
          <a:p>
            <a:endParaRPr lang="en-GB" dirty="0"/>
          </a:p>
        </p:txBody>
      </p:sp>
      <p:sp>
        <p:nvSpPr>
          <p:cNvPr id="7" name="Slide Number Placeholder 6"/>
          <p:cNvSpPr>
            <a:spLocks noGrp="1"/>
          </p:cNvSpPr>
          <p:nvPr>
            <p:ph type="sldNum" sz="quarter" idx="4"/>
          </p:nvPr>
        </p:nvSpPr>
        <p:spPr/>
        <p:txBody>
          <a:bodyPr/>
          <a:lstStyle/>
          <a:p>
            <a:fld id="{55CFA313-0EB5-4C0A-91A4-B09895424039}" type="slidenum">
              <a:rPr lang="en-GB" smtClean="0"/>
              <a:t>77</a:t>
            </a:fld>
            <a:endParaRPr lang="en-GB"/>
          </a:p>
        </p:txBody>
      </p:sp>
      <p:sp>
        <p:nvSpPr>
          <p:cNvPr id="5" name="Rectangle 4"/>
          <p:cNvSpPr/>
          <p:nvPr/>
        </p:nvSpPr>
        <p:spPr>
          <a:xfrm>
            <a:off x="495300" y="2999911"/>
            <a:ext cx="5487412" cy="276999"/>
          </a:xfrm>
          <a:prstGeom prst="rect">
            <a:avLst/>
          </a:prstGeom>
        </p:spPr>
        <p:txBody>
          <a:bodyPr wrap="square">
            <a:spAutoFit/>
          </a:bodyPr>
          <a:lstStyle/>
          <a:p>
            <a:pPr algn="just">
              <a:spcAft>
                <a:spcPts val="1000"/>
              </a:spcAft>
            </a:pPr>
            <a:r>
              <a:rPr lang="en-GB" sz="1200" dirty="0">
                <a:solidFill>
                  <a:srgbClr val="F14F11"/>
                </a:solidFill>
                <a:effectLst/>
                <a:latin typeface="+mj-lt"/>
                <a:ea typeface="Calibri" panose="020F0502020204030204" pitchFamily="34" charset="0"/>
                <a:cs typeface="Times New Roman" panose="02020603050405020304" pitchFamily="18" charset="0"/>
              </a:rPr>
              <a:t>Rebalancing helps to reduce downside outcomes (Dec 1975 to Dec 2015)</a:t>
            </a:r>
          </a:p>
        </p:txBody>
      </p:sp>
      <p:graphicFrame>
        <p:nvGraphicFramePr>
          <p:cNvPr id="6" name="Table 5"/>
          <p:cNvGraphicFramePr>
            <a:graphicFrameLocks noGrp="1"/>
          </p:cNvGraphicFramePr>
          <p:nvPr>
            <p:extLst>
              <p:ext uri="{D42A27DB-BD31-4B8C-83A1-F6EECF244321}">
                <p14:modId xmlns:p14="http://schemas.microsoft.com/office/powerpoint/2010/main" val="1244679076"/>
              </p:ext>
            </p:extLst>
          </p:nvPr>
        </p:nvGraphicFramePr>
        <p:xfrm>
          <a:off x="599574" y="3293663"/>
          <a:ext cx="8587968" cy="2555504"/>
        </p:xfrm>
        <a:graphic>
          <a:graphicData uri="http://schemas.openxmlformats.org/drawingml/2006/table">
            <a:tbl>
              <a:tblPr firstRow="1" bandRow="1">
                <a:tableStyleId>{5C22544A-7EE6-4342-B048-85BDC9FD1C3A}</a:tableStyleId>
              </a:tblPr>
              <a:tblGrid>
                <a:gridCol w="3135748">
                  <a:extLst>
                    <a:ext uri="{9D8B030D-6E8A-4147-A177-3AD203B41FA5}">
                      <a16:colId xmlns:a16="http://schemas.microsoft.com/office/drawing/2014/main" val="20000"/>
                    </a:ext>
                  </a:extLst>
                </a:gridCol>
                <a:gridCol w="2726110">
                  <a:extLst>
                    <a:ext uri="{9D8B030D-6E8A-4147-A177-3AD203B41FA5}">
                      <a16:colId xmlns:a16="http://schemas.microsoft.com/office/drawing/2014/main" val="20001"/>
                    </a:ext>
                  </a:extLst>
                </a:gridCol>
                <a:gridCol w="2726110">
                  <a:extLst>
                    <a:ext uri="{9D8B030D-6E8A-4147-A177-3AD203B41FA5}">
                      <a16:colId xmlns:a16="http://schemas.microsoft.com/office/drawing/2014/main" val="20002"/>
                    </a:ext>
                  </a:extLst>
                </a:gridCol>
              </a:tblGrid>
              <a:tr h="319438">
                <a:tc>
                  <a:txBody>
                    <a:bodyPr/>
                    <a:lstStyle/>
                    <a:p>
                      <a:pPr algn="l">
                        <a:lnSpc>
                          <a:spcPct val="115000"/>
                        </a:lnSpc>
                        <a:spcBef>
                          <a:spcPts val="1200"/>
                        </a:spcBef>
                        <a:spcAft>
                          <a:spcPts val="0"/>
                        </a:spcAft>
                      </a:pPr>
                      <a:r>
                        <a:rPr lang="en-GB" sz="1100" dirty="0">
                          <a:solidFill>
                            <a:schemeClr val="tx1">
                              <a:lumMod val="65000"/>
                              <a:lumOff val="35000"/>
                            </a:schemeClr>
                          </a:solidFill>
                          <a:effectLst/>
                          <a:latin typeface="+mj-lt"/>
                        </a:rPr>
                        <a:t>Jan-75 to Dec-15</a:t>
                      </a:r>
                      <a:endParaRPr lang="en-GB"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lnSpc>
                          <a:spcPct val="115000"/>
                        </a:lnSpc>
                        <a:spcBef>
                          <a:spcPts val="1200"/>
                        </a:spcBef>
                        <a:spcAft>
                          <a:spcPts val="0"/>
                        </a:spcAft>
                      </a:pPr>
                      <a:r>
                        <a:rPr lang="en-GB" sz="1100" dirty="0">
                          <a:solidFill>
                            <a:schemeClr val="tx1">
                              <a:lumMod val="65000"/>
                              <a:lumOff val="35000"/>
                            </a:schemeClr>
                          </a:solidFill>
                          <a:effectLst/>
                          <a:latin typeface="+mj-lt"/>
                        </a:rPr>
                        <a:t>No rebalancing (A)</a:t>
                      </a:r>
                      <a:endParaRPr lang="en-GB"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lnSpc>
                          <a:spcPct val="115000"/>
                        </a:lnSpc>
                        <a:spcBef>
                          <a:spcPts val="1200"/>
                        </a:spcBef>
                        <a:spcAft>
                          <a:spcPts val="0"/>
                        </a:spcAft>
                      </a:pPr>
                      <a:r>
                        <a:rPr lang="en-GB" sz="1100" dirty="0">
                          <a:solidFill>
                            <a:schemeClr val="tx1">
                              <a:lumMod val="65000"/>
                              <a:lumOff val="35000"/>
                            </a:schemeClr>
                          </a:solidFill>
                          <a:effectLst/>
                          <a:latin typeface="+mj-lt"/>
                        </a:rPr>
                        <a:t>Annual rebalancing (B)</a:t>
                      </a:r>
                      <a:endParaRPr lang="en-GB"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19438">
                <a:tc>
                  <a:txBody>
                    <a:bodyPr/>
                    <a:lstStyle/>
                    <a:p>
                      <a:pPr algn="just">
                        <a:lnSpc>
                          <a:spcPct val="115000"/>
                        </a:lnSpc>
                        <a:spcBef>
                          <a:spcPts val="1200"/>
                        </a:spcBef>
                        <a:spcAft>
                          <a:spcPts val="0"/>
                        </a:spcAft>
                      </a:pPr>
                      <a:r>
                        <a:rPr lang="en-GB" sz="1100">
                          <a:solidFill>
                            <a:schemeClr val="tx1">
                              <a:lumMod val="65000"/>
                              <a:lumOff val="35000"/>
                            </a:schemeClr>
                          </a:solidFill>
                          <a:effectLst/>
                          <a:latin typeface="+mj-lt"/>
                        </a:rPr>
                        <a:t>Maximum equity exposure</a:t>
                      </a:r>
                      <a:endParaRPr lang="en-GB" sz="110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Bef>
                          <a:spcPts val="1200"/>
                        </a:spcBef>
                        <a:spcAft>
                          <a:spcPts val="0"/>
                        </a:spcAft>
                      </a:pPr>
                      <a:r>
                        <a:rPr lang="en-GB" sz="1100" dirty="0">
                          <a:solidFill>
                            <a:schemeClr val="tx1">
                              <a:lumMod val="65000"/>
                              <a:lumOff val="35000"/>
                            </a:schemeClr>
                          </a:solidFill>
                          <a:effectLst/>
                          <a:latin typeface="+mj-lt"/>
                        </a:rPr>
                        <a:t>&gt;70%</a:t>
                      </a:r>
                      <a:endParaRPr lang="en-GB"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Bef>
                          <a:spcPts val="1200"/>
                        </a:spcBef>
                        <a:spcAft>
                          <a:spcPts val="0"/>
                        </a:spcAft>
                      </a:pPr>
                      <a:r>
                        <a:rPr lang="en-GB" sz="1100" dirty="0">
                          <a:solidFill>
                            <a:schemeClr val="tx1">
                              <a:lumMod val="65000"/>
                              <a:lumOff val="35000"/>
                            </a:schemeClr>
                          </a:solidFill>
                          <a:effectLst/>
                          <a:latin typeface="+mj-lt"/>
                        </a:rPr>
                        <a:t>~50%</a:t>
                      </a:r>
                      <a:endParaRPr lang="en-GB"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19438">
                <a:tc>
                  <a:txBody>
                    <a:bodyPr/>
                    <a:lstStyle/>
                    <a:p>
                      <a:pPr algn="just">
                        <a:lnSpc>
                          <a:spcPct val="115000"/>
                        </a:lnSpc>
                        <a:spcBef>
                          <a:spcPts val="1200"/>
                        </a:spcBef>
                        <a:spcAft>
                          <a:spcPts val="0"/>
                        </a:spcAft>
                      </a:pPr>
                      <a:r>
                        <a:rPr lang="en-GB" sz="1100">
                          <a:solidFill>
                            <a:schemeClr val="tx1">
                              <a:lumMod val="65000"/>
                              <a:lumOff val="35000"/>
                            </a:schemeClr>
                          </a:solidFill>
                          <a:effectLst/>
                          <a:latin typeface="+mj-lt"/>
                        </a:rPr>
                        <a:t>Return % p.a.</a:t>
                      </a:r>
                      <a:endParaRPr lang="en-GB" sz="110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a:solidFill>
                            <a:schemeClr val="tx1">
                              <a:lumMod val="65000"/>
                              <a:lumOff val="35000"/>
                            </a:schemeClr>
                          </a:solidFill>
                          <a:effectLst/>
                          <a:latin typeface="+mj-lt"/>
                        </a:rPr>
                        <a:t>9.4%</a:t>
                      </a:r>
                      <a:endParaRPr lang="en-GB" sz="1400">
                        <a:solidFill>
                          <a:schemeClr val="tx1">
                            <a:lumMod val="65000"/>
                            <a:lumOff val="35000"/>
                          </a:schemeClr>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dirty="0">
                          <a:solidFill>
                            <a:schemeClr val="tx1">
                              <a:lumMod val="65000"/>
                              <a:lumOff val="35000"/>
                            </a:schemeClr>
                          </a:solidFill>
                          <a:effectLst/>
                          <a:latin typeface="+mj-lt"/>
                        </a:rPr>
                        <a:t>9.6%</a:t>
                      </a:r>
                      <a:endParaRPr lang="en-GB" sz="1400" dirty="0">
                        <a:solidFill>
                          <a:schemeClr val="tx1">
                            <a:lumMod val="65000"/>
                            <a:lumOff val="35000"/>
                          </a:schemeClr>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19438">
                <a:tc>
                  <a:txBody>
                    <a:bodyPr/>
                    <a:lstStyle/>
                    <a:p>
                      <a:pPr algn="just">
                        <a:lnSpc>
                          <a:spcPct val="115000"/>
                        </a:lnSpc>
                        <a:spcBef>
                          <a:spcPts val="1200"/>
                        </a:spcBef>
                        <a:spcAft>
                          <a:spcPts val="0"/>
                        </a:spcAft>
                      </a:pPr>
                      <a:r>
                        <a:rPr lang="en-GB" sz="1100">
                          <a:solidFill>
                            <a:schemeClr val="tx1">
                              <a:lumMod val="65000"/>
                              <a:lumOff val="35000"/>
                            </a:schemeClr>
                          </a:solidFill>
                          <a:effectLst/>
                          <a:latin typeface="+mj-lt"/>
                        </a:rPr>
                        <a:t>Growth of £100</a:t>
                      </a:r>
                      <a:endParaRPr lang="en-GB" sz="110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a:solidFill>
                            <a:schemeClr val="tx1">
                              <a:lumMod val="65000"/>
                              <a:lumOff val="35000"/>
                            </a:schemeClr>
                          </a:solidFill>
                          <a:effectLst/>
                          <a:latin typeface="+mj-lt"/>
                        </a:rPr>
                        <a:t>£3,660</a:t>
                      </a:r>
                      <a:endParaRPr lang="en-GB" sz="1400">
                        <a:solidFill>
                          <a:schemeClr val="tx1">
                            <a:lumMod val="65000"/>
                            <a:lumOff val="35000"/>
                          </a:schemeClr>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dirty="0">
                          <a:solidFill>
                            <a:schemeClr val="tx1">
                              <a:lumMod val="65000"/>
                              <a:lumOff val="35000"/>
                            </a:schemeClr>
                          </a:solidFill>
                          <a:effectLst/>
                          <a:latin typeface="+mj-lt"/>
                        </a:rPr>
                        <a:t>£3,860</a:t>
                      </a:r>
                      <a:endParaRPr lang="en-GB" sz="1400" dirty="0">
                        <a:solidFill>
                          <a:schemeClr val="tx1">
                            <a:lumMod val="65000"/>
                            <a:lumOff val="35000"/>
                          </a:schemeClr>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19438">
                <a:tc>
                  <a:txBody>
                    <a:bodyPr/>
                    <a:lstStyle/>
                    <a:p>
                      <a:pPr algn="just">
                        <a:lnSpc>
                          <a:spcPct val="115000"/>
                        </a:lnSpc>
                        <a:spcBef>
                          <a:spcPts val="1200"/>
                        </a:spcBef>
                        <a:spcAft>
                          <a:spcPts val="0"/>
                        </a:spcAft>
                      </a:pPr>
                      <a:r>
                        <a:rPr lang="en-GB" sz="1100">
                          <a:solidFill>
                            <a:schemeClr val="tx1">
                              <a:lumMod val="65000"/>
                              <a:lumOff val="35000"/>
                            </a:schemeClr>
                          </a:solidFill>
                          <a:effectLst/>
                          <a:latin typeface="+mj-lt"/>
                        </a:rPr>
                        <a:t>Risk % </a:t>
                      </a:r>
                      <a:endParaRPr lang="en-GB" sz="110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a:solidFill>
                            <a:schemeClr val="tx1">
                              <a:lumMod val="65000"/>
                              <a:lumOff val="35000"/>
                            </a:schemeClr>
                          </a:solidFill>
                          <a:effectLst/>
                          <a:latin typeface="+mj-lt"/>
                        </a:rPr>
                        <a:t>9.7%</a:t>
                      </a:r>
                      <a:endParaRPr lang="en-GB" sz="1400">
                        <a:solidFill>
                          <a:schemeClr val="tx1">
                            <a:lumMod val="65000"/>
                            <a:lumOff val="35000"/>
                          </a:schemeClr>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a:solidFill>
                            <a:schemeClr val="tx1">
                              <a:lumMod val="65000"/>
                              <a:lumOff val="35000"/>
                            </a:schemeClr>
                          </a:solidFill>
                          <a:effectLst/>
                          <a:latin typeface="+mj-lt"/>
                        </a:rPr>
                        <a:t>7.8%</a:t>
                      </a:r>
                      <a:endParaRPr lang="en-GB" sz="1400">
                        <a:solidFill>
                          <a:schemeClr val="tx1">
                            <a:lumMod val="65000"/>
                            <a:lumOff val="35000"/>
                          </a:schemeClr>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19438">
                <a:tc>
                  <a:txBody>
                    <a:bodyPr/>
                    <a:lstStyle/>
                    <a:p>
                      <a:pPr algn="just">
                        <a:lnSpc>
                          <a:spcPct val="115000"/>
                        </a:lnSpc>
                        <a:spcBef>
                          <a:spcPts val="1200"/>
                        </a:spcBef>
                        <a:spcAft>
                          <a:spcPts val="0"/>
                        </a:spcAft>
                      </a:pPr>
                      <a:r>
                        <a:rPr lang="en-GB" sz="1100">
                          <a:solidFill>
                            <a:schemeClr val="tx1">
                              <a:lumMod val="65000"/>
                              <a:lumOff val="35000"/>
                            </a:schemeClr>
                          </a:solidFill>
                          <a:effectLst/>
                          <a:latin typeface="+mj-lt"/>
                        </a:rPr>
                        <a:t>Worst 1 year %</a:t>
                      </a:r>
                      <a:endParaRPr lang="en-GB" sz="110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dirty="0">
                          <a:solidFill>
                            <a:srgbClr val="FF0000"/>
                          </a:solidFill>
                          <a:effectLst/>
                          <a:latin typeface="+mj-lt"/>
                        </a:rPr>
                        <a:t>-19.4%</a:t>
                      </a:r>
                      <a:endParaRPr lang="en-GB" sz="1400" dirty="0">
                        <a:solidFill>
                          <a:srgbClr val="FF0000"/>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dirty="0">
                          <a:solidFill>
                            <a:srgbClr val="FF0000"/>
                          </a:solidFill>
                          <a:effectLst/>
                          <a:latin typeface="+mj-lt"/>
                        </a:rPr>
                        <a:t>-12.4%</a:t>
                      </a:r>
                      <a:endParaRPr lang="en-GB" sz="1400" dirty="0">
                        <a:solidFill>
                          <a:srgbClr val="FF0000"/>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19438">
                <a:tc>
                  <a:txBody>
                    <a:bodyPr/>
                    <a:lstStyle/>
                    <a:p>
                      <a:pPr algn="just">
                        <a:lnSpc>
                          <a:spcPct val="115000"/>
                        </a:lnSpc>
                        <a:spcBef>
                          <a:spcPts val="1200"/>
                        </a:spcBef>
                        <a:spcAft>
                          <a:spcPts val="0"/>
                        </a:spcAft>
                      </a:pPr>
                      <a:r>
                        <a:rPr lang="en-GB" sz="1100">
                          <a:solidFill>
                            <a:schemeClr val="tx1">
                              <a:lumMod val="65000"/>
                              <a:lumOff val="35000"/>
                            </a:schemeClr>
                          </a:solidFill>
                          <a:effectLst/>
                          <a:latin typeface="+mj-lt"/>
                        </a:rPr>
                        <a:t>Worst 3 years (cumulative) %</a:t>
                      </a:r>
                      <a:endParaRPr lang="en-GB" sz="110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a:solidFill>
                            <a:srgbClr val="FF0000"/>
                          </a:solidFill>
                          <a:effectLst/>
                          <a:latin typeface="+mj-lt"/>
                        </a:rPr>
                        <a:t>-10.3%</a:t>
                      </a:r>
                      <a:endParaRPr lang="en-GB" sz="1400">
                        <a:solidFill>
                          <a:srgbClr val="FF0000"/>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dirty="0">
                          <a:solidFill>
                            <a:srgbClr val="FF0000"/>
                          </a:solidFill>
                          <a:effectLst/>
                          <a:latin typeface="+mj-lt"/>
                        </a:rPr>
                        <a:t>-5.6%</a:t>
                      </a:r>
                      <a:endParaRPr lang="en-GB" sz="1400" dirty="0">
                        <a:solidFill>
                          <a:srgbClr val="FF0000"/>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19438">
                <a:tc>
                  <a:txBody>
                    <a:bodyPr/>
                    <a:lstStyle/>
                    <a:p>
                      <a:pPr algn="just">
                        <a:lnSpc>
                          <a:spcPct val="115000"/>
                        </a:lnSpc>
                        <a:spcBef>
                          <a:spcPts val="1200"/>
                        </a:spcBef>
                        <a:spcAft>
                          <a:spcPts val="0"/>
                        </a:spcAft>
                      </a:pPr>
                      <a:r>
                        <a:rPr lang="en-GB" sz="1100" dirty="0">
                          <a:solidFill>
                            <a:schemeClr val="tx1">
                              <a:lumMod val="65000"/>
                              <a:lumOff val="35000"/>
                            </a:schemeClr>
                          </a:solidFill>
                          <a:effectLst/>
                          <a:latin typeface="+mj-lt"/>
                        </a:rPr>
                        <a:t>Worst 5 years (cumulative) %</a:t>
                      </a:r>
                      <a:endParaRPr lang="en-GB"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dirty="0">
                          <a:solidFill>
                            <a:srgbClr val="FF0000"/>
                          </a:solidFill>
                          <a:effectLst/>
                          <a:latin typeface="+mj-lt"/>
                        </a:rPr>
                        <a:t>-2.6%</a:t>
                      </a:r>
                      <a:endParaRPr lang="en-GB" sz="1400" dirty="0">
                        <a:solidFill>
                          <a:srgbClr val="FF0000"/>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a:lnSpc>
                          <a:spcPct val="115000"/>
                        </a:lnSpc>
                        <a:spcAft>
                          <a:spcPts val="0"/>
                        </a:spcAft>
                      </a:pPr>
                      <a:r>
                        <a:rPr lang="en-GB" sz="1100" kern="1200" dirty="0">
                          <a:solidFill>
                            <a:schemeClr val="tx1">
                              <a:lumMod val="65000"/>
                              <a:lumOff val="35000"/>
                            </a:schemeClr>
                          </a:solidFill>
                          <a:effectLst/>
                          <a:latin typeface="+mj-lt"/>
                        </a:rPr>
                        <a:t>0.0%</a:t>
                      </a:r>
                      <a:endParaRPr lang="en-GB" sz="1400" dirty="0">
                        <a:solidFill>
                          <a:schemeClr val="tx1">
                            <a:lumMod val="65000"/>
                            <a:lumOff val="35000"/>
                          </a:schemeClr>
                        </a:solidFill>
                        <a:effectLst/>
                        <a:latin typeface="+mj-lt"/>
                        <a:ea typeface="Times New Roman" panose="02020603050405020304" pitchFamily="18"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Text Box 7"/>
          <p:cNvSpPr txBox="1">
            <a:spLocks noChangeArrowheads="1"/>
          </p:cNvSpPr>
          <p:nvPr/>
        </p:nvSpPr>
        <p:spPr bwMode="auto">
          <a:xfrm>
            <a:off x="381000" y="6084675"/>
            <a:ext cx="8806542" cy="246385"/>
          </a:xfrm>
          <a:prstGeom prst="rect">
            <a:avLst/>
          </a:prstGeom>
          <a:noFill/>
          <a:ln w="9525">
            <a:noFill/>
            <a:miter lim="800000"/>
            <a:headEnd/>
            <a:tailEnd/>
          </a:ln>
        </p:spPr>
        <p:txBody>
          <a:bodyPr wrap="square" lIns="83980" tIns="41991" rIns="83980" bIns="41991" anchor="b">
            <a:spAutoFit/>
          </a:bodyPr>
          <a:lstStyle/>
          <a:p>
            <a:pPr defTabSz="879475"/>
            <a:r>
              <a:rPr lang="en-US" sz="1050" i="1" baseline="0" dirty="0">
                <a:latin typeface="Calibri Light" panose="020F0302020204030204" pitchFamily="34" charset="0"/>
                <a:cs typeface="Calibri Light" panose="020F0302020204030204" pitchFamily="34" charset="0"/>
              </a:rPr>
              <a:t>Data source: Morningstar</a:t>
            </a:r>
            <a:r>
              <a:rPr lang="en-US" sz="1050" i="1" dirty="0">
                <a:latin typeface="Calibri Light" panose="020F0302020204030204" pitchFamily="34" charset="0"/>
                <a:cs typeface="Calibri Light" panose="020F0302020204030204" pitchFamily="34" charset="0"/>
              </a:rPr>
              <a:t>. </a:t>
            </a:r>
            <a:r>
              <a:rPr lang="en-US" sz="1050" i="1" baseline="0" dirty="0">
                <a:latin typeface="Calibri Light" panose="020F0302020204030204" pitchFamily="34" charset="0"/>
                <a:cs typeface="Calibri Light" panose="020F0302020204030204" pitchFamily="34" charset="0"/>
              </a:rPr>
              <a:t>MSCI World Index (net div.), </a:t>
            </a:r>
            <a:r>
              <a:rPr lang="en-GB" sz="1050" i="1" baseline="0" dirty="0">
                <a:latin typeface="Calibri Light" panose="020F0302020204030204" pitchFamily="34" charset="0"/>
                <a:cs typeface="Calibri Light" panose="020F0302020204030204" pitchFamily="34" charset="0"/>
              </a:rPr>
              <a:t>FTSE British Government up to 5 Years. Rebalanced annually – no costs deducted.</a:t>
            </a:r>
            <a:endParaRPr lang="en-US" sz="1050" i="1" baseline="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5196580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 Rebalancing portfolios</a:t>
            </a:r>
          </a:p>
        </p:txBody>
      </p:sp>
      <p:sp>
        <p:nvSpPr>
          <p:cNvPr id="3" name="Content Placeholder 2"/>
          <p:cNvSpPr>
            <a:spLocks noGrp="1"/>
          </p:cNvSpPr>
          <p:nvPr>
            <p:ph sz="quarter" idx="10"/>
          </p:nvPr>
        </p:nvSpPr>
        <p:spPr>
          <a:xfrm>
            <a:off x="495300" y="1014414"/>
            <a:ext cx="8915400" cy="5273175"/>
          </a:xfrm>
        </p:spPr>
        <p:txBody>
          <a:bodyPr>
            <a:normAutofit/>
          </a:bodyPr>
          <a:lstStyle/>
          <a:p>
            <a:r>
              <a:rPr lang="en-GB" dirty="0"/>
              <a:t>Issues</a:t>
            </a:r>
          </a:p>
          <a:p>
            <a:pPr lvl="1"/>
            <a:r>
              <a:rPr lang="en-GB" dirty="0"/>
              <a:t>Advisory vs. discretionary</a:t>
            </a:r>
          </a:p>
          <a:p>
            <a:pPr lvl="2"/>
            <a:r>
              <a:rPr lang="en-GB" dirty="0"/>
              <a:t>Capital requirements</a:t>
            </a:r>
          </a:p>
          <a:p>
            <a:pPr lvl="2"/>
            <a:r>
              <a:rPr lang="en-GB" dirty="0"/>
              <a:t>Reporting</a:t>
            </a:r>
          </a:p>
          <a:p>
            <a:pPr lvl="2"/>
            <a:r>
              <a:rPr lang="en-GB" dirty="0"/>
              <a:t>Qualifications</a:t>
            </a:r>
          </a:p>
          <a:p>
            <a:pPr lvl="2"/>
            <a:r>
              <a:rPr lang="en-GB" dirty="0"/>
              <a:t>VAT </a:t>
            </a:r>
          </a:p>
          <a:p>
            <a:pPr lvl="1"/>
            <a:r>
              <a:rPr lang="en-GB" dirty="0"/>
              <a:t>How often</a:t>
            </a:r>
          </a:p>
          <a:p>
            <a:pPr lvl="2"/>
            <a:r>
              <a:rPr lang="en-GB" dirty="0"/>
              <a:t>Annually </a:t>
            </a:r>
          </a:p>
          <a:p>
            <a:pPr lvl="2"/>
            <a:r>
              <a:rPr lang="en-GB" dirty="0"/>
              <a:t>In exceptional circumstances – growth/defensive moved by 10%</a:t>
            </a:r>
          </a:p>
          <a:p>
            <a:pPr lvl="1"/>
            <a:r>
              <a:rPr lang="en-GB" dirty="0"/>
              <a:t>When</a:t>
            </a:r>
          </a:p>
          <a:p>
            <a:pPr lvl="2"/>
            <a:r>
              <a:rPr lang="en-GB" dirty="0"/>
              <a:t>All on a specific date, provided no discretion (same strategy and funds as original advice)</a:t>
            </a:r>
          </a:p>
          <a:p>
            <a:pPr lvl="2"/>
            <a:r>
              <a:rPr lang="en-GB" dirty="0"/>
              <a:t>Pre-agreed in writing with the client (in client agreement) – check with your compliance!</a:t>
            </a:r>
          </a:p>
          <a:p>
            <a:pPr lvl="2"/>
            <a:r>
              <a:rPr lang="en-GB" dirty="0"/>
              <a:t>ISA/SIPP/Offshore bonds easy</a:t>
            </a:r>
          </a:p>
          <a:p>
            <a:pPr lvl="2"/>
            <a:r>
              <a:rPr lang="en-GB" dirty="0"/>
              <a:t>GIA has CGT issues</a:t>
            </a:r>
          </a:p>
          <a:p>
            <a:pPr lvl="3"/>
            <a:r>
              <a:rPr lang="en-GB" dirty="0"/>
              <a:t>Harvest GCT – its and important part of the value you deliver</a:t>
            </a:r>
          </a:p>
          <a:p>
            <a:pPr lvl="3"/>
            <a:r>
              <a:rPr lang="en-GB" dirty="0"/>
              <a:t>Bed and ISA</a:t>
            </a:r>
          </a:p>
          <a:p>
            <a:pPr lvl="3"/>
            <a:r>
              <a:rPr lang="en-GB" dirty="0"/>
              <a:t>Consider alternative funds for bed and breakfast</a:t>
            </a:r>
          </a:p>
          <a:p>
            <a:pPr lvl="3"/>
            <a:r>
              <a:rPr lang="en-GB" dirty="0"/>
              <a:t>Manage individual CGT issues</a:t>
            </a:r>
          </a:p>
          <a:p>
            <a:pPr lvl="3"/>
            <a:r>
              <a:rPr lang="en-GB" dirty="0"/>
              <a:t>Need a process for confirming CGT issue outside of the portfolio</a:t>
            </a:r>
          </a:p>
          <a:p>
            <a:pPr lvl="2"/>
            <a:r>
              <a:rPr lang="en-GB" dirty="0"/>
              <a:t>Or at the time of the annual review</a:t>
            </a:r>
          </a:p>
        </p:txBody>
      </p:sp>
      <p:sp>
        <p:nvSpPr>
          <p:cNvPr id="4" name="Slide Number Placeholder 3"/>
          <p:cNvSpPr>
            <a:spLocks noGrp="1"/>
          </p:cNvSpPr>
          <p:nvPr>
            <p:ph type="sldNum" sz="quarter" idx="4"/>
          </p:nvPr>
        </p:nvSpPr>
        <p:spPr/>
        <p:txBody>
          <a:bodyPr/>
          <a:lstStyle/>
          <a:p>
            <a:fld id="{869FCD29-EE0B-41F2-B7C5-BEB7EBEF40ED}" type="slidenum">
              <a:rPr lang="en-GB" smtClean="0"/>
              <a:pPr/>
              <a:t>78</a:t>
            </a:fld>
            <a:endParaRPr lang="en-GB" dirty="0"/>
          </a:p>
        </p:txBody>
      </p:sp>
    </p:spTree>
    <p:extLst>
      <p:ext uri="{BB962C8B-B14F-4D97-AF65-F5344CB8AC3E}">
        <p14:creationId xmlns:p14="http://schemas.microsoft.com/office/powerpoint/2010/main" val="426709926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978" y="6509781"/>
            <a:ext cx="3076483" cy="246221"/>
          </a:xfrm>
          <a:prstGeom prst="rect">
            <a:avLst/>
          </a:prstGeom>
          <a:noFill/>
        </p:spPr>
        <p:txBody>
          <a:bodyPr wrap="none" rtlCol="0">
            <a:spAutoFit/>
          </a:bodyPr>
          <a:lstStyle/>
          <a:p>
            <a:r>
              <a:rPr lang="en-GB" sz="1000" dirty="0">
                <a:solidFill>
                  <a:schemeClr val="bg1"/>
                </a:solidFill>
              </a:rPr>
              <a:t>© Albion Strategic Consulting 2010.  All rights reserved.</a:t>
            </a:r>
          </a:p>
        </p:txBody>
      </p:sp>
      <p:sp>
        <p:nvSpPr>
          <p:cNvPr id="3" name="Title 2"/>
          <p:cNvSpPr>
            <a:spLocks noGrp="1"/>
          </p:cNvSpPr>
          <p:nvPr>
            <p:ph type="ctrTitle"/>
          </p:nvPr>
        </p:nvSpPr>
        <p:spPr/>
        <p:txBody>
          <a:bodyPr/>
          <a:lstStyle/>
          <a:p>
            <a:r>
              <a:rPr lang="en-GB" dirty="0">
                <a:solidFill>
                  <a:srgbClr val="504434"/>
                </a:solidFill>
              </a:rPr>
              <a:t>smarter</a:t>
            </a:r>
            <a:r>
              <a:rPr lang="en-GB" dirty="0">
                <a:solidFill>
                  <a:srgbClr val="F14F11"/>
                </a:solidFill>
              </a:rPr>
              <a:t>portfolios</a:t>
            </a:r>
            <a:r>
              <a:rPr lang="en-GB" baseline="30000" dirty="0">
                <a:solidFill>
                  <a:srgbClr val="504434"/>
                </a:solidFill>
              </a:rPr>
              <a:t>TM</a:t>
            </a:r>
            <a:br>
              <a:rPr lang="en-GB" baseline="30000" dirty="0"/>
            </a:br>
            <a:br>
              <a:rPr lang="en-GB" baseline="30000" dirty="0">
                <a:solidFill>
                  <a:srgbClr val="504434"/>
                </a:solidFill>
              </a:rPr>
            </a:br>
            <a:r>
              <a:rPr lang="en-GB" baseline="30000" dirty="0"/>
              <a:t>A risk-focused approach to investing </a:t>
            </a:r>
          </a:p>
        </p:txBody>
      </p:sp>
      <p:sp>
        <p:nvSpPr>
          <p:cNvPr id="6" name="Subtitle 5"/>
          <p:cNvSpPr>
            <a:spLocks noGrp="1"/>
          </p:cNvSpPr>
          <p:nvPr>
            <p:ph type="subTitle" idx="1"/>
          </p:nvPr>
        </p:nvSpPr>
        <p:spPr/>
        <p:txBody>
          <a:bodyPr>
            <a:noAutofit/>
          </a:bodyPr>
          <a:lstStyle/>
          <a:p>
            <a:endParaRPr lang="en-GB" sz="1800" dirty="0"/>
          </a:p>
          <a:p>
            <a:endParaRPr lang="en-GB" sz="1800" dirty="0"/>
          </a:p>
          <a:p>
            <a:endParaRPr lang="en-GB" sz="1800" dirty="0"/>
          </a:p>
          <a:p>
            <a:pPr algn="ctr"/>
            <a:endParaRPr lang="en-GB" sz="1800" dirty="0"/>
          </a:p>
          <a:p>
            <a:pPr algn="ctr"/>
            <a:endParaRPr lang="en-GB" sz="1800" dirty="0">
              <a:latin typeface="+mj-lt"/>
            </a:endParaRPr>
          </a:p>
          <a:p>
            <a:pPr algn="ctr"/>
            <a:endParaRPr lang="en-GB" sz="1800" dirty="0">
              <a:latin typeface="+mj-lt"/>
            </a:endParaRPr>
          </a:p>
          <a:p>
            <a:pPr algn="ctr"/>
            <a:endParaRPr lang="en-GB" sz="1800" dirty="0">
              <a:latin typeface="+mj-lt"/>
            </a:endParaRPr>
          </a:p>
          <a:p>
            <a:pPr algn="l"/>
            <a:endParaRPr lang="en-GB" sz="1000" dirty="0">
              <a:latin typeface="+mj-lt"/>
            </a:endParaRPr>
          </a:p>
          <a:p>
            <a:pPr algn="l"/>
            <a:r>
              <a:rPr lang="en-GB" sz="1400" dirty="0">
                <a:latin typeface="+mj-lt"/>
              </a:rPr>
              <a:t>CONFIDENTIAL © Copyright  Albion Strategic Consulting 2016.  All rights reserved.</a:t>
            </a:r>
          </a:p>
          <a:p>
            <a:endParaRPr lang="en-GB" sz="18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636" t="28669" r="17179" b="26698"/>
          <a:stretch/>
        </p:blipFill>
        <p:spPr bwMode="auto">
          <a:xfrm>
            <a:off x="6590303" y="371033"/>
            <a:ext cx="2982157" cy="111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753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 The importance of process</a:t>
            </a:r>
          </a:p>
        </p:txBody>
      </p:sp>
      <p:graphicFrame>
        <p:nvGraphicFramePr>
          <p:cNvPr id="4" name="Diagram 3"/>
          <p:cNvGraphicFramePr/>
          <p:nvPr>
            <p:extLst/>
          </p:nvPr>
        </p:nvGraphicFramePr>
        <p:xfrm>
          <a:off x="646809" y="1286531"/>
          <a:ext cx="2037573" cy="2030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Bent Arrow 8"/>
          <p:cNvSpPr/>
          <p:nvPr/>
        </p:nvSpPr>
        <p:spPr>
          <a:xfrm rot="5400000">
            <a:off x="2797980" y="1495473"/>
            <a:ext cx="244549" cy="868680"/>
          </a:xfrm>
          <a:prstGeom prst="bentArrow">
            <a:avLst>
              <a:gd name="adj1" fmla="val 25000"/>
              <a:gd name="adj2" fmla="val 25000"/>
              <a:gd name="adj3" fmla="val 25000"/>
              <a:gd name="adj4" fmla="val 4375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0" name="Diagram 9"/>
          <p:cNvGraphicFramePr/>
          <p:nvPr>
            <p:extLst/>
          </p:nvPr>
        </p:nvGraphicFramePr>
        <p:xfrm>
          <a:off x="3999611" y="2534088"/>
          <a:ext cx="2037573" cy="20308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Bent Arrow 10"/>
          <p:cNvSpPr/>
          <p:nvPr/>
        </p:nvSpPr>
        <p:spPr>
          <a:xfrm rot="5400000">
            <a:off x="4481470" y="2030648"/>
            <a:ext cx="244549" cy="868680"/>
          </a:xfrm>
          <a:prstGeom prst="bentArrow">
            <a:avLst>
              <a:gd name="adj1" fmla="val 25000"/>
              <a:gd name="adj2" fmla="val 25000"/>
              <a:gd name="adj3" fmla="val 25000"/>
              <a:gd name="adj4" fmla="val 4375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2" name="Diagram 11"/>
          <p:cNvGraphicFramePr/>
          <p:nvPr>
            <p:extLst/>
          </p:nvPr>
        </p:nvGraphicFramePr>
        <p:xfrm>
          <a:off x="2301946" y="1889043"/>
          <a:ext cx="2037573" cy="20308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Bent Arrow 12"/>
          <p:cNvSpPr/>
          <p:nvPr/>
        </p:nvSpPr>
        <p:spPr>
          <a:xfrm rot="5400000">
            <a:off x="6140148" y="2583538"/>
            <a:ext cx="244549" cy="868680"/>
          </a:xfrm>
          <a:prstGeom prst="bentArrow">
            <a:avLst>
              <a:gd name="adj1" fmla="val 25000"/>
              <a:gd name="adj2" fmla="val 25000"/>
              <a:gd name="adj3" fmla="val 25000"/>
              <a:gd name="adj4" fmla="val 4375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4" name="Diagram 13"/>
          <p:cNvGraphicFramePr/>
          <p:nvPr>
            <p:extLst/>
          </p:nvPr>
        </p:nvGraphicFramePr>
        <p:xfrm>
          <a:off x="7246082" y="3537089"/>
          <a:ext cx="2037573" cy="203081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Bent Arrow 14"/>
          <p:cNvSpPr/>
          <p:nvPr/>
        </p:nvSpPr>
        <p:spPr>
          <a:xfrm rot="5400000">
            <a:off x="7770473" y="3150612"/>
            <a:ext cx="244549" cy="868680"/>
          </a:xfrm>
          <a:prstGeom prst="bentArrow">
            <a:avLst>
              <a:gd name="adj1" fmla="val 25000"/>
              <a:gd name="adj2" fmla="val 25000"/>
              <a:gd name="adj3" fmla="val 25000"/>
              <a:gd name="adj4" fmla="val 4375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6" name="Diagram 15"/>
          <p:cNvGraphicFramePr/>
          <p:nvPr>
            <p:extLst/>
          </p:nvPr>
        </p:nvGraphicFramePr>
        <p:xfrm>
          <a:off x="5644114" y="2977108"/>
          <a:ext cx="2037573" cy="203081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1" name="Bent Arrow 20"/>
          <p:cNvSpPr/>
          <p:nvPr/>
        </p:nvSpPr>
        <p:spPr>
          <a:xfrm rot="16200000">
            <a:off x="2369190" y="4527366"/>
            <a:ext cx="849088" cy="2488659"/>
          </a:xfrm>
          <a:prstGeom prst="bentArrow">
            <a:avLst>
              <a:gd name="adj1" fmla="val 8835"/>
              <a:gd name="adj2" fmla="val 8618"/>
              <a:gd name="adj3" fmla="val 6133"/>
              <a:gd name="adj4" fmla="val 4375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2" name="Group 21"/>
          <p:cNvGrpSpPr/>
          <p:nvPr/>
        </p:nvGrpSpPr>
        <p:grpSpPr>
          <a:xfrm>
            <a:off x="4031516" y="6008315"/>
            <a:ext cx="1695455" cy="305635"/>
            <a:chOff x="407514" y="1514614"/>
            <a:chExt cx="1222543" cy="305635"/>
          </a:xfrm>
        </p:grpSpPr>
        <p:sp>
          <p:nvSpPr>
            <p:cNvPr id="23" name="Rectangle 22"/>
            <p:cNvSpPr/>
            <p:nvPr/>
          </p:nvSpPr>
          <p:spPr>
            <a:xfrm>
              <a:off x="407514" y="1514614"/>
              <a:ext cx="1222543" cy="3056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407514" y="1514614"/>
              <a:ext cx="1222543" cy="3056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GB" sz="1400" dirty="0"/>
                <a:t>GOVERNANCE LOOP</a:t>
              </a:r>
            </a:p>
          </p:txBody>
        </p:sp>
      </p:grpSp>
      <p:sp>
        <p:nvSpPr>
          <p:cNvPr id="28" name="Bent Arrow 27"/>
          <p:cNvSpPr/>
          <p:nvPr/>
        </p:nvSpPr>
        <p:spPr>
          <a:xfrm rot="5400000" flipH="1">
            <a:off x="6581826" y="4418015"/>
            <a:ext cx="849086" cy="2707359"/>
          </a:xfrm>
          <a:prstGeom prst="bentArrow">
            <a:avLst>
              <a:gd name="adj1" fmla="val 8835"/>
              <a:gd name="adj2" fmla="val 8618"/>
              <a:gd name="adj3" fmla="val 6133"/>
              <a:gd name="adj4" fmla="val 4375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ight Arrow 7"/>
          <p:cNvSpPr/>
          <p:nvPr/>
        </p:nvSpPr>
        <p:spPr>
          <a:xfrm rot="16200000">
            <a:off x="746626" y="4035816"/>
            <a:ext cx="1826636" cy="117583"/>
          </a:xfrm>
          <a:prstGeom prst="rightArrow">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362302" y="4835238"/>
            <a:ext cx="2477700" cy="677176"/>
            <a:chOff x="17730" y="1353642"/>
            <a:chExt cx="2002111" cy="677176"/>
          </a:xfrm>
        </p:grpSpPr>
        <p:sp>
          <p:nvSpPr>
            <p:cNvPr id="26" name="Rectangle 25"/>
            <p:cNvSpPr/>
            <p:nvPr/>
          </p:nvSpPr>
          <p:spPr>
            <a:xfrm>
              <a:off x="17730" y="1353642"/>
              <a:ext cx="2002111" cy="677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17730" y="1353642"/>
              <a:ext cx="2002111" cy="677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a:t>INVESTMENT COMMITTEE</a:t>
              </a:r>
            </a:p>
          </p:txBody>
        </p:sp>
      </p:grpSp>
      <p:sp>
        <p:nvSpPr>
          <p:cNvPr id="29" name="Slide Number Placeholder 7">
            <a:extLst>
              <a:ext uri="{FF2B5EF4-FFF2-40B4-BE49-F238E27FC236}">
                <a16:creationId xmlns:a16="http://schemas.microsoft.com/office/drawing/2014/main" id="{49B26DB5-7D11-4CA2-8CB3-8FC0C8FD329B}"/>
              </a:ext>
            </a:extLst>
          </p:cNvPr>
          <p:cNvSpPr>
            <a:spLocks noGrp="1"/>
          </p:cNvSpPr>
          <p:nvPr>
            <p:ph type="sldNum" sz="quarter" idx="4"/>
          </p:nvPr>
        </p:nvSpPr>
        <p:spPr>
          <a:xfrm>
            <a:off x="495300" y="6356351"/>
            <a:ext cx="1726946" cy="365125"/>
          </a:xfrm>
        </p:spPr>
        <p:txBody>
          <a:bodyPr/>
          <a:lstStyle/>
          <a:p>
            <a:fld id="{869FCD29-EE0B-41F2-B7C5-BEB7EBEF40ED}" type="slidenum">
              <a:rPr lang="en-GB" smtClean="0"/>
              <a:pPr/>
              <a:t>8</a:t>
            </a:fld>
            <a:endParaRPr lang="en-GB" dirty="0"/>
          </a:p>
        </p:txBody>
      </p:sp>
    </p:spTree>
    <p:extLst>
      <p:ext uri="{BB962C8B-B14F-4D97-AF65-F5344CB8AC3E}">
        <p14:creationId xmlns:p14="http://schemas.microsoft.com/office/powerpoint/2010/main" val="1600788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p:bldAsOne/>
      </p:bldGraphic>
      <p:bldP spid="11" grpId="0" animBg="1"/>
      <p:bldGraphic spid="12" grpId="0">
        <p:bldAsOne/>
      </p:bldGraphic>
      <p:bldP spid="13" grpId="0" animBg="1"/>
      <p:bldGraphic spid="14" grpId="0">
        <p:bldAsOne/>
      </p:bldGraphic>
      <p:bldP spid="15" grpId="0" animBg="1"/>
      <p:bldGraphic spid="16" grpId="0">
        <p:bldAsOne/>
      </p:bldGraphic>
      <p:bldP spid="21" grpId="0" animBg="1"/>
      <p:bldP spid="28"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Our investment philosophy and process.</a:t>
            </a:r>
          </a:p>
        </p:txBody>
      </p:sp>
      <p:sp>
        <p:nvSpPr>
          <p:cNvPr id="4" name="Content Placeholder 3"/>
          <p:cNvSpPr>
            <a:spLocks noGrp="1"/>
          </p:cNvSpPr>
          <p:nvPr>
            <p:ph sz="quarter" idx="10"/>
          </p:nvPr>
        </p:nvSpPr>
        <p:spPr/>
        <p:txBody>
          <a:bodyPr/>
          <a:lstStyle/>
          <a:p>
            <a:pPr marL="0" indent="0">
              <a:buNone/>
            </a:pPr>
            <a:r>
              <a:rPr lang="en-GB" dirty="0"/>
              <a:t>The foundations of a successful investment experience.</a:t>
            </a:r>
          </a:p>
          <a:p>
            <a:endParaRPr lang="en-GB" dirty="0"/>
          </a:p>
        </p:txBody>
      </p:sp>
      <p:sp>
        <p:nvSpPr>
          <p:cNvPr id="5" name="Slide Number Placeholder 4"/>
          <p:cNvSpPr>
            <a:spLocks noGrp="1"/>
          </p:cNvSpPr>
          <p:nvPr>
            <p:ph type="sldNum" sz="quarter" idx="4"/>
          </p:nvPr>
        </p:nvSpPr>
        <p:spPr/>
        <p:txBody>
          <a:bodyPr/>
          <a:lstStyle/>
          <a:p>
            <a:fld id="{CD336851-EEEE-4F74-8A0B-A4CC2AC714F3}" type="slidenum">
              <a:rPr lang="en-GB" smtClean="0"/>
              <a:t>80</a:t>
            </a:fld>
            <a:endParaRPr lang="en-GB"/>
          </a:p>
        </p:txBody>
      </p:sp>
      <p:cxnSp>
        <p:nvCxnSpPr>
          <p:cNvPr id="60" name="Straight Arrow Connector 59"/>
          <p:cNvCxnSpPr>
            <a:stCxn id="58" idx="0"/>
            <a:endCxn id="48" idx="3"/>
          </p:cNvCxnSpPr>
          <p:nvPr/>
        </p:nvCxnSpPr>
        <p:spPr>
          <a:xfrm flipV="1">
            <a:off x="4202625" y="5022717"/>
            <a:ext cx="1607169" cy="4011"/>
          </a:xfrm>
          <a:prstGeom prst="straightConnector1">
            <a:avLst/>
          </a:prstGeom>
          <a:ln w="28575">
            <a:solidFill>
              <a:schemeClr val="tx1">
                <a:lumMod val="65000"/>
                <a:lumOff val="3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459106" y="4775830"/>
            <a:ext cx="1002197" cy="246221"/>
          </a:xfrm>
          <a:prstGeom prst="rect">
            <a:avLst/>
          </a:prstGeom>
          <a:noFill/>
        </p:spPr>
        <p:txBody>
          <a:bodyPr wrap="none" rtlCol="0">
            <a:spAutoFit/>
          </a:bodyPr>
          <a:lstStyle/>
          <a:p>
            <a:pPr algn="ctr"/>
            <a:r>
              <a:rPr lang="en-GB" sz="1000" dirty="0">
                <a:latin typeface="+mj-lt"/>
              </a:rPr>
              <a:t>Ongoing review</a:t>
            </a:r>
          </a:p>
        </p:txBody>
      </p:sp>
      <p:cxnSp>
        <p:nvCxnSpPr>
          <p:cNvPr id="62" name="Straight Arrow Connector 61"/>
          <p:cNvCxnSpPr/>
          <p:nvPr/>
        </p:nvCxnSpPr>
        <p:spPr>
          <a:xfrm flipV="1">
            <a:off x="3681243" y="2646259"/>
            <a:ext cx="2123758" cy="4011"/>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Hexagon 27"/>
          <p:cNvSpPr/>
          <p:nvPr/>
        </p:nvSpPr>
        <p:spPr>
          <a:xfrm>
            <a:off x="2368181" y="1846291"/>
            <a:ext cx="1834444" cy="1595966"/>
          </a:xfrm>
          <a:prstGeom prst="hexagon">
            <a:avLst>
              <a:gd name="adj" fmla="val 25000"/>
              <a:gd name="vf" fmla="val 115470"/>
            </a:avLst>
          </a:prstGeom>
          <a:solidFill>
            <a:srgbClr val="7030A0"/>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sz="1300" b="1" dirty="0">
                <a:solidFill>
                  <a:schemeClr val="bg1"/>
                </a:solidFill>
                <a:latin typeface="+mj-lt"/>
              </a:rPr>
              <a:t>STEP 1:</a:t>
            </a:r>
          </a:p>
          <a:p>
            <a:pPr algn="ctr"/>
            <a:r>
              <a:rPr lang="en-GB" sz="1300" dirty="0">
                <a:solidFill>
                  <a:schemeClr val="bg1"/>
                </a:solidFill>
                <a:latin typeface="+mj-lt"/>
              </a:rPr>
              <a:t>Establish an evidence-based investment philosophy</a:t>
            </a:r>
          </a:p>
          <a:p>
            <a:pPr algn="ctr"/>
            <a:endParaRPr lang="en-GB" sz="1300" dirty="0">
              <a:solidFill>
                <a:schemeClr val="bg1"/>
              </a:solidFill>
              <a:latin typeface="+mj-lt"/>
            </a:endParaRPr>
          </a:p>
        </p:txBody>
      </p:sp>
      <p:sp>
        <p:nvSpPr>
          <p:cNvPr id="30" name="TextBox 29"/>
          <p:cNvSpPr txBox="1"/>
          <p:nvPr/>
        </p:nvSpPr>
        <p:spPr>
          <a:xfrm>
            <a:off x="2792955" y="1449401"/>
            <a:ext cx="1002197" cy="400110"/>
          </a:xfrm>
          <a:prstGeom prst="rect">
            <a:avLst/>
          </a:prstGeom>
          <a:noFill/>
        </p:spPr>
        <p:txBody>
          <a:bodyPr wrap="none" rtlCol="0">
            <a:spAutoFit/>
          </a:bodyPr>
          <a:lstStyle/>
          <a:p>
            <a:pPr algn="ctr"/>
            <a:r>
              <a:rPr lang="en-GB" sz="1000" dirty="0">
                <a:latin typeface="+mj-lt"/>
              </a:rPr>
              <a:t>Let the markets</a:t>
            </a:r>
          </a:p>
          <a:p>
            <a:pPr algn="ctr"/>
            <a:r>
              <a:rPr lang="en-GB" sz="1000" dirty="0">
                <a:latin typeface="+mj-lt"/>
              </a:rPr>
              <a:t>do the work</a:t>
            </a:r>
          </a:p>
        </p:txBody>
      </p:sp>
      <p:sp>
        <p:nvSpPr>
          <p:cNvPr id="31" name="TextBox 30"/>
          <p:cNvSpPr txBox="1"/>
          <p:nvPr/>
        </p:nvSpPr>
        <p:spPr>
          <a:xfrm rot="3782853">
            <a:off x="1881729" y="2955063"/>
            <a:ext cx="1050288" cy="400110"/>
          </a:xfrm>
          <a:prstGeom prst="rect">
            <a:avLst/>
          </a:prstGeom>
          <a:noFill/>
        </p:spPr>
        <p:txBody>
          <a:bodyPr wrap="none" rtlCol="0">
            <a:spAutoFit/>
          </a:bodyPr>
          <a:lstStyle/>
          <a:p>
            <a:pPr algn="ctr"/>
            <a:r>
              <a:rPr lang="en-GB" sz="1000" dirty="0">
                <a:latin typeface="+mj-lt"/>
              </a:rPr>
              <a:t>Have confidence</a:t>
            </a:r>
          </a:p>
          <a:p>
            <a:pPr algn="ctr"/>
            <a:r>
              <a:rPr lang="en-GB" sz="1000" dirty="0">
                <a:latin typeface="+mj-lt"/>
              </a:rPr>
              <a:t>in markets</a:t>
            </a:r>
          </a:p>
        </p:txBody>
      </p:sp>
      <p:sp>
        <p:nvSpPr>
          <p:cNvPr id="32" name="TextBox 31"/>
          <p:cNvSpPr txBox="1"/>
          <p:nvPr/>
        </p:nvSpPr>
        <p:spPr>
          <a:xfrm rot="3791867">
            <a:off x="3760949" y="2076091"/>
            <a:ext cx="723276" cy="246221"/>
          </a:xfrm>
          <a:prstGeom prst="rect">
            <a:avLst/>
          </a:prstGeom>
          <a:noFill/>
        </p:spPr>
        <p:txBody>
          <a:bodyPr wrap="none" rtlCol="0">
            <a:spAutoFit/>
          </a:bodyPr>
          <a:lstStyle/>
          <a:p>
            <a:pPr algn="ctr"/>
            <a:r>
              <a:rPr lang="en-GB" sz="1000" dirty="0">
                <a:latin typeface="+mj-lt"/>
              </a:rPr>
              <a:t>Be patient</a:t>
            </a:r>
          </a:p>
        </p:txBody>
      </p:sp>
      <p:sp>
        <p:nvSpPr>
          <p:cNvPr id="26" name="TextBox 25"/>
          <p:cNvSpPr txBox="1"/>
          <p:nvPr/>
        </p:nvSpPr>
        <p:spPr>
          <a:xfrm rot="17801393">
            <a:off x="3656284" y="2978575"/>
            <a:ext cx="901209" cy="246221"/>
          </a:xfrm>
          <a:prstGeom prst="rect">
            <a:avLst/>
          </a:prstGeom>
          <a:noFill/>
        </p:spPr>
        <p:txBody>
          <a:bodyPr wrap="none" rtlCol="0">
            <a:spAutoFit/>
          </a:bodyPr>
          <a:lstStyle/>
          <a:p>
            <a:pPr algn="ctr"/>
            <a:r>
              <a:rPr lang="en-GB" sz="1000" dirty="0">
                <a:latin typeface="+mj-lt"/>
              </a:rPr>
              <a:t>Be disciplined</a:t>
            </a:r>
          </a:p>
        </p:txBody>
      </p:sp>
      <p:sp>
        <p:nvSpPr>
          <p:cNvPr id="27" name="TextBox 26"/>
          <p:cNvSpPr txBox="1"/>
          <p:nvPr/>
        </p:nvSpPr>
        <p:spPr>
          <a:xfrm>
            <a:off x="2860603" y="3439499"/>
            <a:ext cx="869148" cy="400110"/>
          </a:xfrm>
          <a:prstGeom prst="rect">
            <a:avLst/>
          </a:prstGeom>
          <a:noFill/>
        </p:spPr>
        <p:txBody>
          <a:bodyPr wrap="none" rtlCol="0">
            <a:spAutoFit/>
          </a:bodyPr>
          <a:lstStyle/>
          <a:p>
            <a:pPr algn="ctr"/>
            <a:r>
              <a:rPr lang="en-GB" sz="1000" dirty="0">
                <a:latin typeface="+mj-lt"/>
              </a:rPr>
              <a:t>Have faith in </a:t>
            </a:r>
          </a:p>
          <a:p>
            <a:pPr algn="ctr"/>
            <a:r>
              <a:rPr lang="en-GB" sz="1000" dirty="0">
                <a:latin typeface="+mj-lt"/>
              </a:rPr>
              <a:t>capitalism</a:t>
            </a:r>
          </a:p>
        </p:txBody>
      </p:sp>
      <p:sp>
        <p:nvSpPr>
          <p:cNvPr id="45" name="TextBox 44"/>
          <p:cNvSpPr txBox="1"/>
          <p:nvPr/>
        </p:nvSpPr>
        <p:spPr>
          <a:xfrm rot="17792025">
            <a:off x="1946074" y="1946101"/>
            <a:ext cx="896399" cy="400110"/>
          </a:xfrm>
          <a:prstGeom prst="rect">
            <a:avLst/>
          </a:prstGeom>
          <a:noFill/>
        </p:spPr>
        <p:txBody>
          <a:bodyPr wrap="none" rtlCol="0">
            <a:spAutoFit/>
          </a:bodyPr>
          <a:lstStyle/>
          <a:p>
            <a:pPr algn="ctr"/>
            <a:r>
              <a:rPr lang="en-GB" sz="1000" dirty="0">
                <a:latin typeface="+mj-lt"/>
              </a:rPr>
              <a:t>Risk &amp; return </a:t>
            </a:r>
          </a:p>
          <a:p>
            <a:pPr algn="ctr"/>
            <a:r>
              <a:rPr lang="en-GB" sz="1000" dirty="0">
                <a:latin typeface="+mj-lt"/>
              </a:rPr>
              <a:t>are related</a:t>
            </a:r>
          </a:p>
        </p:txBody>
      </p:sp>
      <p:sp>
        <p:nvSpPr>
          <p:cNvPr id="58" name="Hexagon 57"/>
          <p:cNvSpPr/>
          <p:nvPr/>
        </p:nvSpPr>
        <p:spPr>
          <a:xfrm>
            <a:off x="2368181" y="4228745"/>
            <a:ext cx="1834444" cy="1595966"/>
          </a:xfrm>
          <a:prstGeom prst="hexagon">
            <a:avLst>
              <a:gd name="adj" fmla="val 25000"/>
              <a:gd name="vf" fmla="val 115470"/>
            </a:avLst>
          </a:prstGeom>
          <a:solidFill>
            <a:schemeClr val="bg1">
              <a:lumMod val="85000"/>
            </a:schemeClr>
          </a:solidFill>
          <a:ln>
            <a:solidFill>
              <a:schemeClr val="tx1">
                <a:lumMod val="65000"/>
                <a:lumOff val="35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GB" sz="1300" b="1" dirty="0">
                <a:solidFill>
                  <a:schemeClr val="tx1"/>
                </a:solidFill>
                <a:latin typeface="+mj-lt"/>
              </a:rPr>
              <a:t>Foundation:</a:t>
            </a:r>
          </a:p>
          <a:p>
            <a:pPr algn="ctr"/>
            <a:r>
              <a:rPr lang="en-GB" sz="1300" dirty="0">
                <a:solidFill>
                  <a:schemeClr val="tx1"/>
                </a:solidFill>
                <a:latin typeface="+mj-lt"/>
              </a:rPr>
              <a:t>Nobel Prize winning research and investment theory</a:t>
            </a:r>
          </a:p>
        </p:txBody>
      </p:sp>
      <p:cxnSp>
        <p:nvCxnSpPr>
          <p:cNvPr id="63" name="Straight Arrow Connector 62"/>
          <p:cNvCxnSpPr/>
          <p:nvPr/>
        </p:nvCxnSpPr>
        <p:spPr>
          <a:xfrm flipH="1" flipV="1">
            <a:off x="3281807" y="3810880"/>
            <a:ext cx="359" cy="416557"/>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435018" y="2400665"/>
            <a:ext cx="1024639" cy="246221"/>
          </a:xfrm>
          <a:prstGeom prst="rect">
            <a:avLst/>
          </a:prstGeom>
          <a:noFill/>
        </p:spPr>
        <p:txBody>
          <a:bodyPr wrap="none" rtlCol="0">
            <a:spAutoFit/>
          </a:bodyPr>
          <a:lstStyle/>
          <a:p>
            <a:pPr algn="ctr"/>
            <a:r>
              <a:rPr lang="en-GB" sz="1000" dirty="0">
                <a:latin typeface="+mj-lt"/>
              </a:rPr>
              <a:t>Implementation</a:t>
            </a:r>
          </a:p>
        </p:txBody>
      </p:sp>
      <p:sp>
        <p:nvSpPr>
          <p:cNvPr id="34" name="Hexagon 33"/>
          <p:cNvSpPr/>
          <p:nvPr/>
        </p:nvSpPr>
        <p:spPr>
          <a:xfrm>
            <a:off x="5798764" y="1849471"/>
            <a:ext cx="1834444" cy="1595966"/>
          </a:xfrm>
          <a:prstGeom prst="hexagon">
            <a:avLst>
              <a:gd name="adj" fmla="val 25000"/>
              <a:gd name="vf" fmla="val 115470"/>
            </a:avLst>
          </a:prstGeom>
          <a:solidFill>
            <a:srgbClr val="FF0000"/>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sz="1300" b="1" dirty="0">
                <a:solidFill>
                  <a:schemeClr val="tx1"/>
                </a:solidFill>
                <a:latin typeface="+mj-lt"/>
              </a:rPr>
              <a:t>STEP 2:</a:t>
            </a:r>
          </a:p>
          <a:p>
            <a:pPr algn="ctr"/>
            <a:r>
              <a:rPr lang="en-GB" sz="1300" dirty="0">
                <a:solidFill>
                  <a:schemeClr val="tx1"/>
                </a:solidFill>
                <a:latin typeface="+mj-lt"/>
              </a:rPr>
              <a:t>Build and maintain a robust portfolio</a:t>
            </a:r>
          </a:p>
          <a:p>
            <a:pPr algn="ctr"/>
            <a:endParaRPr lang="en-GB" sz="1300" dirty="0">
              <a:solidFill>
                <a:schemeClr val="tx1"/>
              </a:solidFill>
              <a:latin typeface="+mj-lt"/>
            </a:endParaRPr>
          </a:p>
        </p:txBody>
      </p:sp>
      <p:sp>
        <p:nvSpPr>
          <p:cNvPr id="36" name="TextBox 35"/>
          <p:cNvSpPr txBox="1"/>
          <p:nvPr/>
        </p:nvSpPr>
        <p:spPr>
          <a:xfrm>
            <a:off x="6193577" y="1597352"/>
            <a:ext cx="1056701" cy="246221"/>
          </a:xfrm>
          <a:prstGeom prst="rect">
            <a:avLst/>
          </a:prstGeom>
          <a:noFill/>
        </p:spPr>
        <p:txBody>
          <a:bodyPr wrap="none" rtlCol="0">
            <a:spAutoFit/>
          </a:bodyPr>
          <a:lstStyle/>
          <a:p>
            <a:pPr algn="ctr"/>
            <a:r>
              <a:rPr lang="en-GB" sz="1000" dirty="0">
                <a:latin typeface="+mj-lt"/>
              </a:rPr>
              <a:t>Diversify broadly</a:t>
            </a:r>
          </a:p>
        </p:txBody>
      </p:sp>
      <p:sp>
        <p:nvSpPr>
          <p:cNvPr id="37" name="TextBox 36"/>
          <p:cNvSpPr txBox="1"/>
          <p:nvPr/>
        </p:nvSpPr>
        <p:spPr>
          <a:xfrm rot="3790747">
            <a:off x="7255549" y="1970239"/>
            <a:ext cx="752129" cy="400110"/>
          </a:xfrm>
          <a:prstGeom prst="rect">
            <a:avLst/>
          </a:prstGeom>
          <a:noFill/>
        </p:spPr>
        <p:txBody>
          <a:bodyPr wrap="none" rtlCol="0">
            <a:spAutoFit/>
          </a:bodyPr>
          <a:lstStyle/>
          <a:p>
            <a:pPr algn="ctr"/>
            <a:r>
              <a:rPr lang="en-GB" sz="1000" dirty="0">
                <a:latin typeface="+mj-lt"/>
              </a:rPr>
              <a:t>Avoid cost </a:t>
            </a:r>
          </a:p>
          <a:p>
            <a:pPr algn="ctr"/>
            <a:r>
              <a:rPr lang="en-GB" sz="1000" dirty="0">
                <a:latin typeface="+mj-lt"/>
              </a:rPr>
              <a:t>leakage</a:t>
            </a:r>
          </a:p>
        </p:txBody>
      </p:sp>
      <p:sp>
        <p:nvSpPr>
          <p:cNvPr id="40" name="TextBox 39"/>
          <p:cNvSpPr txBox="1"/>
          <p:nvPr/>
        </p:nvSpPr>
        <p:spPr>
          <a:xfrm rot="17748727">
            <a:off x="7294019" y="2934906"/>
            <a:ext cx="675185" cy="400110"/>
          </a:xfrm>
          <a:prstGeom prst="rect">
            <a:avLst/>
          </a:prstGeom>
          <a:noFill/>
        </p:spPr>
        <p:txBody>
          <a:bodyPr wrap="none" rtlCol="0">
            <a:spAutoFit/>
          </a:bodyPr>
          <a:lstStyle/>
          <a:p>
            <a:pPr algn="ctr"/>
            <a:r>
              <a:rPr lang="en-GB" sz="1000" dirty="0">
                <a:latin typeface="+mj-lt"/>
              </a:rPr>
              <a:t>Control </a:t>
            </a:r>
          </a:p>
          <a:p>
            <a:pPr algn="ctr"/>
            <a:r>
              <a:rPr lang="en-GB" sz="1000" dirty="0">
                <a:latin typeface="+mj-lt"/>
              </a:rPr>
              <a:t>emotions</a:t>
            </a:r>
          </a:p>
        </p:txBody>
      </p:sp>
      <p:sp>
        <p:nvSpPr>
          <p:cNvPr id="42" name="TextBox 41"/>
          <p:cNvSpPr txBox="1"/>
          <p:nvPr/>
        </p:nvSpPr>
        <p:spPr>
          <a:xfrm>
            <a:off x="6299871" y="3433241"/>
            <a:ext cx="896399" cy="400110"/>
          </a:xfrm>
          <a:prstGeom prst="rect">
            <a:avLst/>
          </a:prstGeom>
          <a:noFill/>
        </p:spPr>
        <p:txBody>
          <a:bodyPr wrap="none" rtlCol="0">
            <a:spAutoFit/>
          </a:bodyPr>
          <a:lstStyle/>
          <a:p>
            <a:pPr algn="ctr"/>
            <a:r>
              <a:rPr lang="en-GB" sz="1000" dirty="0">
                <a:latin typeface="+mj-lt"/>
              </a:rPr>
              <a:t>Manage risks </a:t>
            </a:r>
          </a:p>
          <a:p>
            <a:pPr algn="ctr"/>
            <a:r>
              <a:rPr lang="en-GB" sz="1000" dirty="0">
                <a:latin typeface="+mj-lt"/>
              </a:rPr>
              <a:t>over time</a:t>
            </a:r>
          </a:p>
        </p:txBody>
      </p:sp>
      <p:sp>
        <p:nvSpPr>
          <p:cNvPr id="44" name="TextBox 43"/>
          <p:cNvSpPr txBox="1"/>
          <p:nvPr/>
        </p:nvSpPr>
        <p:spPr>
          <a:xfrm rot="17792025">
            <a:off x="5377250" y="1960314"/>
            <a:ext cx="864339" cy="400110"/>
          </a:xfrm>
          <a:prstGeom prst="rect">
            <a:avLst/>
          </a:prstGeom>
          <a:noFill/>
        </p:spPr>
        <p:txBody>
          <a:bodyPr wrap="none" rtlCol="0">
            <a:spAutoFit/>
          </a:bodyPr>
          <a:lstStyle/>
          <a:p>
            <a:pPr algn="ctr"/>
            <a:r>
              <a:rPr lang="en-GB" sz="1000" dirty="0">
                <a:latin typeface="+mj-lt"/>
              </a:rPr>
              <a:t>Take </a:t>
            </a:r>
          </a:p>
          <a:p>
            <a:pPr algn="ctr"/>
            <a:r>
              <a:rPr lang="en-GB" sz="1000" dirty="0">
                <a:latin typeface="+mj-lt"/>
              </a:rPr>
              <a:t>sensible risks</a:t>
            </a:r>
          </a:p>
        </p:txBody>
      </p:sp>
      <p:sp>
        <p:nvSpPr>
          <p:cNvPr id="47" name="TextBox 46"/>
          <p:cNvSpPr txBox="1"/>
          <p:nvPr/>
        </p:nvSpPr>
        <p:spPr>
          <a:xfrm rot="3782853">
            <a:off x="5403560" y="2952602"/>
            <a:ext cx="838692" cy="400110"/>
          </a:xfrm>
          <a:prstGeom prst="rect">
            <a:avLst/>
          </a:prstGeom>
          <a:noFill/>
        </p:spPr>
        <p:txBody>
          <a:bodyPr wrap="none" rtlCol="0">
            <a:spAutoFit/>
          </a:bodyPr>
          <a:lstStyle/>
          <a:p>
            <a:pPr algn="ctr"/>
            <a:r>
              <a:rPr lang="en-GB" sz="1000" dirty="0">
                <a:latin typeface="+mj-lt"/>
              </a:rPr>
              <a:t>Rebalance </a:t>
            </a:r>
          </a:p>
          <a:p>
            <a:pPr algn="ctr"/>
            <a:r>
              <a:rPr lang="en-GB" sz="1000" dirty="0">
                <a:latin typeface="+mj-lt"/>
              </a:rPr>
              <a:t>the portfolio</a:t>
            </a:r>
          </a:p>
        </p:txBody>
      </p:sp>
      <p:sp>
        <p:nvSpPr>
          <p:cNvPr id="48" name="Hexagon 47"/>
          <p:cNvSpPr/>
          <p:nvPr/>
        </p:nvSpPr>
        <p:spPr>
          <a:xfrm>
            <a:off x="5809794" y="4224734"/>
            <a:ext cx="1834444" cy="1595966"/>
          </a:xfrm>
          <a:prstGeom prst="hexagon">
            <a:avLst>
              <a:gd name="adj" fmla="val 25000"/>
              <a:gd name="vf" fmla="val 115470"/>
            </a:avLst>
          </a:prstGeom>
          <a:solidFill>
            <a:schemeClr val="accent1">
              <a:lumMod val="7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sz="1300" b="1" dirty="0">
                <a:latin typeface="+mj-lt"/>
              </a:rPr>
              <a:t>STEP 3:</a:t>
            </a:r>
          </a:p>
          <a:p>
            <a:pPr algn="ctr"/>
            <a:r>
              <a:rPr lang="en-GB" sz="1300" dirty="0">
                <a:latin typeface="+mj-lt"/>
              </a:rPr>
              <a:t>Provide ongoing governance via the Investment Committee</a:t>
            </a:r>
          </a:p>
        </p:txBody>
      </p:sp>
      <p:cxnSp>
        <p:nvCxnSpPr>
          <p:cNvPr id="7" name="Straight Arrow Connector 6"/>
          <p:cNvCxnSpPr/>
          <p:nvPr/>
        </p:nvCxnSpPr>
        <p:spPr>
          <a:xfrm flipH="1" flipV="1">
            <a:off x="6724443" y="3809600"/>
            <a:ext cx="359" cy="416557"/>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3800632">
            <a:off x="7188503" y="4337503"/>
            <a:ext cx="899605" cy="400110"/>
          </a:xfrm>
          <a:prstGeom prst="rect">
            <a:avLst/>
          </a:prstGeom>
          <a:noFill/>
        </p:spPr>
        <p:txBody>
          <a:bodyPr wrap="none" rtlCol="0">
            <a:spAutoFit/>
          </a:bodyPr>
          <a:lstStyle/>
          <a:p>
            <a:pPr algn="ctr"/>
            <a:r>
              <a:rPr lang="en-GB" sz="1000" dirty="0">
                <a:latin typeface="+mj-lt"/>
              </a:rPr>
              <a:t>Challenge the</a:t>
            </a:r>
          </a:p>
          <a:p>
            <a:pPr algn="ctr"/>
            <a:r>
              <a:rPr lang="en-GB" sz="1000" dirty="0">
                <a:latin typeface="+mj-lt"/>
              </a:rPr>
              <a:t>process</a:t>
            </a:r>
          </a:p>
        </p:txBody>
      </p:sp>
      <p:sp>
        <p:nvSpPr>
          <p:cNvPr id="53" name="TextBox 52"/>
          <p:cNvSpPr txBox="1"/>
          <p:nvPr/>
        </p:nvSpPr>
        <p:spPr>
          <a:xfrm rot="17801393">
            <a:off x="7019298" y="5337679"/>
            <a:ext cx="1146468" cy="400110"/>
          </a:xfrm>
          <a:prstGeom prst="rect">
            <a:avLst/>
          </a:prstGeom>
          <a:noFill/>
        </p:spPr>
        <p:txBody>
          <a:bodyPr wrap="none" rtlCol="0">
            <a:spAutoFit/>
          </a:bodyPr>
          <a:lstStyle/>
          <a:p>
            <a:pPr algn="ctr"/>
            <a:r>
              <a:rPr lang="en-GB" sz="1000" dirty="0">
                <a:latin typeface="+mj-lt"/>
              </a:rPr>
              <a:t>Review the </a:t>
            </a:r>
          </a:p>
          <a:p>
            <a:pPr algn="ctr"/>
            <a:r>
              <a:rPr lang="en-GB" sz="1000" dirty="0">
                <a:latin typeface="+mj-lt"/>
              </a:rPr>
              <a:t>Portfolio structure</a:t>
            </a:r>
          </a:p>
        </p:txBody>
      </p:sp>
      <p:sp>
        <p:nvSpPr>
          <p:cNvPr id="54" name="TextBox 53"/>
          <p:cNvSpPr txBox="1"/>
          <p:nvPr/>
        </p:nvSpPr>
        <p:spPr>
          <a:xfrm>
            <a:off x="6191285" y="5805249"/>
            <a:ext cx="1066318" cy="400110"/>
          </a:xfrm>
          <a:prstGeom prst="rect">
            <a:avLst/>
          </a:prstGeom>
          <a:noFill/>
        </p:spPr>
        <p:txBody>
          <a:bodyPr wrap="none" rtlCol="0">
            <a:spAutoFit/>
          </a:bodyPr>
          <a:lstStyle/>
          <a:p>
            <a:pPr algn="ctr"/>
            <a:r>
              <a:rPr lang="en-GB" sz="1000" dirty="0">
                <a:latin typeface="+mj-lt"/>
              </a:rPr>
              <a:t>Review the </a:t>
            </a:r>
          </a:p>
          <a:p>
            <a:pPr algn="ctr"/>
            <a:r>
              <a:rPr lang="en-GB" sz="1000" dirty="0">
                <a:latin typeface="+mj-lt"/>
              </a:rPr>
              <a:t>incumbent funds</a:t>
            </a:r>
          </a:p>
        </p:txBody>
      </p:sp>
      <p:sp>
        <p:nvSpPr>
          <p:cNvPr id="55" name="TextBox 54"/>
          <p:cNvSpPr txBox="1"/>
          <p:nvPr/>
        </p:nvSpPr>
        <p:spPr>
          <a:xfrm rot="3782853">
            <a:off x="5477081" y="5311048"/>
            <a:ext cx="724878" cy="400110"/>
          </a:xfrm>
          <a:prstGeom prst="rect">
            <a:avLst/>
          </a:prstGeom>
          <a:noFill/>
        </p:spPr>
        <p:txBody>
          <a:bodyPr wrap="none" rtlCol="0">
            <a:spAutoFit/>
          </a:bodyPr>
          <a:lstStyle/>
          <a:p>
            <a:r>
              <a:rPr lang="en-GB" sz="1000" dirty="0">
                <a:latin typeface="+mj-lt"/>
              </a:rPr>
              <a:t>Screen for</a:t>
            </a:r>
          </a:p>
          <a:p>
            <a:r>
              <a:rPr lang="en-GB" sz="1000" dirty="0">
                <a:latin typeface="+mj-lt"/>
              </a:rPr>
              <a:t>new funds</a:t>
            </a:r>
          </a:p>
        </p:txBody>
      </p:sp>
      <p:sp>
        <p:nvSpPr>
          <p:cNvPr id="57" name="TextBox 56"/>
          <p:cNvSpPr txBox="1"/>
          <p:nvPr/>
        </p:nvSpPr>
        <p:spPr>
          <a:xfrm rot="17792025">
            <a:off x="5374128" y="4337138"/>
            <a:ext cx="918841" cy="400110"/>
          </a:xfrm>
          <a:prstGeom prst="rect">
            <a:avLst/>
          </a:prstGeom>
          <a:noFill/>
        </p:spPr>
        <p:txBody>
          <a:bodyPr wrap="none" rtlCol="0">
            <a:spAutoFit/>
          </a:bodyPr>
          <a:lstStyle/>
          <a:p>
            <a:pPr algn="ctr"/>
            <a:r>
              <a:rPr lang="en-GB" sz="1000" dirty="0">
                <a:latin typeface="+mj-lt"/>
              </a:rPr>
              <a:t>Reaffirm or </a:t>
            </a:r>
          </a:p>
          <a:p>
            <a:pPr algn="ctr"/>
            <a:r>
              <a:rPr lang="en-GB" sz="1000" dirty="0">
                <a:latin typeface="+mj-lt"/>
              </a:rPr>
              <a:t>revise process</a:t>
            </a:r>
          </a:p>
        </p:txBody>
      </p:sp>
      <p:cxnSp>
        <p:nvCxnSpPr>
          <p:cNvPr id="66" name="Straight Arrow Connector 65"/>
          <p:cNvCxnSpPr>
            <a:stCxn id="34" idx="0"/>
          </p:cNvCxnSpPr>
          <p:nvPr/>
        </p:nvCxnSpPr>
        <p:spPr>
          <a:xfrm>
            <a:off x="7633208" y="2647454"/>
            <a:ext cx="663852" cy="2816"/>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8" idx="3"/>
          </p:cNvCxnSpPr>
          <p:nvPr/>
        </p:nvCxnSpPr>
        <p:spPr>
          <a:xfrm flipV="1">
            <a:off x="1516755" y="2644274"/>
            <a:ext cx="851426" cy="5996"/>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Isosceles Triangle 70"/>
          <p:cNvSpPr>
            <a:spLocks noChangeAspect="1"/>
          </p:cNvSpPr>
          <p:nvPr/>
        </p:nvSpPr>
        <p:spPr>
          <a:xfrm>
            <a:off x="8199994" y="1855449"/>
            <a:ext cx="1561036" cy="1341077"/>
          </a:xfrm>
          <a:prstGeom prst="triangle">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latin typeface="+mj-lt"/>
              </a:rPr>
              <a:t>Assets </a:t>
            </a:r>
          </a:p>
          <a:p>
            <a:pPr algn="ctr"/>
            <a:r>
              <a:rPr lang="en-GB" sz="1100" dirty="0">
                <a:latin typeface="+mj-lt"/>
              </a:rPr>
              <a:t>to fund </a:t>
            </a:r>
          </a:p>
          <a:p>
            <a:pPr algn="ctr"/>
            <a:r>
              <a:rPr lang="en-GB" sz="1100" dirty="0">
                <a:latin typeface="+mj-lt"/>
              </a:rPr>
              <a:t>your lifestyle goals</a:t>
            </a:r>
          </a:p>
          <a:p>
            <a:pPr algn="ctr"/>
            <a:endParaRPr lang="en-GB" sz="1100" dirty="0">
              <a:latin typeface="+mj-lt"/>
            </a:endParaRPr>
          </a:p>
          <a:p>
            <a:pPr algn="ctr"/>
            <a:endParaRPr lang="en-GB" sz="1100" dirty="0">
              <a:latin typeface="+mj-lt"/>
            </a:endParaRPr>
          </a:p>
        </p:txBody>
      </p:sp>
      <p:sp>
        <p:nvSpPr>
          <p:cNvPr id="72" name="Isosceles Triangle 71"/>
          <p:cNvSpPr>
            <a:spLocks/>
          </p:cNvSpPr>
          <p:nvPr/>
        </p:nvSpPr>
        <p:spPr>
          <a:xfrm>
            <a:off x="265921" y="2043490"/>
            <a:ext cx="1202745" cy="1033272"/>
          </a:xfrm>
          <a:prstGeom prst="triangle">
            <a:avLst/>
          </a:prstGeom>
          <a:solidFill>
            <a:srgbClr val="92D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solidFill>
                  <a:schemeClr val="tx1"/>
                </a:solidFill>
                <a:latin typeface="+mj-lt"/>
              </a:rPr>
              <a:t>Your investable</a:t>
            </a:r>
          </a:p>
          <a:p>
            <a:pPr algn="ctr"/>
            <a:r>
              <a:rPr lang="en-GB" sz="1100" dirty="0">
                <a:solidFill>
                  <a:schemeClr val="tx1"/>
                </a:solidFill>
                <a:latin typeface="+mj-lt"/>
              </a:rPr>
              <a:t>assets</a:t>
            </a:r>
          </a:p>
          <a:p>
            <a:pPr algn="ctr"/>
            <a:endParaRPr lang="en-GB" sz="1100" dirty="0">
              <a:solidFill>
                <a:schemeClr val="tx1"/>
              </a:solidFill>
              <a:latin typeface="+mj-lt"/>
            </a:endParaRPr>
          </a:p>
        </p:txBody>
      </p:sp>
      <p:sp>
        <p:nvSpPr>
          <p:cNvPr id="75" name="TextBox 74"/>
          <p:cNvSpPr txBox="1"/>
          <p:nvPr/>
        </p:nvSpPr>
        <p:spPr>
          <a:xfrm rot="17792025">
            <a:off x="1901153" y="4438199"/>
            <a:ext cx="1090363" cy="246221"/>
          </a:xfrm>
          <a:prstGeom prst="rect">
            <a:avLst/>
          </a:prstGeom>
          <a:noFill/>
        </p:spPr>
        <p:txBody>
          <a:bodyPr wrap="none" rtlCol="0">
            <a:spAutoFit/>
          </a:bodyPr>
          <a:lstStyle/>
          <a:p>
            <a:pPr algn="ctr"/>
            <a:r>
              <a:rPr lang="en-GB" sz="1000" dirty="0">
                <a:latin typeface="+mj-lt"/>
              </a:rPr>
              <a:t>Market efficiency</a:t>
            </a:r>
          </a:p>
        </p:txBody>
      </p:sp>
      <p:sp>
        <p:nvSpPr>
          <p:cNvPr id="76" name="TextBox 75"/>
          <p:cNvSpPr txBox="1"/>
          <p:nvPr/>
        </p:nvSpPr>
        <p:spPr>
          <a:xfrm rot="3782853">
            <a:off x="2020959" y="5337678"/>
            <a:ext cx="753731" cy="400110"/>
          </a:xfrm>
          <a:prstGeom prst="rect">
            <a:avLst/>
          </a:prstGeom>
          <a:noFill/>
        </p:spPr>
        <p:txBody>
          <a:bodyPr wrap="none" rtlCol="0">
            <a:spAutoFit/>
          </a:bodyPr>
          <a:lstStyle/>
          <a:p>
            <a:pPr algn="ctr"/>
            <a:r>
              <a:rPr lang="en-GB" sz="1000" dirty="0">
                <a:latin typeface="+mj-lt"/>
              </a:rPr>
              <a:t>Market </a:t>
            </a:r>
          </a:p>
          <a:p>
            <a:pPr algn="ctr"/>
            <a:r>
              <a:rPr lang="en-GB" sz="1000" dirty="0">
                <a:latin typeface="+mj-lt"/>
              </a:rPr>
              <a:t>risk factors</a:t>
            </a:r>
          </a:p>
        </p:txBody>
      </p:sp>
      <p:sp>
        <p:nvSpPr>
          <p:cNvPr id="77" name="TextBox 76"/>
          <p:cNvSpPr txBox="1"/>
          <p:nvPr/>
        </p:nvSpPr>
        <p:spPr>
          <a:xfrm>
            <a:off x="2707196" y="5834847"/>
            <a:ext cx="1173718" cy="246221"/>
          </a:xfrm>
          <a:prstGeom prst="rect">
            <a:avLst/>
          </a:prstGeom>
          <a:noFill/>
        </p:spPr>
        <p:txBody>
          <a:bodyPr wrap="none" rtlCol="0">
            <a:spAutoFit/>
          </a:bodyPr>
          <a:lstStyle/>
          <a:p>
            <a:pPr algn="ctr"/>
            <a:r>
              <a:rPr lang="en-GB" sz="1000" dirty="0">
                <a:latin typeface="+mj-lt"/>
              </a:rPr>
              <a:t>Investment theory</a:t>
            </a:r>
          </a:p>
        </p:txBody>
      </p:sp>
      <p:sp>
        <p:nvSpPr>
          <p:cNvPr id="79" name="TextBox 78"/>
          <p:cNvSpPr txBox="1"/>
          <p:nvPr/>
        </p:nvSpPr>
        <p:spPr>
          <a:xfrm rot="17801393">
            <a:off x="3784680" y="5326357"/>
            <a:ext cx="832279" cy="400110"/>
          </a:xfrm>
          <a:prstGeom prst="rect">
            <a:avLst/>
          </a:prstGeom>
          <a:noFill/>
        </p:spPr>
        <p:txBody>
          <a:bodyPr wrap="none" rtlCol="0">
            <a:spAutoFit/>
          </a:bodyPr>
          <a:lstStyle/>
          <a:p>
            <a:pPr algn="ctr"/>
            <a:r>
              <a:rPr lang="en-GB" sz="1000" dirty="0">
                <a:latin typeface="+mj-lt"/>
              </a:rPr>
              <a:t>Behavioural </a:t>
            </a:r>
          </a:p>
          <a:p>
            <a:pPr algn="ctr"/>
            <a:r>
              <a:rPr lang="en-GB" sz="1000" dirty="0">
                <a:latin typeface="+mj-lt"/>
              </a:rPr>
              <a:t>finance</a:t>
            </a:r>
          </a:p>
        </p:txBody>
      </p:sp>
      <p:sp>
        <p:nvSpPr>
          <p:cNvPr id="81" name="TextBox 80"/>
          <p:cNvSpPr txBox="1"/>
          <p:nvPr/>
        </p:nvSpPr>
        <p:spPr>
          <a:xfrm rot="3791867">
            <a:off x="3653903" y="4426956"/>
            <a:ext cx="925253" cy="246221"/>
          </a:xfrm>
          <a:prstGeom prst="rect">
            <a:avLst/>
          </a:prstGeom>
          <a:noFill/>
        </p:spPr>
        <p:txBody>
          <a:bodyPr wrap="none" rtlCol="0">
            <a:spAutoFit/>
          </a:bodyPr>
          <a:lstStyle/>
          <a:p>
            <a:pPr algn="ctr"/>
            <a:r>
              <a:rPr lang="en-GB" sz="1000" dirty="0">
                <a:latin typeface="+mj-lt"/>
              </a:rPr>
              <a:t>Empirical data</a:t>
            </a:r>
          </a:p>
        </p:txBody>
      </p:sp>
      <p:sp>
        <p:nvSpPr>
          <p:cNvPr id="83" name="TextBox 82"/>
          <p:cNvSpPr txBox="1"/>
          <p:nvPr/>
        </p:nvSpPr>
        <p:spPr>
          <a:xfrm>
            <a:off x="557400" y="1609228"/>
            <a:ext cx="619785" cy="369332"/>
          </a:xfrm>
          <a:prstGeom prst="rect">
            <a:avLst/>
          </a:prstGeom>
          <a:noFill/>
        </p:spPr>
        <p:txBody>
          <a:bodyPr wrap="none" rtlCol="0">
            <a:spAutoFit/>
          </a:bodyPr>
          <a:lstStyle/>
          <a:p>
            <a:r>
              <a:rPr lang="en-GB" dirty="0">
                <a:latin typeface="+mj-lt"/>
              </a:rPr>
              <a:t>Now</a:t>
            </a:r>
          </a:p>
        </p:txBody>
      </p:sp>
      <p:sp>
        <p:nvSpPr>
          <p:cNvPr id="84" name="TextBox 83"/>
          <p:cNvSpPr txBox="1"/>
          <p:nvPr/>
        </p:nvSpPr>
        <p:spPr>
          <a:xfrm>
            <a:off x="8391548" y="1424562"/>
            <a:ext cx="1170705" cy="369332"/>
          </a:xfrm>
          <a:prstGeom prst="rect">
            <a:avLst/>
          </a:prstGeom>
          <a:noFill/>
        </p:spPr>
        <p:txBody>
          <a:bodyPr wrap="none" rtlCol="0">
            <a:spAutoFit/>
          </a:bodyPr>
          <a:lstStyle/>
          <a:p>
            <a:r>
              <a:rPr lang="en-GB" dirty="0">
                <a:latin typeface="+mj-lt"/>
              </a:rPr>
              <a:t>The future</a:t>
            </a:r>
          </a:p>
        </p:txBody>
      </p:sp>
    </p:spTree>
    <p:extLst>
      <p:ext uri="{BB962C8B-B14F-4D97-AF65-F5344CB8AC3E}">
        <p14:creationId xmlns:p14="http://schemas.microsoft.com/office/powerpoint/2010/main" val="147148631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13968627"/>
              </p:ext>
            </p:extLst>
          </p:nvPr>
        </p:nvGraphicFramePr>
        <p:xfrm>
          <a:off x="419729" y="869136"/>
          <a:ext cx="9041142" cy="5486403"/>
        </p:xfrm>
        <a:graphic>
          <a:graphicData uri="http://schemas.openxmlformats.org/drawingml/2006/table">
            <a:tbl>
              <a:tblPr firstRow="1" bandRow="1">
                <a:tableStyleId>{5C22544A-7EE6-4342-B048-85BDC9FD1C3A}</a:tableStyleId>
              </a:tblPr>
              <a:tblGrid>
                <a:gridCol w="1436231">
                  <a:extLst>
                    <a:ext uri="{9D8B030D-6E8A-4147-A177-3AD203B41FA5}">
                      <a16:colId xmlns:a16="http://schemas.microsoft.com/office/drawing/2014/main" val="20000"/>
                    </a:ext>
                  </a:extLst>
                </a:gridCol>
                <a:gridCol w="7604911">
                  <a:extLst>
                    <a:ext uri="{9D8B030D-6E8A-4147-A177-3AD203B41FA5}">
                      <a16:colId xmlns:a16="http://schemas.microsoft.com/office/drawing/2014/main" val="20001"/>
                    </a:ext>
                  </a:extLst>
                </a:gridCol>
              </a:tblGrid>
              <a:tr h="903938">
                <a:tc>
                  <a:txBody>
                    <a:bodyPr/>
                    <a:lstStyle/>
                    <a:p>
                      <a:endParaRPr lang="en-GB" sz="11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solidFill>
                            <a:schemeClr val="tx1"/>
                          </a:solidFill>
                          <a:latin typeface="+mj-lt"/>
                        </a:rPr>
                        <a:t>The</a:t>
                      </a:r>
                      <a:r>
                        <a:rPr lang="en-GB" sz="1100" baseline="0" dirty="0">
                          <a:solidFill>
                            <a:schemeClr val="tx1"/>
                          </a:solidFill>
                          <a:latin typeface="+mj-lt"/>
                        </a:rPr>
                        <a:t> process of investing</a:t>
                      </a:r>
                      <a:endParaRPr lang="en-GB" sz="1100" dirty="0">
                        <a:solidFill>
                          <a:schemeClr val="tx1"/>
                        </a:solidFill>
                        <a:latin typeface="+mj-lt"/>
                      </a:endParaRPr>
                    </a:p>
                    <a:p>
                      <a:pPr marL="171450" indent="-171450">
                        <a:lnSpc>
                          <a:spcPct val="125000"/>
                        </a:lnSpc>
                        <a:buFont typeface="Arial" panose="020B0604020202020204" pitchFamily="34" charset="0"/>
                        <a:buChar char="•"/>
                      </a:pPr>
                      <a:r>
                        <a:rPr lang="en-GB" sz="1100" b="0" dirty="0">
                          <a:solidFill>
                            <a:schemeClr val="tx1"/>
                          </a:solidFill>
                          <a:latin typeface="+mj-lt"/>
                        </a:rPr>
                        <a:t>Investing is</a:t>
                      </a:r>
                      <a:r>
                        <a:rPr lang="en-GB" sz="1100" b="0" baseline="0" dirty="0">
                          <a:solidFill>
                            <a:schemeClr val="tx1"/>
                          </a:solidFill>
                          <a:latin typeface="+mj-lt"/>
                        </a:rPr>
                        <a:t> the simple - but not easy - task of delaying consumption today in order to build reserves of future consumption.</a:t>
                      </a:r>
                    </a:p>
                    <a:p>
                      <a:pPr marL="171450" indent="-171450">
                        <a:lnSpc>
                          <a:spcPct val="125000"/>
                        </a:lnSpc>
                        <a:buFont typeface="Arial" panose="020B0604020202020204" pitchFamily="34" charset="0"/>
                        <a:buChar char="•"/>
                      </a:pPr>
                      <a:r>
                        <a:rPr lang="en-GB" sz="1100" b="0" dirty="0">
                          <a:solidFill>
                            <a:schemeClr val="tx1"/>
                          </a:solidFill>
                          <a:latin typeface="+mj-lt"/>
                        </a:rPr>
                        <a:t>It is the process of owning</a:t>
                      </a:r>
                      <a:r>
                        <a:rPr lang="en-GB" sz="1100" b="0" baseline="0" dirty="0">
                          <a:solidFill>
                            <a:schemeClr val="tx1"/>
                          </a:solidFill>
                          <a:latin typeface="+mj-lt"/>
                        </a:rPr>
                        <a:t> sensible financial assets that will provide greater future wealth than simply holding cash deposits.</a:t>
                      </a:r>
                    </a:p>
                    <a:p>
                      <a:pPr marL="171450" indent="-171450">
                        <a:lnSpc>
                          <a:spcPct val="125000"/>
                        </a:lnSpc>
                        <a:buFont typeface="Arial" panose="020B0604020202020204" pitchFamily="34" charset="0"/>
                        <a:buChar char="•"/>
                      </a:pPr>
                      <a:r>
                        <a:rPr lang="en-GB" sz="1100" b="0" baseline="0" dirty="0">
                          <a:solidFill>
                            <a:schemeClr val="tx1"/>
                          </a:solidFill>
                          <a:latin typeface="+mj-lt"/>
                        </a:rPr>
                        <a:t>This extra return comes with extra risk, usually experienced in a bumpier return ride, which may include falls in portfolio value.</a:t>
                      </a:r>
                      <a:endParaRPr lang="en-GB" sz="11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16493">
                <a:tc>
                  <a:txBody>
                    <a:bodyPr/>
                    <a:lstStyle/>
                    <a:p>
                      <a:endParaRPr lang="en-GB" sz="11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a:solidFill>
                            <a:schemeClr val="tx1"/>
                          </a:solidFill>
                          <a:latin typeface="+mj-lt"/>
                        </a:rPr>
                        <a:t>Evidence is the foundation stone of a robust</a:t>
                      </a:r>
                      <a:r>
                        <a:rPr lang="en-GB" sz="1100" b="1" baseline="0" dirty="0">
                          <a:solidFill>
                            <a:schemeClr val="tx1"/>
                          </a:solidFill>
                          <a:latin typeface="+mj-lt"/>
                        </a:rPr>
                        <a:t> investment process</a:t>
                      </a:r>
                      <a:endParaRPr lang="en-GB" sz="1100" b="1" dirty="0">
                        <a:solidFill>
                          <a:schemeClr val="tx1"/>
                        </a:solidFill>
                        <a:latin typeface="+mj-lt"/>
                      </a:endParaRP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We believe that investing is more science than art, which requires a robust empirical and theoretical</a:t>
                      </a:r>
                      <a:r>
                        <a:rPr lang="en-GB" sz="1100" b="0" kern="1200" baseline="0" dirty="0">
                          <a:solidFill>
                            <a:schemeClr val="tx1"/>
                          </a:solidFill>
                          <a:latin typeface="+mj-lt"/>
                          <a:ea typeface="+mn-ea"/>
                          <a:cs typeface="+mn-cs"/>
                        </a:rPr>
                        <a:t> </a:t>
                      </a:r>
                      <a:r>
                        <a:rPr lang="en-GB" sz="1100" b="0" kern="1200" dirty="0">
                          <a:solidFill>
                            <a:schemeClr val="tx1"/>
                          </a:solidFill>
                          <a:latin typeface="+mj-lt"/>
                          <a:ea typeface="+mn-ea"/>
                          <a:cs typeface="+mn-cs"/>
                        </a:rPr>
                        <a:t>foundation.</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Nobel prize winning theory and academic evidence sit at the heart of our process.</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This theory and evidence is</a:t>
                      </a:r>
                      <a:r>
                        <a:rPr lang="en-GB" sz="1100" b="0" kern="1200" baseline="0" dirty="0">
                          <a:solidFill>
                            <a:schemeClr val="tx1"/>
                          </a:solidFill>
                          <a:latin typeface="+mj-lt"/>
                          <a:ea typeface="+mn-ea"/>
                          <a:cs typeface="+mn-cs"/>
                        </a:rPr>
                        <a:t> always evolving, which may drive changes to our philosophy and portfolios over time</a:t>
                      </a:r>
                      <a:r>
                        <a:rPr lang="en-GB" sz="1100" b="0" kern="1200" dirty="0">
                          <a:solidFill>
                            <a:schemeClr val="tx1"/>
                          </a:solidFill>
                          <a:latin typeface="+mj-lt"/>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16493">
                <a:tc>
                  <a:txBody>
                    <a:bodyPr/>
                    <a:lstStyle/>
                    <a:p>
                      <a:endParaRPr lang="en-GB" sz="11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a:solidFill>
                            <a:schemeClr val="tx1"/>
                          </a:solidFill>
                          <a:latin typeface="+mj-lt"/>
                        </a:rPr>
                        <a:t>Our investment</a:t>
                      </a:r>
                      <a:r>
                        <a:rPr lang="en-GB" sz="1100" b="1" baseline="0" dirty="0">
                          <a:solidFill>
                            <a:schemeClr val="tx1"/>
                          </a:solidFill>
                          <a:latin typeface="+mj-lt"/>
                        </a:rPr>
                        <a:t> philosophy acts as a compass</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Having an evidence-based set of enduring principles provides a framework for making rational investment decisions.</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Sticking to these</a:t>
                      </a:r>
                      <a:r>
                        <a:rPr lang="en-GB" sz="1100" b="0" kern="1200" baseline="0" dirty="0">
                          <a:solidFill>
                            <a:schemeClr val="tx1"/>
                          </a:solidFill>
                          <a:latin typeface="+mj-lt"/>
                          <a:ea typeface="+mn-ea"/>
                          <a:cs typeface="+mn-cs"/>
                        </a:rPr>
                        <a:t> </a:t>
                      </a:r>
                      <a:r>
                        <a:rPr lang="en-GB" sz="1100" b="0" kern="1200" dirty="0">
                          <a:solidFill>
                            <a:schemeClr val="tx1"/>
                          </a:solidFill>
                          <a:latin typeface="+mj-lt"/>
                          <a:ea typeface="+mn-ea"/>
                          <a:cs typeface="+mn-cs"/>
                        </a:rPr>
                        <a:t>philosophical principles improves the chances of a successful outcome.</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These timeless rules make investing far simpler, but never easy.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16493">
                <a:tc>
                  <a:txBody>
                    <a:bodyPr/>
                    <a:lstStyle/>
                    <a:p>
                      <a:endParaRPr lang="en-GB" sz="11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a:solidFill>
                            <a:schemeClr val="tx1"/>
                          </a:solidFill>
                          <a:latin typeface="+mj-lt"/>
                        </a:rPr>
                        <a:t>Portfolio</a:t>
                      </a:r>
                      <a:r>
                        <a:rPr lang="en-GB" sz="1100" b="1" baseline="0" dirty="0">
                          <a:solidFill>
                            <a:schemeClr val="tx1"/>
                          </a:solidFill>
                          <a:latin typeface="+mj-lt"/>
                        </a:rPr>
                        <a:t> structure is everything</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A robust portfolio structure should help an investor to weather any storms that come his or her way.</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It should capture only risks that are understood and contribute something positive to the portfolio.</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Maintaining the integrity of the structure - through regular rebalancing - is important.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16493">
                <a:tc>
                  <a:txBody>
                    <a:bodyPr/>
                    <a:lstStyle/>
                    <a:p>
                      <a:endParaRPr lang="en-GB" sz="11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a:solidFill>
                            <a:schemeClr val="tx1"/>
                          </a:solidFill>
                          <a:latin typeface="+mj-lt"/>
                        </a:rPr>
                        <a:t>Ongoing oversight</a:t>
                      </a:r>
                      <a:r>
                        <a:rPr lang="en-GB" sz="1100" b="1" baseline="0" dirty="0">
                          <a:solidFill>
                            <a:schemeClr val="tx1"/>
                          </a:solidFill>
                          <a:latin typeface="+mj-lt"/>
                        </a:rPr>
                        <a:t> and management of portfolio risks is crucial</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Our investment process is not a ‘</a:t>
                      </a:r>
                      <a:r>
                        <a:rPr lang="en-GB" sz="1100" b="0" i="1" kern="1200" dirty="0">
                          <a:solidFill>
                            <a:schemeClr val="tx1"/>
                          </a:solidFill>
                          <a:latin typeface="+mj-lt"/>
                          <a:ea typeface="+mn-ea"/>
                          <a:cs typeface="+mn-cs"/>
                        </a:rPr>
                        <a:t>set-and-forget’</a:t>
                      </a:r>
                      <a:r>
                        <a:rPr lang="en-GB" sz="1100" b="0" kern="1200" dirty="0">
                          <a:solidFill>
                            <a:schemeClr val="tx1"/>
                          </a:solidFill>
                          <a:latin typeface="+mj-lt"/>
                          <a:ea typeface="+mn-ea"/>
                          <a:cs typeface="+mn-cs"/>
                        </a:rPr>
                        <a:t> process, but an evolving journey through time.</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Keeping on top of the risks in portfolios – and the</a:t>
                      </a:r>
                      <a:r>
                        <a:rPr lang="en-GB" sz="1100" b="0" kern="1200" baseline="0" dirty="0">
                          <a:solidFill>
                            <a:schemeClr val="tx1"/>
                          </a:solidFill>
                          <a:latin typeface="+mj-lt"/>
                          <a:ea typeface="+mn-ea"/>
                          <a:cs typeface="+mn-cs"/>
                        </a:rPr>
                        <a:t> wider investment process - </a:t>
                      </a:r>
                      <a:r>
                        <a:rPr lang="en-GB" sz="1100" b="0" kern="1200" dirty="0">
                          <a:solidFill>
                            <a:schemeClr val="tx1"/>
                          </a:solidFill>
                          <a:latin typeface="+mj-lt"/>
                          <a:ea typeface="+mn-ea"/>
                          <a:cs typeface="+mn-cs"/>
                        </a:rPr>
                        <a:t>is the role of the Investment Committee.</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Change is not made for change’s sake, but only when the evidence suggests that the portfolio can be improved.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16493">
                <a:tc>
                  <a:txBody>
                    <a:bodyPr/>
                    <a:lstStyle/>
                    <a:p>
                      <a:endParaRPr lang="en-GB" sz="11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a:solidFill>
                            <a:schemeClr val="tx1"/>
                          </a:solidFill>
                          <a:latin typeface="+mj-lt"/>
                        </a:rPr>
                        <a:t>Investment outcomes vary, hopefully within an</a:t>
                      </a:r>
                      <a:r>
                        <a:rPr lang="en-GB" sz="1100" b="1" baseline="0" dirty="0">
                          <a:solidFill>
                            <a:schemeClr val="tx1"/>
                          </a:solidFill>
                          <a:latin typeface="+mj-lt"/>
                        </a:rPr>
                        <a:t> acceptable range</a:t>
                      </a:r>
                      <a:endParaRPr lang="en-GB" sz="1100" b="1" dirty="0">
                        <a:solidFill>
                          <a:schemeClr val="tx1"/>
                        </a:solidFill>
                        <a:latin typeface="+mj-lt"/>
                      </a:endParaRP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There are no certainties in investing, but a good process improves the chances of a successful outcome.</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A sound philosophy, a well-structured portfolio and ongoing risk oversight all contribute to success.</a:t>
                      </a:r>
                    </a:p>
                    <a:p>
                      <a:pPr marL="171450" indent="-171450" algn="l" defTabSz="914400" rtl="0" eaLnBrk="1" latinLnBrk="0" hangingPunct="1">
                        <a:lnSpc>
                          <a:spcPct val="125000"/>
                        </a:lnSpc>
                        <a:buFont typeface="Arial" panose="020B0604020202020204" pitchFamily="34" charset="0"/>
                        <a:buChar char="•"/>
                      </a:pPr>
                      <a:r>
                        <a:rPr lang="en-GB" sz="1100" b="0" kern="1200" dirty="0">
                          <a:solidFill>
                            <a:schemeClr val="tx1"/>
                          </a:solidFill>
                          <a:latin typeface="+mj-lt"/>
                          <a:ea typeface="+mn-ea"/>
                          <a:cs typeface="+mn-cs"/>
                        </a:rPr>
                        <a:t>Understanding the impact, on your goals, of different possible investment outcomes</a:t>
                      </a:r>
                      <a:r>
                        <a:rPr lang="en-GB" sz="1100" b="0" kern="1200" baseline="0" dirty="0">
                          <a:solidFill>
                            <a:schemeClr val="tx1"/>
                          </a:solidFill>
                          <a:latin typeface="+mj-lt"/>
                          <a:ea typeface="+mn-ea"/>
                          <a:cs typeface="+mn-cs"/>
                        </a:rPr>
                        <a:t> </a:t>
                      </a:r>
                      <a:r>
                        <a:rPr lang="en-GB" sz="1100" b="0" kern="1200" dirty="0">
                          <a:solidFill>
                            <a:schemeClr val="tx1"/>
                          </a:solidFill>
                          <a:latin typeface="+mj-lt"/>
                          <a:ea typeface="+mn-ea"/>
                          <a:cs typeface="+mn-cs"/>
                        </a:rPr>
                        <a:t>can be very valuable.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Isosceles Triangle 3"/>
          <p:cNvSpPr>
            <a:spLocks noChangeAspect="1"/>
          </p:cNvSpPr>
          <p:nvPr/>
        </p:nvSpPr>
        <p:spPr>
          <a:xfrm>
            <a:off x="655224" y="932510"/>
            <a:ext cx="880533" cy="756461"/>
          </a:xfrm>
          <a:prstGeom prst="triangle">
            <a:avLst/>
          </a:prstGeom>
          <a:solidFill>
            <a:srgbClr val="92D05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solidFill>
                  <a:schemeClr val="tx1"/>
                </a:solidFill>
                <a:latin typeface="+mj-lt"/>
              </a:rPr>
              <a:t>Your </a:t>
            </a:r>
            <a:r>
              <a:rPr lang="en-GB" sz="800" dirty="0">
                <a:solidFill>
                  <a:schemeClr val="tx1"/>
                </a:solidFill>
                <a:latin typeface="+mj-lt"/>
              </a:rPr>
              <a:t>investable</a:t>
            </a:r>
          </a:p>
          <a:p>
            <a:pPr algn="ctr"/>
            <a:r>
              <a:rPr lang="en-GB" sz="900" dirty="0">
                <a:solidFill>
                  <a:schemeClr val="tx1"/>
                </a:solidFill>
                <a:latin typeface="+mj-lt"/>
              </a:rPr>
              <a:t>assets</a:t>
            </a:r>
          </a:p>
          <a:p>
            <a:pPr algn="ctr"/>
            <a:endParaRPr lang="en-GB" sz="900" dirty="0">
              <a:solidFill>
                <a:schemeClr val="tx1"/>
              </a:solidFill>
              <a:latin typeface="+mj-lt"/>
            </a:endParaRPr>
          </a:p>
        </p:txBody>
      </p:sp>
      <p:sp>
        <p:nvSpPr>
          <p:cNvPr id="5" name="Hexagon 4"/>
          <p:cNvSpPr>
            <a:spLocks noChangeAspect="1"/>
          </p:cNvSpPr>
          <p:nvPr/>
        </p:nvSpPr>
        <p:spPr>
          <a:xfrm>
            <a:off x="636879" y="1851854"/>
            <a:ext cx="880531" cy="756461"/>
          </a:xfrm>
          <a:prstGeom prst="hexagon">
            <a:avLst>
              <a:gd name="adj" fmla="val 25000"/>
              <a:gd name="vf" fmla="val 115470"/>
            </a:avLst>
          </a:prstGeom>
          <a:solidFill>
            <a:schemeClr val="bg1">
              <a:lumMod val="8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GB" sz="900" dirty="0">
                <a:solidFill>
                  <a:schemeClr val="tx1"/>
                </a:solidFill>
                <a:latin typeface="+mj-lt"/>
              </a:rPr>
              <a:t>Nobel Prize winning research and investment theory</a:t>
            </a:r>
          </a:p>
        </p:txBody>
      </p:sp>
      <p:sp>
        <p:nvSpPr>
          <p:cNvPr id="6" name="Hexagon 5"/>
          <p:cNvSpPr>
            <a:spLocks noChangeAspect="1"/>
          </p:cNvSpPr>
          <p:nvPr/>
        </p:nvSpPr>
        <p:spPr>
          <a:xfrm>
            <a:off x="618533" y="2744475"/>
            <a:ext cx="917222" cy="797983"/>
          </a:xfrm>
          <a:prstGeom prst="hexagon">
            <a:avLst>
              <a:gd name="adj" fmla="val 25000"/>
              <a:gd name="vf" fmla="val 115470"/>
            </a:avLst>
          </a:prstGeom>
          <a:solidFill>
            <a:srgbClr val="7030A0"/>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GB" sz="900" dirty="0">
                <a:solidFill>
                  <a:schemeClr val="bg1"/>
                </a:solidFill>
                <a:latin typeface="+mj-lt"/>
              </a:rPr>
              <a:t>Establish an evidence-based investment philosophy</a:t>
            </a:r>
          </a:p>
        </p:txBody>
      </p:sp>
      <p:sp>
        <p:nvSpPr>
          <p:cNvPr id="7" name="Hexagon 6"/>
          <p:cNvSpPr>
            <a:spLocks noChangeAspect="1"/>
          </p:cNvSpPr>
          <p:nvPr/>
        </p:nvSpPr>
        <p:spPr>
          <a:xfrm>
            <a:off x="618533" y="3660513"/>
            <a:ext cx="917222" cy="797983"/>
          </a:xfrm>
          <a:prstGeom prst="hexagon">
            <a:avLst>
              <a:gd name="adj" fmla="val 25000"/>
              <a:gd name="vf" fmla="val 115470"/>
            </a:avLst>
          </a:prstGeom>
          <a:solidFill>
            <a:srgbClr val="FF0000"/>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sz="900" dirty="0">
                <a:solidFill>
                  <a:schemeClr val="tx1"/>
                </a:solidFill>
                <a:latin typeface="+mj-lt"/>
              </a:rPr>
              <a:t>Build and maintain a robust portfolio</a:t>
            </a:r>
          </a:p>
        </p:txBody>
      </p:sp>
      <p:sp>
        <p:nvSpPr>
          <p:cNvPr id="9" name="Hexagon 8"/>
          <p:cNvSpPr>
            <a:spLocks noChangeAspect="1"/>
          </p:cNvSpPr>
          <p:nvPr/>
        </p:nvSpPr>
        <p:spPr>
          <a:xfrm>
            <a:off x="618533" y="4567497"/>
            <a:ext cx="917222" cy="797983"/>
          </a:xfrm>
          <a:prstGeom prst="hexagon">
            <a:avLst>
              <a:gd name="adj" fmla="val 25000"/>
              <a:gd name="vf" fmla="val 115470"/>
            </a:avLst>
          </a:prstGeom>
          <a:solidFill>
            <a:schemeClr val="accent1">
              <a:lumMod val="7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GB" sz="900" dirty="0">
                <a:solidFill>
                  <a:schemeClr val="bg1"/>
                </a:solidFill>
                <a:latin typeface="+mj-lt"/>
              </a:rPr>
              <a:t>Investment Committee &amp; ongoing governance process</a:t>
            </a:r>
          </a:p>
        </p:txBody>
      </p:sp>
      <p:sp>
        <p:nvSpPr>
          <p:cNvPr id="11" name="Isosceles Triangle 10"/>
          <p:cNvSpPr>
            <a:spLocks noChangeAspect="1"/>
          </p:cNvSpPr>
          <p:nvPr/>
        </p:nvSpPr>
        <p:spPr>
          <a:xfrm>
            <a:off x="636878" y="5528798"/>
            <a:ext cx="880533" cy="756461"/>
          </a:xfrm>
          <a:prstGeom prst="triangle">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latin typeface="+mj-lt"/>
              </a:rPr>
              <a:t>Assets </a:t>
            </a:r>
          </a:p>
          <a:p>
            <a:pPr algn="ctr"/>
            <a:r>
              <a:rPr lang="en-GB" sz="900" dirty="0">
                <a:latin typeface="+mj-lt"/>
              </a:rPr>
              <a:t>to fund </a:t>
            </a:r>
          </a:p>
          <a:p>
            <a:pPr algn="ctr"/>
            <a:r>
              <a:rPr lang="en-GB" sz="900" dirty="0">
                <a:latin typeface="+mj-lt"/>
              </a:rPr>
              <a:t>your lifestyle</a:t>
            </a:r>
          </a:p>
          <a:p>
            <a:pPr algn="ctr"/>
            <a:endParaRPr lang="en-GB" sz="900" dirty="0">
              <a:latin typeface="+mj-lt"/>
            </a:endParaRPr>
          </a:p>
        </p:txBody>
      </p:sp>
      <p:sp>
        <p:nvSpPr>
          <p:cNvPr id="13" name="Title 12"/>
          <p:cNvSpPr>
            <a:spLocks noGrp="1"/>
          </p:cNvSpPr>
          <p:nvPr>
            <p:ph type="title"/>
          </p:nvPr>
        </p:nvSpPr>
        <p:spPr/>
        <p:txBody>
          <a:bodyPr/>
          <a:lstStyle/>
          <a:p>
            <a:r>
              <a:rPr lang="en-GB" dirty="0"/>
              <a:t>Our investment philosophy and process.</a:t>
            </a:r>
          </a:p>
        </p:txBody>
      </p:sp>
      <p:sp>
        <p:nvSpPr>
          <p:cNvPr id="8" name="Slide Number Placeholder 7"/>
          <p:cNvSpPr>
            <a:spLocks noGrp="1"/>
          </p:cNvSpPr>
          <p:nvPr>
            <p:ph type="sldNum" sz="quarter" idx="4"/>
          </p:nvPr>
        </p:nvSpPr>
        <p:spPr/>
        <p:txBody>
          <a:bodyPr/>
          <a:lstStyle/>
          <a:p>
            <a:fld id="{CD336851-EEEE-4F74-8A0B-A4CC2AC714F3}" type="slidenum">
              <a:rPr lang="en-GB" smtClean="0"/>
              <a:t>81</a:t>
            </a:fld>
            <a:endParaRPr lang="en-GB"/>
          </a:p>
        </p:txBody>
      </p:sp>
    </p:spTree>
    <p:extLst>
      <p:ext uri="{BB962C8B-B14F-4D97-AF65-F5344CB8AC3E}">
        <p14:creationId xmlns:p14="http://schemas.microsoft.com/office/powerpoint/2010/main" val="141610715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Managing you and your portfolio</a:t>
            </a:r>
            <a:endParaRPr lang="en-GB" dirty="0"/>
          </a:p>
        </p:txBody>
      </p:sp>
      <p:sp>
        <p:nvSpPr>
          <p:cNvPr id="6" name="Content Placeholder 5">
            <a:extLst>
              <a:ext uri="{FF2B5EF4-FFF2-40B4-BE49-F238E27FC236}">
                <a16:creationId xmlns:a16="http://schemas.microsoft.com/office/drawing/2014/main" id="{C1BAE414-DD3D-46C2-8E4B-9D0148EDFB03}"/>
              </a:ext>
            </a:extLst>
          </p:cNvPr>
          <p:cNvSpPr>
            <a:spLocks noGrp="1"/>
          </p:cNvSpPr>
          <p:nvPr>
            <p:ph sz="quarter" idx="10"/>
          </p:nvPr>
        </p:nvSpPr>
        <p:spPr/>
        <p:txBody>
          <a:bodyPr/>
          <a:lstStyle/>
          <a:p>
            <a:r>
              <a:rPr lang="en-GB" dirty="0"/>
              <a:t>Staying in it to win it!</a:t>
            </a:r>
          </a:p>
        </p:txBody>
      </p:sp>
      <p:sp>
        <p:nvSpPr>
          <p:cNvPr id="4" name="Slide Number Placeholder 3"/>
          <p:cNvSpPr>
            <a:spLocks noGrp="1"/>
          </p:cNvSpPr>
          <p:nvPr>
            <p:ph type="sldNum" sz="quarter" idx="4"/>
          </p:nvPr>
        </p:nvSpPr>
        <p:spPr/>
        <p:txBody>
          <a:bodyPr/>
          <a:lstStyle/>
          <a:p>
            <a:fld id="{CD336851-EEEE-4F74-8A0B-A4CC2AC714F3}" type="slidenum">
              <a:rPr lang="en-GB" smtClean="0"/>
              <a:pPr/>
              <a:t>82</a:t>
            </a:fld>
            <a:endParaRPr lang="en-GB"/>
          </a:p>
        </p:txBody>
      </p:sp>
      <p:sp>
        <p:nvSpPr>
          <p:cNvPr id="13" name="TextBox 12"/>
          <p:cNvSpPr txBox="1"/>
          <p:nvPr/>
        </p:nvSpPr>
        <p:spPr>
          <a:xfrm>
            <a:off x="381000" y="6073526"/>
            <a:ext cx="8817067" cy="276999"/>
          </a:xfrm>
          <a:prstGeom prst="rect">
            <a:avLst/>
          </a:prstGeom>
          <a:noFill/>
        </p:spPr>
        <p:txBody>
          <a:bodyPr wrap="square" rtlCol="0">
            <a:spAutoFit/>
          </a:bodyPr>
          <a:lstStyle/>
          <a:p>
            <a:r>
              <a:rPr lang="en-GB" sz="1200" i="1" dirty="0">
                <a:latin typeface="+mj-lt"/>
              </a:rPr>
              <a:t>Data source: Albion Strategic Consulting.  Financial Express © 2018. MSCI ACWI (net div.) in GBP 1/1999 to 2/2018.</a:t>
            </a:r>
          </a:p>
        </p:txBody>
      </p:sp>
      <p:graphicFrame>
        <p:nvGraphicFramePr>
          <p:cNvPr id="10" name="Chart 9">
            <a:extLst>
              <a:ext uri="{FF2B5EF4-FFF2-40B4-BE49-F238E27FC236}">
                <a16:creationId xmlns:a16="http://schemas.microsoft.com/office/drawing/2014/main" id="{266133A7-0D9D-4DAE-9268-BAB239E7CE6F}"/>
              </a:ext>
            </a:extLst>
          </p:cNvPr>
          <p:cNvGraphicFramePr/>
          <p:nvPr>
            <p:extLst>
              <p:ext uri="{D42A27DB-BD31-4B8C-83A1-F6EECF244321}">
                <p14:modId xmlns:p14="http://schemas.microsoft.com/office/powerpoint/2010/main" val="651341809"/>
              </p:ext>
            </p:extLst>
          </p:nvPr>
        </p:nvGraphicFramePr>
        <p:xfrm>
          <a:off x="546943" y="1343026"/>
          <a:ext cx="8756447" cy="473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53733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value we add</a:t>
            </a:r>
            <a:endParaRPr lang="en-GB" dirty="0"/>
          </a:p>
        </p:txBody>
      </p:sp>
      <p:sp>
        <p:nvSpPr>
          <p:cNvPr id="4" name="Content Placeholder 3"/>
          <p:cNvSpPr>
            <a:spLocks noGrp="1"/>
          </p:cNvSpPr>
          <p:nvPr>
            <p:ph sz="quarter" idx="10"/>
          </p:nvPr>
        </p:nvSpPr>
        <p:spPr/>
        <p:txBody>
          <a:bodyPr/>
          <a:lstStyle/>
          <a:p>
            <a:r>
              <a:rPr lang="en-GB" dirty="0"/>
              <a:t>There is far more to success than just setting up the portfolio</a:t>
            </a:r>
          </a:p>
        </p:txBody>
      </p:sp>
      <p:sp>
        <p:nvSpPr>
          <p:cNvPr id="5" name="Slide Number Placeholder 4"/>
          <p:cNvSpPr>
            <a:spLocks noGrp="1"/>
          </p:cNvSpPr>
          <p:nvPr>
            <p:ph type="sldNum" sz="quarter" idx="4"/>
          </p:nvPr>
        </p:nvSpPr>
        <p:spPr/>
        <p:txBody>
          <a:bodyPr/>
          <a:lstStyle/>
          <a:p>
            <a:fld id="{18958B07-68B5-4AC7-B678-32ABF64A9964}" type="slidenum">
              <a:rPr lang="en-GB" smtClean="0"/>
              <a:pPr/>
              <a:t>83</a:t>
            </a:fld>
            <a:endParaRPr lang="en-GB" dirty="0"/>
          </a:p>
        </p:txBody>
      </p:sp>
      <p:sp>
        <p:nvSpPr>
          <p:cNvPr id="6" name="Rectangle 5"/>
          <p:cNvSpPr/>
          <p:nvPr/>
        </p:nvSpPr>
        <p:spPr>
          <a:xfrm>
            <a:off x="764933" y="3021357"/>
            <a:ext cx="1298064" cy="984738"/>
          </a:xfrm>
          <a:prstGeom prst="rect">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Light" panose="020F0302020204030204" pitchFamily="34" charset="0"/>
                <a:cs typeface="Calibri Light" panose="020F0302020204030204" pitchFamily="34" charset="0"/>
              </a:rPr>
              <a:t>Structure portfolio skilfully</a:t>
            </a:r>
          </a:p>
        </p:txBody>
      </p:sp>
      <p:sp>
        <p:nvSpPr>
          <p:cNvPr id="7" name="Rectangle 6"/>
          <p:cNvSpPr/>
          <p:nvPr/>
        </p:nvSpPr>
        <p:spPr>
          <a:xfrm>
            <a:off x="2514337" y="3021357"/>
            <a:ext cx="1298064" cy="984738"/>
          </a:xfrm>
          <a:prstGeom prst="rect">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Light" panose="020F0302020204030204" pitchFamily="34" charset="0"/>
                <a:cs typeface="Calibri Light" panose="020F0302020204030204" pitchFamily="34" charset="0"/>
              </a:rPr>
              <a:t>Maintain portfolio integrity</a:t>
            </a:r>
          </a:p>
        </p:txBody>
      </p:sp>
      <p:sp>
        <p:nvSpPr>
          <p:cNvPr id="8" name="Rectangle 7"/>
          <p:cNvSpPr/>
          <p:nvPr/>
        </p:nvSpPr>
        <p:spPr>
          <a:xfrm>
            <a:off x="4263741" y="3021357"/>
            <a:ext cx="1298064" cy="984738"/>
          </a:xfrm>
          <a:prstGeom prst="rect">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Light" panose="020F0302020204030204" pitchFamily="34" charset="0"/>
                <a:cs typeface="Calibri Light" panose="020F0302020204030204" pitchFamily="34" charset="0"/>
              </a:rPr>
              <a:t>Help avoid</a:t>
            </a:r>
          </a:p>
          <a:p>
            <a:pPr algn="ctr"/>
            <a:r>
              <a:rPr lang="en-GB" sz="1600" dirty="0">
                <a:latin typeface="Calibri Light" panose="020F0302020204030204" pitchFamily="34" charset="0"/>
                <a:cs typeface="Calibri Light" panose="020F0302020204030204" pitchFamily="34" charset="0"/>
              </a:rPr>
              <a:t>emotional</a:t>
            </a:r>
          </a:p>
          <a:p>
            <a:pPr algn="ctr"/>
            <a:r>
              <a:rPr lang="en-GB" sz="1600" dirty="0">
                <a:latin typeface="Calibri Light" panose="020F0302020204030204" pitchFamily="34" charset="0"/>
                <a:cs typeface="Calibri Light" panose="020F0302020204030204" pitchFamily="34" charset="0"/>
              </a:rPr>
              <a:t>mistakes</a:t>
            </a:r>
          </a:p>
        </p:txBody>
      </p:sp>
      <p:sp>
        <p:nvSpPr>
          <p:cNvPr id="9" name="Rectangle 8"/>
          <p:cNvSpPr/>
          <p:nvPr/>
        </p:nvSpPr>
        <p:spPr>
          <a:xfrm>
            <a:off x="6013145" y="3020291"/>
            <a:ext cx="1298064" cy="984738"/>
          </a:xfrm>
          <a:prstGeom prst="rect">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Light" panose="020F0302020204030204" pitchFamily="34" charset="0"/>
                <a:cs typeface="Calibri Light" panose="020F0302020204030204" pitchFamily="34" charset="0"/>
              </a:rPr>
              <a:t>Provide rebalancing discipline</a:t>
            </a:r>
          </a:p>
        </p:txBody>
      </p:sp>
      <p:sp>
        <p:nvSpPr>
          <p:cNvPr id="10" name="Rectangle 9"/>
          <p:cNvSpPr/>
          <p:nvPr/>
        </p:nvSpPr>
        <p:spPr>
          <a:xfrm>
            <a:off x="7762547" y="3020291"/>
            <a:ext cx="1298064" cy="984738"/>
          </a:xfrm>
          <a:prstGeom prst="rect">
            <a:avLst/>
          </a:prstGeom>
          <a:solidFill>
            <a:srgbClr val="F14F11"/>
          </a:solidFill>
          <a:ln>
            <a:solidFill>
              <a:srgbClr val="F14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Light" panose="020F0302020204030204" pitchFamily="34" charset="0"/>
                <a:cs typeface="Calibri Light" panose="020F0302020204030204" pitchFamily="34" charset="0"/>
              </a:rPr>
              <a:t>Unburden clients of admin</a:t>
            </a:r>
          </a:p>
        </p:txBody>
      </p:sp>
      <p:sp>
        <p:nvSpPr>
          <p:cNvPr id="12" name="Rectangle 11"/>
          <p:cNvSpPr/>
          <p:nvPr/>
        </p:nvSpPr>
        <p:spPr>
          <a:xfrm>
            <a:off x="764933" y="4425984"/>
            <a:ext cx="1298064" cy="491303"/>
          </a:xfrm>
          <a:prstGeom prst="rect">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Light" panose="020F0302020204030204" pitchFamily="34" charset="0"/>
                <a:cs typeface="Calibri Light" panose="020F0302020204030204" pitchFamily="34" charset="0"/>
              </a:rPr>
              <a:t>Skill &amp; insight</a:t>
            </a:r>
          </a:p>
        </p:txBody>
      </p:sp>
      <p:sp>
        <p:nvSpPr>
          <p:cNvPr id="13" name="Rectangle 12"/>
          <p:cNvSpPr/>
          <p:nvPr/>
        </p:nvSpPr>
        <p:spPr>
          <a:xfrm>
            <a:off x="2514337" y="4425984"/>
            <a:ext cx="1298064" cy="491303"/>
          </a:xfrm>
          <a:prstGeom prst="rect">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Light" panose="020F0302020204030204" pitchFamily="34" charset="0"/>
                <a:cs typeface="Calibri Light" panose="020F0302020204030204" pitchFamily="34" charset="0"/>
              </a:rPr>
              <a:t>Risk management</a:t>
            </a:r>
          </a:p>
        </p:txBody>
      </p:sp>
      <p:sp>
        <p:nvSpPr>
          <p:cNvPr id="14" name="Rectangle 13"/>
          <p:cNvSpPr/>
          <p:nvPr/>
        </p:nvSpPr>
        <p:spPr>
          <a:xfrm>
            <a:off x="4263741" y="4425984"/>
            <a:ext cx="1298064" cy="491303"/>
          </a:xfrm>
          <a:prstGeom prst="rect">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Light" panose="020F0302020204030204" pitchFamily="34" charset="0"/>
                <a:cs typeface="Calibri Light" panose="020F0302020204030204" pitchFamily="34" charset="0"/>
              </a:rPr>
              <a:t>Guidance and composure</a:t>
            </a:r>
          </a:p>
        </p:txBody>
      </p:sp>
      <p:sp>
        <p:nvSpPr>
          <p:cNvPr id="15" name="Rectangle 14"/>
          <p:cNvSpPr/>
          <p:nvPr/>
        </p:nvSpPr>
        <p:spPr>
          <a:xfrm>
            <a:off x="6013145" y="4424918"/>
            <a:ext cx="1298064" cy="491303"/>
          </a:xfrm>
          <a:prstGeom prst="rect">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Light" panose="020F0302020204030204" pitchFamily="34" charset="0"/>
                <a:cs typeface="Calibri Light" panose="020F0302020204030204" pitchFamily="34" charset="0"/>
              </a:rPr>
              <a:t>Fortitude and process</a:t>
            </a:r>
          </a:p>
        </p:txBody>
      </p:sp>
      <p:sp>
        <p:nvSpPr>
          <p:cNvPr id="16" name="Rectangle 15"/>
          <p:cNvSpPr/>
          <p:nvPr/>
        </p:nvSpPr>
        <p:spPr>
          <a:xfrm>
            <a:off x="7762547" y="4424918"/>
            <a:ext cx="1298064" cy="491303"/>
          </a:xfrm>
          <a:prstGeom prst="rect">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Light" panose="020F0302020204030204" pitchFamily="34" charset="0"/>
                <a:cs typeface="Calibri Light" panose="020F0302020204030204" pitchFamily="34" charset="0"/>
              </a:rPr>
              <a:t>Teamwork &amp; systems</a:t>
            </a:r>
          </a:p>
        </p:txBody>
      </p:sp>
      <p:sp>
        <p:nvSpPr>
          <p:cNvPr id="17" name="Right Arrow 16"/>
          <p:cNvSpPr>
            <a:spLocks noChangeAspect="1"/>
          </p:cNvSpPr>
          <p:nvPr/>
        </p:nvSpPr>
        <p:spPr>
          <a:xfrm rot="16200000">
            <a:off x="1256837" y="4147097"/>
            <a:ext cx="313326" cy="242316"/>
          </a:xfrm>
          <a:prstGeom prst="rightArrow">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8" name="Right Arrow 17"/>
          <p:cNvSpPr>
            <a:spLocks noChangeAspect="1"/>
          </p:cNvSpPr>
          <p:nvPr/>
        </p:nvSpPr>
        <p:spPr>
          <a:xfrm rot="16200000">
            <a:off x="3006706" y="4148163"/>
            <a:ext cx="313326" cy="242316"/>
          </a:xfrm>
          <a:prstGeom prst="rightArrow">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19" name="Right Arrow 18"/>
          <p:cNvSpPr>
            <a:spLocks noChangeAspect="1"/>
          </p:cNvSpPr>
          <p:nvPr/>
        </p:nvSpPr>
        <p:spPr>
          <a:xfrm rot="16200000">
            <a:off x="6505514" y="4148163"/>
            <a:ext cx="313326" cy="242316"/>
          </a:xfrm>
          <a:prstGeom prst="rightArrow">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0" name="Right Arrow 19"/>
          <p:cNvSpPr>
            <a:spLocks noChangeAspect="1"/>
          </p:cNvSpPr>
          <p:nvPr/>
        </p:nvSpPr>
        <p:spPr>
          <a:xfrm rot="16200000">
            <a:off x="4756110" y="4148163"/>
            <a:ext cx="313326" cy="242316"/>
          </a:xfrm>
          <a:prstGeom prst="rightArrow">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1" name="Right Arrow 20"/>
          <p:cNvSpPr>
            <a:spLocks noChangeAspect="1"/>
          </p:cNvSpPr>
          <p:nvPr/>
        </p:nvSpPr>
        <p:spPr>
          <a:xfrm rot="16200000">
            <a:off x="8254916" y="4148163"/>
            <a:ext cx="313326" cy="242316"/>
          </a:xfrm>
          <a:prstGeom prst="rightArrow">
            <a:avLst/>
          </a:prstGeom>
          <a:solidFill>
            <a:srgbClr val="504434"/>
          </a:solidFill>
          <a:ln>
            <a:solidFill>
              <a:srgbClr val="504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cs typeface="Calibri Light" panose="020F0302020204030204" pitchFamily="34" charset="0"/>
            </a:endParaRPr>
          </a:p>
        </p:txBody>
      </p:sp>
      <p:sp>
        <p:nvSpPr>
          <p:cNvPr id="22" name="Rectangle 21"/>
          <p:cNvSpPr/>
          <p:nvPr/>
        </p:nvSpPr>
        <p:spPr>
          <a:xfrm>
            <a:off x="764933" y="2142116"/>
            <a:ext cx="1298064" cy="4913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Calibri Light" panose="020F0302020204030204" pitchFamily="34" charset="0"/>
                <a:cs typeface="Calibri Light" panose="020F0302020204030204" pitchFamily="34" charset="0"/>
              </a:rPr>
              <a:t>Weak structures &amp; thinking</a:t>
            </a:r>
          </a:p>
        </p:txBody>
      </p:sp>
      <p:sp>
        <p:nvSpPr>
          <p:cNvPr id="23" name="Rectangle 22"/>
          <p:cNvSpPr/>
          <p:nvPr/>
        </p:nvSpPr>
        <p:spPr>
          <a:xfrm>
            <a:off x="2514337" y="2142116"/>
            <a:ext cx="1298064" cy="4913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latin typeface="Calibri Light" panose="020F0302020204030204" pitchFamily="34" charset="0"/>
                <a:cs typeface="Calibri Light" panose="020F0302020204030204" pitchFamily="34" charset="0"/>
              </a:rPr>
              <a:t>Fads, bad products &amp; temptations</a:t>
            </a:r>
          </a:p>
        </p:txBody>
      </p:sp>
      <p:sp>
        <p:nvSpPr>
          <p:cNvPr id="24" name="Rectangle 23"/>
          <p:cNvSpPr/>
          <p:nvPr/>
        </p:nvSpPr>
        <p:spPr>
          <a:xfrm>
            <a:off x="4263741" y="2142116"/>
            <a:ext cx="1298064" cy="4913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latin typeface="Calibri Light" panose="020F0302020204030204" pitchFamily="34" charset="0"/>
                <a:cs typeface="Calibri Light" panose="020F0302020204030204" pitchFamily="34" charset="0"/>
              </a:rPr>
              <a:t>Market extremes </a:t>
            </a:r>
          </a:p>
          <a:p>
            <a:pPr algn="ctr"/>
            <a:r>
              <a:rPr lang="en-GB" sz="1100" dirty="0">
                <a:latin typeface="Calibri Light" panose="020F0302020204030204" pitchFamily="34" charset="0"/>
                <a:cs typeface="Calibri Light" panose="020F0302020204030204" pitchFamily="34" charset="0"/>
              </a:rPr>
              <a:t>&amp; emotions</a:t>
            </a:r>
          </a:p>
        </p:txBody>
      </p:sp>
      <p:sp>
        <p:nvSpPr>
          <p:cNvPr id="25" name="Rectangle 24"/>
          <p:cNvSpPr/>
          <p:nvPr/>
        </p:nvSpPr>
        <p:spPr>
          <a:xfrm>
            <a:off x="6013145" y="2141050"/>
            <a:ext cx="1298064" cy="4913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Calibri Light" panose="020F0302020204030204" pitchFamily="34" charset="0"/>
                <a:cs typeface="Calibri Light" panose="020F0302020204030204" pitchFamily="34" charset="0"/>
              </a:rPr>
              <a:t>Risk drift &amp; uncertainty</a:t>
            </a:r>
          </a:p>
        </p:txBody>
      </p:sp>
      <p:sp>
        <p:nvSpPr>
          <p:cNvPr id="26" name="Rectangle 25"/>
          <p:cNvSpPr/>
          <p:nvPr/>
        </p:nvSpPr>
        <p:spPr>
          <a:xfrm>
            <a:off x="7762547" y="2141050"/>
            <a:ext cx="1298064" cy="4913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latin typeface="Calibri Light" panose="020F0302020204030204" pitchFamily="34" charset="0"/>
                <a:cs typeface="Calibri Light" panose="020F0302020204030204" pitchFamily="34" charset="0"/>
              </a:rPr>
              <a:t>Time-consuming </a:t>
            </a:r>
          </a:p>
          <a:p>
            <a:pPr algn="ctr"/>
            <a:r>
              <a:rPr lang="en-GB" sz="1100" dirty="0">
                <a:latin typeface="Calibri Light" panose="020F0302020204030204" pitchFamily="34" charset="0"/>
                <a:cs typeface="Calibri Light" panose="020F0302020204030204" pitchFamily="34" charset="0"/>
              </a:rPr>
              <a:t>&amp; boring</a:t>
            </a:r>
          </a:p>
        </p:txBody>
      </p:sp>
      <p:sp>
        <p:nvSpPr>
          <p:cNvPr id="27" name="Right Arrow 26"/>
          <p:cNvSpPr>
            <a:spLocks noChangeAspect="1"/>
          </p:cNvSpPr>
          <p:nvPr/>
        </p:nvSpPr>
        <p:spPr>
          <a:xfrm rot="5400000" flipV="1">
            <a:off x="1257302" y="2667858"/>
            <a:ext cx="313326" cy="24231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libri Light" panose="020F0302020204030204" pitchFamily="34" charset="0"/>
              <a:cs typeface="Calibri Light" panose="020F0302020204030204" pitchFamily="34" charset="0"/>
            </a:endParaRPr>
          </a:p>
        </p:txBody>
      </p:sp>
      <p:sp>
        <p:nvSpPr>
          <p:cNvPr id="28" name="Right Arrow 27"/>
          <p:cNvSpPr>
            <a:spLocks noChangeAspect="1"/>
          </p:cNvSpPr>
          <p:nvPr/>
        </p:nvSpPr>
        <p:spPr>
          <a:xfrm rot="5400000" flipV="1">
            <a:off x="3006706" y="2659332"/>
            <a:ext cx="313326" cy="24231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libri Light" panose="020F0302020204030204" pitchFamily="34" charset="0"/>
              <a:cs typeface="Calibri Light" panose="020F0302020204030204" pitchFamily="34" charset="0"/>
            </a:endParaRPr>
          </a:p>
        </p:txBody>
      </p:sp>
      <p:sp>
        <p:nvSpPr>
          <p:cNvPr id="29" name="Right Arrow 28"/>
          <p:cNvSpPr>
            <a:spLocks noChangeAspect="1"/>
          </p:cNvSpPr>
          <p:nvPr/>
        </p:nvSpPr>
        <p:spPr>
          <a:xfrm rot="5400000" flipV="1">
            <a:off x="4756110" y="2668924"/>
            <a:ext cx="313326" cy="24231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libri Light" panose="020F0302020204030204" pitchFamily="34" charset="0"/>
              <a:cs typeface="Calibri Light" panose="020F0302020204030204" pitchFamily="34" charset="0"/>
            </a:endParaRPr>
          </a:p>
        </p:txBody>
      </p:sp>
      <p:sp>
        <p:nvSpPr>
          <p:cNvPr id="30" name="Right Arrow 29"/>
          <p:cNvSpPr>
            <a:spLocks noChangeAspect="1"/>
          </p:cNvSpPr>
          <p:nvPr/>
        </p:nvSpPr>
        <p:spPr>
          <a:xfrm rot="5400000" flipV="1">
            <a:off x="6505514" y="2659332"/>
            <a:ext cx="313326" cy="24231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libri Light" panose="020F0302020204030204" pitchFamily="34" charset="0"/>
              <a:cs typeface="Calibri Light" panose="020F0302020204030204" pitchFamily="34" charset="0"/>
            </a:endParaRPr>
          </a:p>
        </p:txBody>
      </p:sp>
      <p:sp>
        <p:nvSpPr>
          <p:cNvPr id="31" name="Right Arrow 30"/>
          <p:cNvSpPr>
            <a:spLocks noChangeAspect="1"/>
          </p:cNvSpPr>
          <p:nvPr/>
        </p:nvSpPr>
        <p:spPr>
          <a:xfrm rot="5400000" flipV="1">
            <a:off x="8250928" y="2659332"/>
            <a:ext cx="313326" cy="24231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Calibri Light" panose="020F0302020204030204" pitchFamily="34" charset="0"/>
              <a:cs typeface="Calibri Light" panose="020F0302020204030204" pitchFamily="34" charset="0"/>
            </a:endParaRPr>
          </a:p>
        </p:txBody>
      </p:sp>
      <p:sp>
        <p:nvSpPr>
          <p:cNvPr id="33" name="TextBox 32"/>
          <p:cNvSpPr txBox="1"/>
          <p:nvPr/>
        </p:nvSpPr>
        <p:spPr>
          <a:xfrm>
            <a:off x="681811" y="1793140"/>
            <a:ext cx="2626168"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Investor challenges over time</a:t>
            </a:r>
          </a:p>
        </p:txBody>
      </p:sp>
      <p:sp>
        <p:nvSpPr>
          <p:cNvPr id="34" name="TextBox 33"/>
          <p:cNvSpPr txBox="1"/>
          <p:nvPr/>
        </p:nvSpPr>
        <p:spPr>
          <a:xfrm rot="16200000">
            <a:off x="54121" y="3343383"/>
            <a:ext cx="991169"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Our value</a:t>
            </a:r>
          </a:p>
        </p:txBody>
      </p:sp>
      <p:sp>
        <p:nvSpPr>
          <p:cNvPr id="35" name="TextBox 34"/>
          <p:cNvSpPr txBox="1"/>
          <p:nvPr/>
        </p:nvSpPr>
        <p:spPr>
          <a:xfrm>
            <a:off x="678509" y="4998622"/>
            <a:ext cx="2425472" cy="338554"/>
          </a:xfrm>
          <a:prstGeom prst="rect">
            <a:avLst/>
          </a:prstGeom>
          <a:noFill/>
        </p:spPr>
        <p:txBody>
          <a:bodyPr wrap="none" rtlCol="0">
            <a:spAutoFit/>
          </a:bodyPr>
          <a:lstStyle/>
          <a:p>
            <a:r>
              <a:rPr lang="en-GB" sz="1600" dirty="0">
                <a:latin typeface="Calibri Light" panose="020F0302020204030204" pitchFamily="34" charset="0"/>
                <a:cs typeface="Calibri Light" panose="020F0302020204030204" pitchFamily="34" charset="0"/>
              </a:rPr>
              <a:t>What we bring to the table</a:t>
            </a:r>
          </a:p>
        </p:txBody>
      </p:sp>
    </p:spTree>
    <p:extLst>
      <p:ext uri="{BB962C8B-B14F-4D97-AF65-F5344CB8AC3E}">
        <p14:creationId xmlns:p14="http://schemas.microsoft.com/office/powerpoint/2010/main" val="426348604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mj-lt"/>
              </a:rPr>
              <a:t>Process checklist</a:t>
            </a:r>
          </a:p>
        </p:txBody>
      </p:sp>
      <p:sp>
        <p:nvSpPr>
          <p:cNvPr id="5" name="Text Placeholder 4"/>
          <p:cNvSpPr>
            <a:spLocks noGrp="1"/>
          </p:cNvSpPr>
          <p:nvPr>
            <p:ph type="body" idx="1"/>
          </p:nvPr>
        </p:nvSpPr>
        <p:spPr/>
        <p:txBody>
          <a:bodyPr/>
          <a:lstStyle/>
          <a:p>
            <a:r>
              <a:rPr lang="en-GB" dirty="0">
                <a:latin typeface="+mj-lt"/>
              </a:rPr>
              <a:t>And finally…</a:t>
            </a:r>
          </a:p>
        </p:txBody>
      </p:sp>
      <p:sp>
        <p:nvSpPr>
          <p:cNvPr id="6" name="Slide Number Placeholder 5"/>
          <p:cNvSpPr>
            <a:spLocks noGrp="1"/>
          </p:cNvSpPr>
          <p:nvPr>
            <p:ph type="sldNum" sz="quarter" idx="12"/>
          </p:nvPr>
        </p:nvSpPr>
        <p:spPr/>
        <p:txBody>
          <a:bodyPr/>
          <a:lstStyle/>
          <a:p>
            <a:fld id="{18958B07-68B5-4AC7-B678-32ABF64A9964}" type="slidenum">
              <a:rPr lang="en-GB" smtClean="0"/>
              <a:pPr/>
              <a:t>84</a:t>
            </a:fld>
            <a:endParaRPr lang="en-GB" dirty="0"/>
          </a:p>
        </p:txBody>
      </p:sp>
    </p:spTree>
    <p:extLst>
      <p:ext uri="{BB962C8B-B14F-4D97-AF65-F5344CB8AC3E}">
        <p14:creationId xmlns:p14="http://schemas.microsoft.com/office/powerpoint/2010/main" val="4085682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investment process checklist</a:t>
            </a:r>
          </a:p>
        </p:txBody>
      </p:sp>
      <p:sp>
        <p:nvSpPr>
          <p:cNvPr id="7" name="Rectangle 6"/>
          <p:cNvSpPr/>
          <p:nvPr/>
        </p:nvSpPr>
        <p:spPr>
          <a:xfrm>
            <a:off x="923926" y="1276764"/>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1. Rigorous evidence based process</a:t>
            </a:r>
          </a:p>
        </p:txBody>
      </p:sp>
      <p:sp>
        <p:nvSpPr>
          <p:cNvPr id="8" name="Rectangle 7"/>
          <p:cNvSpPr/>
          <p:nvPr/>
        </p:nvSpPr>
        <p:spPr>
          <a:xfrm>
            <a:off x="923926" y="1694136"/>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2. Clear decision pathway that leads to portfolio holdings</a:t>
            </a:r>
          </a:p>
        </p:txBody>
      </p:sp>
      <p:sp>
        <p:nvSpPr>
          <p:cNvPr id="9" name="Rectangle 8"/>
          <p:cNvSpPr/>
          <p:nvPr/>
        </p:nvSpPr>
        <p:spPr>
          <a:xfrm>
            <a:off x="923926" y="2111508"/>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3. Identified and closely managed investment and other risks</a:t>
            </a:r>
          </a:p>
        </p:txBody>
      </p:sp>
      <p:sp>
        <p:nvSpPr>
          <p:cNvPr id="10" name="Rectangle 9"/>
          <p:cNvSpPr/>
          <p:nvPr/>
        </p:nvSpPr>
        <p:spPr>
          <a:xfrm>
            <a:off x="923926" y="2528880"/>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4. Clearly articulated and referenced documentation</a:t>
            </a:r>
          </a:p>
        </p:txBody>
      </p:sp>
      <p:sp>
        <p:nvSpPr>
          <p:cNvPr id="11" name="Rectangle 10"/>
          <p:cNvSpPr/>
          <p:nvPr/>
        </p:nvSpPr>
        <p:spPr>
          <a:xfrm>
            <a:off x="923926" y="2946252"/>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5. Diversified at each level</a:t>
            </a:r>
          </a:p>
        </p:txBody>
      </p:sp>
      <p:sp>
        <p:nvSpPr>
          <p:cNvPr id="12" name="Rectangle 11"/>
          <p:cNvSpPr/>
          <p:nvPr/>
        </p:nvSpPr>
        <p:spPr>
          <a:xfrm>
            <a:off x="923926" y="3363624"/>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6. Cost aware – with clear explanations</a:t>
            </a:r>
          </a:p>
        </p:txBody>
      </p:sp>
      <p:sp>
        <p:nvSpPr>
          <p:cNvPr id="13" name="Rectangle 12"/>
          <p:cNvSpPr/>
          <p:nvPr/>
        </p:nvSpPr>
        <p:spPr>
          <a:xfrm>
            <a:off x="923926" y="3780996"/>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7. Process aligned with the firm’s governance budget</a:t>
            </a:r>
          </a:p>
        </p:txBody>
      </p:sp>
      <p:sp>
        <p:nvSpPr>
          <p:cNvPr id="14" name="Rectangle 13"/>
          <p:cNvSpPr/>
          <p:nvPr/>
        </p:nvSpPr>
        <p:spPr>
          <a:xfrm>
            <a:off x="923926" y="4198368"/>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8. Suitability of portfolio risk budget selection for the client</a:t>
            </a:r>
          </a:p>
        </p:txBody>
      </p:sp>
      <p:sp>
        <p:nvSpPr>
          <p:cNvPr id="15" name="Rectangle 14"/>
          <p:cNvSpPr/>
          <p:nvPr/>
        </p:nvSpPr>
        <p:spPr>
          <a:xfrm>
            <a:off x="923926" y="4615740"/>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9. Consistently implemented across all clients – same experience</a:t>
            </a:r>
          </a:p>
        </p:txBody>
      </p:sp>
      <p:sp>
        <p:nvSpPr>
          <p:cNvPr id="16" name="Rectangle 15"/>
          <p:cNvSpPr/>
          <p:nvPr/>
        </p:nvSpPr>
        <p:spPr>
          <a:xfrm>
            <a:off x="923926" y="5033112"/>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10. Flexible within a controlled framework</a:t>
            </a:r>
          </a:p>
        </p:txBody>
      </p:sp>
      <p:sp>
        <p:nvSpPr>
          <p:cNvPr id="18" name="Rectangle 17"/>
          <p:cNvSpPr/>
          <p:nvPr/>
        </p:nvSpPr>
        <p:spPr>
          <a:xfrm>
            <a:off x="923926" y="5450487"/>
            <a:ext cx="6996917"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r>
              <a:rPr lang="en-GB" sz="1400" dirty="0">
                <a:solidFill>
                  <a:schemeClr val="tx1"/>
                </a:solidFill>
                <a:latin typeface="Calibri Light" panose="020F0302020204030204" pitchFamily="34" charset="0"/>
                <a:cs typeface="Calibri Light" panose="020F0302020204030204" pitchFamily="34" charset="0"/>
              </a:rPr>
              <a:t>11. Ongoing, challenging and recorded governance process</a:t>
            </a:r>
          </a:p>
        </p:txBody>
      </p:sp>
      <p:sp>
        <p:nvSpPr>
          <p:cNvPr id="19" name="Rectangle 18"/>
          <p:cNvSpPr/>
          <p:nvPr/>
        </p:nvSpPr>
        <p:spPr>
          <a:xfrm>
            <a:off x="8059015" y="1262910"/>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0" name="Rectangle 19"/>
          <p:cNvSpPr/>
          <p:nvPr/>
        </p:nvSpPr>
        <p:spPr>
          <a:xfrm>
            <a:off x="8059015" y="1681668"/>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1" name="Rectangle 20"/>
          <p:cNvSpPr/>
          <p:nvPr/>
        </p:nvSpPr>
        <p:spPr>
          <a:xfrm>
            <a:off x="8059015" y="2100426"/>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2" name="Rectangle 21"/>
          <p:cNvSpPr/>
          <p:nvPr/>
        </p:nvSpPr>
        <p:spPr>
          <a:xfrm>
            <a:off x="8059015" y="2519184"/>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3" name="Rectangle 22"/>
          <p:cNvSpPr/>
          <p:nvPr/>
        </p:nvSpPr>
        <p:spPr>
          <a:xfrm>
            <a:off x="8059015" y="2937942"/>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4" name="Rectangle 23"/>
          <p:cNvSpPr/>
          <p:nvPr/>
        </p:nvSpPr>
        <p:spPr>
          <a:xfrm>
            <a:off x="8059015" y="3356700"/>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5" name="Rectangle 24"/>
          <p:cNvSpPr/>
          <p:nvPr/>
        </p:nvSpPr>
        <p:spPr>
          <a:xfrm>
            <a:off x="8059015" y="3775458"/>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6" name="Rectangle 25"/>
          <p:cNvSpPr/>
          <p:nvPr/>
        </p:nvSpPr>
        <p:spPr>
          <a:xfrm>
            <a:off x="8059015" y="4194216"/>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7" name="Rectangle 26"/>
          <p:cNvSpPr/>
          <p:nvPr/>
        </p:nvSpPr>
        <p:spPr>
          <a:xfrm>
            <a:off x="8059015" y="4612974"/>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8" name="Rectangle 27"/>
          <p:cNvSpPr/>
          <p:nvPr/>
        </p:nvSpPr>
        <p:spPr>
          <a:xfrm>
            <a:off x="8059015" y="5031732"/>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29" name="Rectangle 28"/>
          <p:cNvSpPr/>
          <p:nvPr/>
        </p:nvSpPr>
        <p:spPr>
          <a:xfrm>
            <a:off x="8059015" y="5450487"/>
            <a:ext cx="699693" cy="320634"/>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endParaRPr lang="en-GB" sz="1400" dirty="0">
              <a:solidFill>
                <a:schemeClr val="tx1"/>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4"/>
          </p:nvPr>
        </p:nvSpPr>
        <p:spPr/>
        <p:txBody>
          <a:bodyPr/>
          <a:lstStyle/>
          <a:p>
            <a:fld id="{869FCD29-EE0B-41F2-B7C5-BEB7EBEF40ED}" type="slidenum">
              <a:rPr lang="en-GB" smtClean="0"/>
              <a:pPr/>
              <a:t>85</a:t>
            </a:fld>
            <a:endParaRPr lang="en-GB" dirty="0"/>
          </a:p>
        </p:txBody>
      </p:sp>
    </p:spTree>
    <p:extLst>
      <p:ext uri="{BB962C8B-B14F-4D97-AF65-F5344CB8AC3E}">
        <p14:creationId xmlns:p14="http://schemas.microsoft.com/office/powerpoint/2010/main" val="426356468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Important notes</a:t>
            </a:r>
            <a:endParaRPr lang="en-GB" dirty="0"/>
          </a:p>
        </p:txBody>
      </p:sp>
      <p:sp>
        <p:nvSpPr>
          <p:cNvPr id="3" name="Content Placeholder 2"/>
          <p:cNvSpPr>
            <a:spLocks noGrp="1"/>
          </p:cNvSpPr>
          <p:nvPr>
            <p:ph sz="quarter" idx="10"/>
          </p:nvPr>
        </p:nvSpPr>
        <p:spPr/>
        <p:txBody>
          <a:bodyPr>
            <a:noAutofit/>
          </a:bodyPr>
          <a:lstStyle/>
          <a:p>
            <a:r>
              <a:rPr lang="en-GB" dirty="0"/>
              <a:t>Authorisation and your obligations </a:t>
            </a:r>
          </a:p>
          <a:p>
            <a:endParaRPr lang="en-GB" dirty="0"/>
          </a:p>
          <a:p>
            <a:pPr lvl="1"/>
            <a:r>
              <a:rPr lang="en-GB" sz="1600" b="1" dirty="0"/>
              <a:t>Albion is not authorised by the FCA to provide advice or to make arrangements in investments (or carry out any other regulated activity) and the provision of any services, presentations</a:t>
            </a:r>
            <a:r>
              <a:rPr lang="en-GB" b="1" dirty="0"/>
              <a:t>, articles or any other outputs of any kind</a:t>
            </a:r>
            <a:r>
              <a:rPr lang="en-GB" sz="1600" b="1" dirty="0"/>
              <a:t> by Albion should not be construed as carrying on any such regulated activity. </a:t>
            </a:r>
          </a:p>
          <a:p>
            <a:pPr lvl="1"/>
            <a:endParaRPr lang="en-GB" sz="1600" dirty="0"/>
          </a:p>
          <a:p>
            <a:pPr lvl="1"/>
            <a:r>
              <a:rPr lang="en-GB" sz="1600" dirty="0"/>
              <a:t>Your firm is responsible at all times for compliance with FCA Rules and is ultimately entirely and solely responsib</a:t>
            </a:r>
            <a:r>
              <a:rPr lang="en-GB" dirty="0"/>
              <a:t>le for delivering advice to your clients</a:t>
            </a:r>
            <a:r>
              <a:rPr lang="en-GB" sz="1600" dirty="0"/>
              <a:t>.</a:t>
            </a:r>
          </a:p>
          <a:p>
            <a:pPr lvl="1"/>
            <a:endParaRPr lang="en-GB" dirty="0"/>
          </a:p>
          <a:p>
            <a:pPr lvl="1"/>
            <a:r>
              <a:rPr lang="en-GB" sz="1600" b="1" dirty="0">
                <a:solidFill>
                  <a:schemeClr val="tx1"/>
                </a:solidFill>
              </a:rPr>
              <a:t>Data source and licence:</a:t>
            </a:r>
          </a:p>
          <a:p>
            <a:pPr lvl="1"/>
            <a:r>
              <a:rPr lang="en-GB" dirty="0"/>
              <a:t>© Morningstar 2018. All rights reserved. Use of this content requires expert knowledge. It is to be used by specialist institutions only. The information contained herein: (1) is proprietary to Morningstar and/or its content providers; (2) may not be copied, adapted or distributed; and (3) is not warranted to be accurate, complete or timely. Neither Morningstar nor its content providers are responsible for any damages or losses arising from any use of this information, except where such damages or losses cannot be limited or excluded by law in your jurisdiction. Past financial performance is no guarantee of future results.</a:t>
            </a:r>
          </a:p>
          <a:p>
            <a:pPr lvl="1"/>
            <a:endParaRPr lang="en-GB" sz="1600" dirty="0"/>
          </a:p>
        </p:txBody>
      </p:sp>
      <p:sp>
        <p:nvSpPr>
          <p:cNvPr id="4" name="Slide Number Placeholder 3"/>
          <p:cNvSpPr>
            <a:spLocks noGrp="1"/>
          </p:cNvSpPr>
          <p:nvPr>
            <p:ph type="sldNum" sz="quarter" idx="4"/>
          </p:nvPr>
        </p:nvSpPr>
        <p:spPr/>
        <p:txBody>
          <a:bodyPr/>
          <a:lstStyle/>
          <a:p>
            <a:fld id="{869FCD29-EE0B-41F2-B7C5-BEB7EBEF40ED}" type="slidenum">
              <a:rPr lang="en-GB" smtClean="0"/>
              <a:pPr/>
              <a:t>86</a:t>
            </a:fld>
            <a:endParaRPr lang="en-GB"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FA04-3C22-4B1D-8870-0E4E5C63193A}"/>
              </a:ext>
            </a:extLst>
          </p:cNvPr>
          <p:cNvSpPr>
            <a:spLocks noGrp="1"/>
          </p:cNvSpPr>
          <p:nvPr>
            <p:ph type="title"/>
          </p:nvPr>
        </p:nvSpPr>
        <p:spPr/>
        <p:txBody>
          <a:bodyPr/>
          <a:lstStyle/>
          <a:p>
            <a:r>
              <a:rPr lang="en-GB" dirty="0"/>
              <a:t>1. The importance of process</a:t>
            </a:r>
          </a:p>
        </p:txBody>
      </p:sp>
      <p:graphicFrame>
        <p:nvGraphicFramePr>
          <p:cNvPr id="5" name="Content Placeholder 4">
            <a:extLst>
              <a:ext uri="{FF2B5EF4-FFF2-40B4-BE49-F238E27FC236}">
                <a16:creationId xmlns:a16="http://schemas.microsoft.com/office/drawing/2014/main" id="{9059D97E-B984-48AB-9809-88D92D642D20}"/>
              </a:ext>
            </a:extLst>
          </p:cNvPr>
          <p:cNvGraphicFramePr>
            <a:graphicFrameLocks noGrp="1"/>
          </p:cNvGraphicFramePr>
          <p:nvPr>
            <p:ph sz="quarter" idx="10"/>
            <p:extLst>
              <p:ext uri="{D42A27DB-BD31-4B8C-83A1-F6EECF244321}">
                <p14:modId xmlns:p14="http://schemas.microsoft.com/office/powerpoint/2010/main" val="3543022944"/>
              </p:ext>
            </p:extLst>
          </p:nvPr>
        </p:nvGraphicFramePr>
        <p:xfrm>
          <a:off x="560388" y="1138587"/>
          <a:ext cx="8564562" cy="4079240"/>
        </p:xfrm>
        <a:graphic>
          <a:graphicData uri="http://schemas.openxmlformats.org/drawingml/2006/table">
            <a:tbl>
              <a:tblPr firstRow="1" bandRow="1">
                <a:tableStyleId>{5C22544A-7EE6-4342-B048-85BDC9FD1C3A}</a:tableStyleId>
              </a:tblPr>
              <a:tblGrid>
                <a:gridCol w="7031037">
                  <a:extLst>
                    <a:ext uri="{9D8B030D-6E8A-4147-A177-3AD203B41FA5}">
                      <a16:colId xmlns:a16="http://schemas.microsoft.com/office/drawing/2014/main" val="2688841778"/>
                    </a:ext>
                  </a:extLst>
                </a:gridCol>
                <a:gridCol w="1533525">
                  <a:extLst>
                    <a:ext uri="{9D8B030D-6E8A-4147-A177-3AD203B41FA5}">
                      <a16:colId xmlns:a16="http://schemas.microsoft.com/office/drawing/2014/main" val="1268039391"/>
                    </a:ext>
                  </a:extLst>
                </a:gridCol>
              </a:tblGrid>
              <a:tr h="370840">
                <a:tc>
                  <a:txBody>
                    <a:bodyPr/>
                    <a:lstStyle/>
                    <a:p>
                      <a:pPr>
                        <a:lnSpc>
                          <a:spcPct val="115000"/>
                        </a:lnSpc>
                        <a:spcAft>
                          <a:spcPts val="0"/>
                        </a:spcAft>
                      </a:pPr>
                      <a:r>
                        <a:rPr lang="en-GB" sz="16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(Scoring 1 = very poor, non-existent, 5 = excellent, robust)</a:t>
                      </a:r>
                      <a:endParaRPr lang="en-GB" sz="11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5000"/>
                        </a:lnSpc>
                        <a:spcAft>
                          <a:spcPts val="0"/>
                        </a:spcAft>
                      </a:pPr>
                      <a:r>
                        <a:rPr lang="en-GB" sz="16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Score</a:t>
                      </a:r>
                      <a:endParaRPr lang="en-GB" sz="11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1478298"/>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1. Investment philosophy has been defined</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380318"/>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2. Things that you need to do well have been identified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0645316"/>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3. Decisions based on likelihood of success</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534946"/>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4. Asset classes screened against specific criteria – assumptions made</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870042"/>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5. Portfolio construction decisions well thought through</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6336015"/>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6. Robust and tested model portfolios in place</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4016396"/>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7. Portfolio robustly mapped to risk tolerance/suitability process</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026832"/>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8. Comprehensive ongoing product screening and due diligence</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73581"/>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9. Strong ongoing governance process in place</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865115"/>
                  </a:ext>
                </a:extLst>
              </a:tr>
              <a:tr h="370840">
                <a:tc>
                  <a:txBody>
                    <a:bodyPr/>
                    <a:lstStyle/>
                    <a:p>
                      <a:pPr marL="0" lvl="0" indent="0">
                        <a:lnSpc>
                          <a:spcPct val="115000"/>
                        </a:lnSpc>
                        <a:spcAft>
                          <a:spcPts val="0"/>
                        </a:spcAft>
                        <a:buFont typeface="+mj-lt"/>
                        <a:buNone/>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10. Fully documented process with client versions/presentation</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 </a:t>
                      </a:r>
                      <a:endParaRPr lang="en-GB"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453047"/>
                  </a:ext>
                </a:extLst>
              </a:tr>
            </a:tbl>
          </a:graphicData>
        </a:graphic>
      </p:graphicFrame>
      <p:sp>
        <p:nvSpPr>
          <p:cNvPr id="4" name="Slide Number Placeholder 3">
            <a:extLst>
              <a:ext uri="{FF2B5EF4-FFF2-40B4-BE49-F238E27FC236}">
                <a16:creationId xmlns:a16="http://schemas.microsoft.com/office/drawing/2014/main" id="{A35F20BC-D116-4892-963F-DD6989096DCD}"/>
              </a:ext>
            </a:extLst>
          </p:cNvPr>
          <p:cNvSpPr>
            <a:spLocks noGrp="1"/>
          </p:cNvSpPr>
          <p:nvPr>
            <p:ph type="sldNum" sz="quarter" idx="4"/>
          </p:nvPr>
        </p:nvSpPr>
        <p:spPr/>
        <p:txBody>
          <a:bodyPr/>
          <a:lstStyle/>
          <a:p>
            <a:fld id="{869FCD29-EE0B-41F2-B7C5-BEB7EBEF40ED}" type="slidenum">
              <a:rPr lang="en-GB" smtClean="0"/>
              <a:pPr/>
              <a:t>9</a:t>
            </a:fld>
            <a:endParaRPr lang="en-GB" dirty="0"/>
          </a:p>
        </p:txBody>
      </p:sp>
    </p:spTree>
    <p:extLst>
      <p:ext uri="{BB962C8B-B14F-4D97-AF65-F5344CB8AC3E}">
        <p14:creationId xmlns:p14="http://schemas.microsoft.com/office/powerpoint/2010/main" val="131695256"/>
      </p:ext>
    </p:extLst>
  </p:cSld>
  <p:clrMapOvr>
    <a:masterClrMapping/>
  </p:clrMapOvr>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lbion">
    <a:dk1>
      <a:srgbClr val="FFFFFF"/>
    </a:dk1>
    <a:lt1>
      <a:sysClr val="window" lastClr="FFFFFF"/>
    </a:lt1>
    <a:dk2>
      <a:srgbClr val="FFFFFF"/>
    </a:dk2>
    <a:lt2>
      <a:srgbClr val="EEECE1"/>
    </a:lt2>
    <a:accent1>
      <a:srgbClr val="F14F11"/>
    </a:accent1>
    <a:accent2>
      <a:srgbClr val="FF9006"/>
    </a:accent2>
    <a:accent3>
      <a:srgbClr val="504434"/>
    </a:accent3>
    <a:accent4>
      <a:srgbClr val="2B241D"/>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smarterfuture - template 290910</Template>
  <TotalTime>3448</TotalTime>
  <Words>6275</Words>
  <Application>Microsoft Office PowerPoint</Application>
  <PresentationFormat>A4 Paper (210x297 mm)</PresentationFormat>
  <Paragraphs>1281</Paragraphs>
  <Slides>86</Slides>
  <Notes>21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86</vt:i4>
      </vt:variant>
    </vt:vector>
  </HeadingPairs>
  <TitlesOfParts>
    <vt:vector size="98" baseType="lpstr">
      <vt:lpstr>Arial</vt:lpstr>
      <vt:lpstr>Calibri</vt:lpstr>
      <vt:lpstr>Calibri Light</vt:lpstr>
      <vt:lpstr>Cambria</vt:lpstr>
      <vt:lpstr>Symbol</vt:lpstr>
      <vt:lpstr>Times New Roman</vt:lpstr>
      <vt:lpstr>VAG Rounded Std Light</vt:lpstr>
      <vt:lpstr>VAG Rounded Std Thin</vt:lpstr>
      <vt:lpstr>Wingdings</vt:lpstr>
      <vt:lpstr>2_Office Theme</vt:lpstr>
      <vt:lpstr>Custom Design</vt:lpstr>
      <vt:lpstr>Worksheet</vt:lpstr>
      <vt:lpstr>PowerPoint Presentation</vt:lpstr>
      <vt:lpstr>PowerPoint Presentation</vt:lpstr>
      <vt:lpstr>Building a framework for making great decisions</vt:lpstr>
      <vt:lpstr>Where are you on your journey?</vt:lpstr>
      <vt:lpstr>1. The importance of process</vt:lpstr>
      <vt:lpstr>1. The importance of process</vt:lpstr>
      <vt:lpstr>1. The importance of process</vt:lpstr>
      <vt:lpstr>1. The importance of process</vt:lpstr>
      <vt:lpstr>1. The importance of process</vt:lpstr>
      <vt:lpstr>2. Setting your investment compass</vt:lpstr>
      <vt:lpstr>2. Setting your investment compass</vt:lpstr>
      <vt:lpstr>2. Setting your investment compass – your choices</vt:lpstr>
      <vt:lpstr>2. Setting your investment compass – drivers of outcome </vt:lpstr>
      <vt:lpstr>2. Setting your investment compass – market timing</vt:lpstr>
      <vt:lpstr>2. Setting your investment compass – zero sum game</vt:lpstr>
      <vt:lpstr>2. Setting your investment compass – market efficiency</vt:lpstr>
      <vt:lpstr>2. Setting your investment compass – chances of success</vt:lpstr>
      <vt:lpstr>2. Setting your investment compass - diversification</vt:lpstr>
      <vt:lpstr>2. Setting your investment compass – diversification </vt:lpstr>
      <vt:lpstr>2. Setting your investment compass - diversification</vt:lpstr>
      <vt:lpstr>2. Setting your investment compass – managing emotions</vt:lpstr>
      <vt:lpstr>2. Setting your investment compass</vt:lpstr>
      <vt:lpstr>3. Don’t try to be a fund manager – be a risk manager</vt:lpstr>
      <vt:lpstr>3. Don’t try to be a fund manager – be a risk manager</vt:lpstr>
      <vt:lpstr>3. Don’t try to be a fund manager – be a risk manager</vt:lpstr>
      <vt:lpstr>3. Don’t try to be a fund manager – be a risk manager</vt:lpstr>
      <vt:lpstr>PowerPoint Presentation</vt:lpstr>
      <vt:lpstr>3. Don’t try and be a fund manager – be a risk manager</vt:lpstr>
      <vt:lpstr>Building and maintaining great portfolios</vt:lpstr>
      <vt:lpstr>4. Using a risk-based framework for success</vt:lpstr>
      <vt:lpstr>4. Using a risk-based framework for success</vt:lpstr>
      <vt:lpstr>4. Using a risk-based framework for success</vt:lpstr>
      <vt:lpstr>4. Using a risk-based framework for success</vt:lpstr>
      <vt:lpstr>4. Using a risk-based framework for success</vt:lpstr>
      <vt:lpstr>4. Using a risk-based framework for success</vt:lpstr>
      <vt:lpstr>4. Using a risk-based framework for success</vt:lpstr>
      <vt:lpstr>4. Using a risk-based framework for success</vt:lpstr>
      <vt:lpstr>4. Using a risk-based framework for success</vt:lpstr>
      <vt:lpstr>4. Using a risk-based framework for success</vt:lpstr>
      <vt:lpstr>5. The construction process</vt:lpstr>
      <vt:lpstr>5. The construction process</vt:lpstr>
      <vt:lpstr>5. The construction process</vt:lpstr>
      <vt:lpstr>5. The construction process</vt:lpstr>
      <vt:lpstr>5. The construction process - growth assets</vt:lpstr>
      <vt:lpstr>5. The construction process - growth assets</vt:lpstr>
      <vt:lpstr>5. The construction process - growth assets</vt:lpstr>
      <vt:lpstr>5. The construction process - growth assets</vt:lpstr>
      <vt:lpstr>5. The construction process - growth assets</vt:lpstr>
      <vt:lpstr>5. The construction process - growth assets</vt:lpstr>
      <vt:lpstr>5. The construction process - defensive assets</vt:lpstr>
      <vt:lpstr>5. The construction process - defensive assets</vt:lpstr>
      <vt:lpstr>5. The construction process - defensive assets</vt:lpstr>
      <vt:lpstr>5. The construction process - defensive assets</vt:lpstr>
      <vt:lpstr>5. The construction process - defensive assets</vt:lpstr>
      <vt:lpstr>5. The construction process - defensive assets</vt:lpstr>
      <vt:lpstr>5. The construction process - defensive assets</vt:lpstr>
      <vt:lpstr>5. The construction process - defensive assets</vt:lpstr>
      <vt:lpstr>6. Understanding how your portfolios will behave</vt:lpstr>
      <vt:lpstr>PowerPoint Presentation</vt:lpstr>
      <vt:lpstr>Portfolio construction checklist</vt:lpstr>
      <vt:lpstr>Continuing to make great decisions</vt:lpstr>
      <vt:lpstr>6. Systematic return capture vs judgemental approaches</vt:lpstr>
      <vt:lpstr>6. Systematic return capture vs judgemental approaches</vt:lpstr>
      <vt:lpstr>6. Systematic return capture vs judgemental approaches</vt:lpstr>
      <vt:lpstr>6. Systematic return capture vs judgemental approaches</vt:lpstr>
      <vt:lpstr>6. Systematic return capture vs judgemental approaches</vt:lpstr>
      <vt:lpstr>7. Fund selection and due diligence</vt:lpstr>
      <vt:lpstr>7. Fund selection and due diligence</vt:lpstr>
      <vt:lpstr>8. Suitability</vt:lpstr>
      <vt:lpstr>9. Good, yet simple governance</vt:lpstr>
      <vt:lpstr>9. Good, yet simple governance</vt:lpstr>
      <vt:lpstr>9. Good, yet simple governance</vt:lpstr>
      <vt:lpstr>10. Incoming client portfolio analysis</vt:lpstr>
      <vt:lpstr>10. Incoming client portfolio analysis</vt:lpstr>
      <vt:lpstr>10. Incoming client portfolio analysis</vt:lpstr>
      <vt:lpstr>10. Incoming client portfolio analysis</vt:lpstr>
      <vt:lpstr>10. Rebalancing portfolios</vt:lpstr>
      <vt:lpstr>10. Rebalancing portfolios</vt:lpstr>
      <vt:lpstr>smarterportfoliosTM  A risk-focused approach to investing </vt:lpstr>
      <vt:lpstr>Our investment philosophy and process.</vt:lpstr>
      <vt:lpstr>Our investment philosophy and process.</vt:lpstr>
      <vt:lpstr>Managing you and your portfolio</vt:lpstr>
      <vt:lpstr>The value we add</vt:lpstr>
      <vt:lpstr>Process checklist</vt:lpstr>
      <vt:lpstr>Your investment process checklist</vt:lpstr>
      <vt:lpstr>Important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thale</dc:creator>
  <cp:lastModifiedBy>Albion Strategic</cp:lastModifiedBy>
  <cp:revision>362</cp:revision>
  <cp:lastPrinted>2018-09-06T09:17:42Z</cp:lastPrinted>
  <dcterms:created xsi:type="dcterms:W3CDTF">2010-10-25T12:16:20Z</dcterms:created>
  <dcterms:modified xsi:type="dcterms:W3CDTF">2018-09-06T09:25:43Z</dcterms:modified>
</cp:coreProperties>
</file>