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6" r:id="rId3"/>
    <p:sldMasterId id="2147483707" r:id="rId4"/>
    <p:sldMasterId id="2147483708" r:id="rId5"/>
    <p:sldMasterId id="2147483709" r:id="rId6"/>
    <p:sldMasterId id="214748371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13716000" cx="2437765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Lato-italic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font" Target="fonts/LatoLigh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3.xml"/><Relationship Id="rId33" Type="http://schemas.openxmlformats.org/officeDocument/2006/relationships/font" Target="fonts/LatoLight-italic.fntdata"/><Relationship Id="rId10" Type="http://schemas.openxmlformats.org/officeDocument/2006/relationships/slide" Target="slides/slide2.xml"/><Relationship Id="rId32" Type="http://schemas.openxmlformats.org/officeDocument/2006/relationships/font" Target="fonts/LatoLight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LatoLight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f4ddb5f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4ef4ddb5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4ef4ddb5ff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ef4ddb5f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4ef4ddb5ff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ef4ddb5f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4ef4ddb5ff_0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ef4ddb5f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4ef4ddb5ff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ef4ddb5ff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4ef4ddb5ff_0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debf5442c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1debf5442c_0_3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e0d35c3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7e0d35c3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e0d35c3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7e0d35c39c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4ef4ddb5ff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4ef4ddb5f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4ef4ddb5ff_0_6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debf5442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debf5442c_0_2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debf5442c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debf5442c_0_3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debf5442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debf5442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debf5442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debf5442c_0_19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debf544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debf5442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debf5442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1debf5442c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-3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idx="2" type="pic"/>
          </p:nvPr>
        </p:nvSpPr>
        <p:spPr>
          <a:xfrm>
            <a:off x="2151141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19"/>
          <p:cNvSpPr/>
          <p:nvPr>
            <p:ph idx="3" type="pic"/>
          </p:nvPr>
        </p:nvSpPr>
        <p:spPr>
          <a:xfrm>
            <a:off x="6717543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6" name="Google Shape;76;p19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" name="Google Shape;77;p19"/>
          <p:cNvSpPr/>
          <p:nvPr>
            <p:ph idx="5" type="pic"/>
          </p:nvPr>
        </p:nvSpPr>
        <p:spPr>
          <a:xfrm>
            <a:off x="158503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>
            <p:ph idx="2" type="pic"/>
          </p:nvPr>
        </p:nvSpPr>
        <p:spPr>
          <a:xfrm>
            <a:off x="5519498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0" name="Google Shape;80;p20"/>
          <p:cNvSpPr/>
          <p:nvPr>
            <p:ph idx="3" type="pic"/>
          </p:nvPr>
        </p:nvSpPr>
        <p:spPr>
          <a:xfrm>
            <a:off x="19805650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20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20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3" name="Google Shape;83;p20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4" name="Google Shape;84;p20"/>
          <p:cNvSpPr/>
          <p:nvPr>
            <p:ph idx="7" type="pic"/>
          </p:nvPr>
        </p:nvSpPr>
        <p:spPr>
          <a:xfrm>
            <a:off x="10254313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7" name="Google Shape;87;p21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0" name="Google Shape;90;p22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1" name="Google Shape;91;p22"/>
          <p:cNvSpPr/>
          <p:nvPr>
            <p:ph idx="4" type="pic"/>
          </p:nvPr>
        </p:nvSpPr>
        <p:spPr>
          <a:xfrm>
            <a:off x="16115231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>
            <p:ph idx="2" type="pic"/>
          </p:nvPr>
        </p:nvSpPr>
        <p:spPr>
          <a:xfrm>
            <a:off x="1541462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23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5" name="Google Shape;95;p23"/>
          <p:cNvSpPr/>
          <p:nvPr>
            <p:ph idx="4" type="pic"/>
          </p:nvPr>
        </p:nvSpPr>
        <p:spPr>
          <a:xfrm>
            <a:off x="12301785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23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>
            <p:ph idx="2" type="pic"/>
          </p:nvPr>
        </p:nvSpPr>
        <p:spPr>
          <a:xfrm>
            <a:off x="1541462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0" name="Google Shape;100;p25"/>
          <p:cNvSpPr/>
          <p:nvPr>
            <p:ph idx="3" type="pic"/>
          </p:nvPr>
        </p:nvSpPr>
        <p:spPr>
          <a:xfrm>
            <a:off x="502074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1" name="Google Shape;101;p25"/>
          <p:cNvSpPr/>
          <p:nvPr>
            <p:ph idx="4" type="pic"/>
          </p:nvPr>
        </p:nvSpPr>
        <p:spPr>
          <a:xfrm>
            <a:off x="1541462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5"/>
          <p:cNvSpPr/>
          <p:nvPr>
            <p:ph idx="5" type="pic"/>
          </p:nvPr>
        </p:nvSpPr>
        <p:spPr>
          <a:xfrm>
            <a:off x="502074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5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5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5" name="Google Shape;105;p25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6" name="Google Shape;106;p25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/>
          <p:nvPr>
            <p:ph idx="2" type="pic"/>
          </p:nvPr>
        </p:nvSpPr>
        <p:spPr>
          <a:xfrm>
            <a:off x="-3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/>
          <p:nvPr>
            <p:ph idx="2" type="pic"/>
          </p:nvPr>
        </p:nvSpPr>
        <p:spPr>
          <a:xfrm>
            <a:off x="2151141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5" name="Google Shape;125;p32"/>
          <p:cNvSpPr/>
          <p:nvPr>
            <p:ph idx="3" type="pic"/>
          </p:nvPr>
        </p:nvSpPr>
        <p:spPr>
          <a:xfrm>
            <a:off x="6717543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6" name="Google Shape;126;p32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32"/>
          <p:cNvSpPr/>
          <p:nvPr>
            <p:ph idx="5" type="pic"/>
          </p:nvPr>
        </p:nvSpPr>
        <p:spPr>
          <a:xfrm>
            <a:off x="158503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4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>
            <p:ph idx="2" type="pic"/>
          </p:nvPr>
        </p:nvSpPr>
        <p:spPr>
          <a:xfrm>
            <a:off x="5519498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0" name="Google Shape;130;p33"/>
          <p:cNvSpPr/>
          <p:nvPr>
            <p:ph idx="3" type="pic"/>
          </p:nvPr>
        </p:nvSpPr>
        <p:spPr>
          <a:xfrm>
            <a:off x="19805650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1" name="Google Shape;131;p33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2" name="Google Shape;132;p33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3" name="Google Shape;133;p33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Google Shape;134;p33"/>
          <p:cNvSpPr/>
          <p:nvPr>
            <p:ph idx="7" type="pic"/>
          </p:nvPr>
        </p:nvSpPr>
        <p:spPr>
          <a:xfrm>
            <a:off x="10254313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7" name="Google Shape;137;p34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0" name="Google Shape;140;p35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1" name="Google Shape;141;p35"/>
          <p:cNvSpPr/>
          <p:nvPr>
            <p:ph idx="4" type="pic"/>
          </p:nvPr>
        </p:nvSpPr>
        <p:spPr>
          <a:xfrm>
            <a:off x="16115231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/>
          <p:nvPr>
            <p:ph idx="2" type="pic"/>
          </p:nvPr>
        </p:nvSpPr>
        <p:spPr>
          <a:xfrm>
            <a:off x="1541462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4" name="Google Shape;144;p36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5" name="Google Shape;145;p36"/>
          <p:cNvSpPr/>
          <p:nvPr>
            <p:ph idx="4" type="pic"/>
          </p:nvPr>
        </p:nvSpPr>
        <p:spPr>
          <a:xfrm>
            <a:off x="12301785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6" name="Google Shape;146;p36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>
            <p:ph idx="2" type="pic"/>
          </p:nvPr>
        </p:nvSpPr>
        <p:spPr>
          <a:xfrm>
            <a:off x="1541462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0" name="Google Shape;150;p38"/>
          <p:cNvSpPr/>
          <p:nvPr>
            <p:ph idx="3" type="pic"/>
          </p:nvPr>
        </p:nvSpPr>
        <p:spPr>
          <a:xfrm>
            <a:off x="502074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1" name="Google Shape;151;p38"/>
          <p:cNvSpPr/>
          <p:nvPr>
            <p:ph idx="4" type="pic"/>
          </p:nvPr>
        </p:nvSpPr>
        <p:spPr>
          <a:xfrm>
            <a:off x="1541462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2" name="Google Shape;152;p38"/>
          <p:cNvSpPr/>
          <p:nvPr>
            <p:ph idx="5" type="pic"/>
          </p:nvPr>
        </p:nvSpPr>
        <p:spPr>
          <a:xfrm>
            <a:off x="502074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3" name="Google Shape;153;p38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4" name="Google Shape;154;p38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5" name="Google Shape;155;p38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6" name="Google Shape;156;p38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/>
          <p:nvPr>
            <p:ph idx="2" type="pic"/>
          </p:nvPr>
        </p:nvSpPr>
        <p:spPr>
          <a:xfrm>
            <a:off x="-4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5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6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7" name="Google Shape;177;p46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8" name="Google Shape;178;p46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9" name="Google Shape;179;p46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2" name="Google Shape;182;p47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3" name="Google Shape;183;p47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4" name="Google Shape;184;p47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5" name="Google Shape;185;p47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6" name="Google Shape;186;p47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8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9" name="Google Shape;189;p48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9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2" name="Google Shape;192;p49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3" name="Google Shape;193;p49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6" name="Google Shape;196;p50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7" name="Google Shape;197;p50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8" name="Google Shape;198;p50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2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2" name="Google Shape;202;p52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3" name="Google Shape;203;p52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4" name="Google Shape;204;p52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5" name="Google Shape;205;p52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6" name="Google Shape;206;p52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7" name="Google Shape;207;p52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8" name="Google Shape;208;p52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4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2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4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7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/>
          <p:nvPr>
            <p:ph idx="2" type="pic"/>
          </p:nvPr>
        </p:nvSpPr>
        <p:spPr>
          <a:xfrm>
            <a:off x="-4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7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8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25" name="Google Shape;225;p58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26" name="Google Shape;226;p58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27" name="Google Shape;227;p58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0" name="Google Shape;230;p59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1" name="Google Shape;231;p59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2" name="Google Shape;232;p59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3" name="Google Shape;233;p59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4" name="Google Shape;234;p59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7" name="Google Shape;237;p60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1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0" name="Google Shape;240;p61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1" name="Google Shape;241;p61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2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4" name="Google Shape;244;p62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5" name="Google Shape;245;p62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6" name="Google Shape;246;p62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3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9" name="Google Shape;249;p63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0" name="Google Shape;250;p63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1" name="Google Shape;251;p63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2" name="Google Shape;252;p63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3" name="Google Shape;253;p63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4" name="Google Shape;254;p63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5" name="Google Shape;255;p63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6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87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8528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675964" y="730258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675964" y="730258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2" name="Google Shape;112;p27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4" name="Google Shape;114;p27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15" name="Google Shape;115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/>
          <p:nvPr>
            <p:ph type="title"/>
          </p:nvPr>
        </p:nvSpPr>
        <p:spPr>
          <a:xfrm>
            <a:off x="1675964" y="730259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40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2" name="Google Shape;162;p40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40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4" name="Google Shape;164;p4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65" name="Google Shape;165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"/>
          <p:cNvSpPr txBox="1"/>
          <p:nvPr>
            <p:ph type="title"/>
          </p:nvPr>
        </p:nvSpPr>
        <p:spPr>
          <a:xfrm>
            <a:off x="1675964" y="730259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53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2" name="Google Shape;212;p53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3" name="Google Shape;213;p53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14" name="Google Shape;214;p53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5" name="Google Shape;215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64"/>
          <p:cNvPicPr preferRelativeResize="0"/>
          <p:nvPr/>
        </p:nvPicPr>
        <p:blipFill rotWithShape="1">
          <a:blip r:embed="rId3">
            <a:alphaModFix/>
          </a:blip>
          <a:srcRect b="96595" l="0" r="85255" t="0"/>
          <a:stretch/>
        </p:blipFill>
        <p:spPr>
          <a:xfrm rot="10800000">
            <a:off x="-1" y="0"/>
            <a:ext cx="3668769" cy="14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4"/>
          <p:cNvPicPr preferRelativeResize="0"/>
          <p:nvPr/>
        </p:nvPicPr>
        <p:blipFill rotWithShape="1">
          <a:blip r:embed="rId3">
            <a:alphaModFix/>
          </a:blip>
          <a:srcRect b="98452" l="0" r="11933" t="0"/>
          <a:stretch/>
        </p:blipFill>
        <p:spPr>
          <a:xfrm flipH="1" rot="10800000">
            <a:off x="3668767" y="0"/>
            <a:ext cx="20708880" cy="14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4"/>
          <p:cNvPicPr preferRelativeResize="0"/>
          <p:nvPr/>
        </p:nvPicPr>
        <p:blipFill rotWithShape="1">
          <a:blip r:embed="rId3">
            <a:alphaModFix/>
          </a:blip>
          <a:srcRect b="0" l="0" r="85255" t="0"/>
          <a:stretch/>
        </p:blipFill>
        <p:spPr>
          <a:xfrm flipH="1">
            <a:off x="-1" y="1409699"/>
            <a:ext cx="3668769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4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668767" y="1409699"/>
            <a:ext cx="20708880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9314" y="402641"/>
            <a:ext cx="4155202" cy="196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64"/>
          <p:cNvSpPr/>
          <p:nvPr/>
        </p:nvSpPr>
        <p:spPr>
          <a:xfrm>
            <a:off x="2279326" y="5281900"/>
            <a:ext cx="6807600" cy="1843200"/>
          </a:xfrm>
          <a:prstGeom prst="rect">
            <a:avLst/>
          </a:prstGeom>
          <a:solidFill>
            <a:srgbClr val="CE25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64"/>
          <p:cNvSpPr/>
          <p:nvPr/>
        </p:nvSpPr>
        <p:spPr>
          <a:xfrm>
            <a:off x="2279321" y="7119700"/>
            <a:ext cx="11694000" cy="1458300"/>
          </a:xfrm>
          <a:prstGeom prst="rect">
            <a:avLst/>
          </a:prstGeom>
          <a:solidFill>
            <a:srgbClr val="F38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64"/>
          <p:cNvSpPr txBox="1"/>
          <p:nvPr/>
        </p:nvSpPr>
        <p:spPr>
          <a:xfrm>
            <a:off x="2520618" y="7211375"/>
            <a:ext cx="12138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Your Business Potential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4"/>
          <p:cNvSpPr txBox="1"/>
          <p:nvPr/>
        </p:nvSpPr>
        <p:spPr>
          <a:xfrm>
            <a:off x="2444425" y="5257075"/>
            <a:ext cx="73281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Lato"/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Uncover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4"/>
          <p:cNvSpPr txBox="1"/>
          <p:nvPr/>
        </p:nvSpPr>
        <p:spPr>
          <a:xfrm>
            <a:off x="2279314" y="10966535"/>
            <a:ext cx="109893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Brett Davidson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3"/>
          <p:cNvPicPr preferRelativeResize="0"/>
          <p:nvPr/>
        </p:nvPicPr>
        <p:blipFill rotWithShape="1">
          <a:blip r:embed="rId3">
            <a:alphaModFix/>
          </a:blip>
          <a:srcRect b="9739" l="0" r="0" t="0"/>
          <a:stretch/>
        </p:blipFill>
        <p:spPr>
          <a:xfrm>
            <a:off x="-3200" y="0"/>
            <a:ext cx="2438089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3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3" name="Google Shape;423;p73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424" name="Google Shape;42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73"/>
          <p:cNvGrpSpPr/>
          <p:nvPr/>
        </p:nvGrpSpPr>
        <p:grpSpPr>
          <a:xfrm>
            <a:off x="5922584" y="5322867"/>
            <a:ext cx="12532499" cy="3070200"/>
            <a:chOff x="5759424" y="4856260"/>
            <a:chExt cx="12532499" cy="3070200"/>
          </a:xfrm>
        </p:grpSpPr>
        <p:sp>
          <p:nvSpPr>
            <p:cNvPr id="426" name="Google Shape;426;p73"/>
            <p:cNvSpPr/>
            <p:nvPr/>
          </p:nvSpPr>
          <p:spPr>
            <a:xfrm flipH="1">
              <a:off x="5759424" y="4856260"/>
              <a:ext cx="12532499" cy="3070200"/>
            </a:xfrm>
            <a:custGeom>
              <a:rect b="b" l="l" r="r" t="t"/>
              <a:pathLst>
                <a:path extrusionOk="0" h="120000" w="12000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Lato"/>
                <a:buNone/>
              </a:pPr>
              <a:r>
                <a:t/>
              </a:r>
              <a:endParaRPr b="1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7" name="Google Shape;427;p73"/>
            <p:cNvSpPr txBox="1"/>
            <p:nvPr/>
          </p:nvSpPr>
          <p:spPr>
            <a:xfrm>
              <a:off x="5906691" y="5668117"/>
              <a:ext cx="122379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Discussion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5701" y="0"/>
            <a:ext cx="19866302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4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>
              <a:alpha val="854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4" name="Google Shape;434;p74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435" name="Google Shape;43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74"/>
          <p:cNvGrpSpPr/>
          <p:nvPr/>
        </p:nvGrpSpPr>
        <p:grpSpPr>
          <a:xfrm>
            <a:off x="5922583" y="5322868"/>
            <a:ext cx="12532500" cy="3070200"/>
            <a:chOff x="5759423" y="4856261"/>
            <a:chExt cx="12532500" cy="3070200"/>
          </a:xfrm>
        </p:grpSpPr>
        <p:sp>
          <p:nvSpPr>
            <p:cNvPr id="437" name="Google Shape;437;p74"/>
            <p:cNvSpPr/>
            <p:nvPr/>
          </p:nvSpPr>
          <p:spPr>
            <a:xfrm flipH="1">
              <a:off x="5759423" y="4856261"/>
              <a:ext cx="12532500" cy="3070200"/>
            </a:xfrm>
            <a:custGeom>
              <a:rect b="b" l="l" r="r" t="t"/>
              <a:pathLst>
                <a:path extrusionOk="0" h="120000" w="12000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1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p74"/>
            <p:cNvSpPr txBox="1"/>
            <p:nvPr/>
          </p:nvSpPr>
          <p:spPr>
            <a:xfrm>
              <a:off x="5906691" y="5668118"/>
              <a:ext cx="122379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1" lang="en-US" sz="8800" u="none" cap="none" strike="noStrike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Review</a:t>
              </a:r>
              <a:endParaRPr b="1" i="1" sz="88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75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444" name="Google Shape;444;p75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75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75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7" name="Google Shape;44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5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What’s working in your business?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76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454" name="Google Shape;454;p76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76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76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7" name="Google Shape;45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6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What’s not?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77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464" name="Google Shape;464;p77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77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77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7" name="Google Shape;467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7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Where do you believe you can take your business from here?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3" name="Google Shape;473;p7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474" name="Google Shape;47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8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6" name="Google Shape;476;p78"/>
          <p:cNvSpPr txBox="1"/>
          <p:nvPr/>
        </p:nvSpPr>
        <p:spPr>
          <a:xfrm>
            <a:off x="6053977" y="5426259"/>
            <a:ext cx="122379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Special Guest Presenter</a:t>
            </a:r>
            <a:endParaRPr b="1" i="1" sz="8800">
              <a:solidFill>
                <a:srgbClr val="1B1B1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Amyr Rocha-Lima</a:t>
            </a:r>
            <a:endParaRPr b="1" i="1" sz="88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79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3" name="Google Shape;483;p79"/>
          <p:cNvSpPr/>
          <p:nvPr/>
        </p:nvSpPr>
        <p:spPr>
          <a:xfrm flipH="1">
            <a:off x="4955425" y="4429300"/>
            <a:ext cx="14435100" cy="4391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79"/>
          <p:cNvSpPr txBox="1"/>
          <p:nvPr/>
        </p:nvSpPr>
        <p:spPr>
          <a:xfrm>
            <a:off x="4608629" y="5660169"/>
            <a:ext cx="15128700" cy="17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800">
                <a:solidFill>
                  <a:srgbClr val="CB2327"/>
                </a:solidFill>
                <a:latin typeface="Lato"/>
                <a:ea typeface="Lato"/>
                <a:cs typeface="Lato"/>
                <a:sym typeface="Lato"/>
              </a:rPr>
              <a:t>UYBP Graduate Programme</a:t>
            </a:r>
            <a:endParaRPr b="1" i="1" sz="9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80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035854" y="0"/>
            <a:ext cx="203418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80"/>
          <p:cNvSpPr/>
          <p:nvPr/>
        </p:nvSpPr>
        <p:spPr>
          <a:xfrm>
            <a:off x="4035854" y="0"/>
            <a:ext cx="190575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80"/>
          <p:cNvSpPr/>
          <p:nvPr/>
        </p:nvSpPr>
        <p:spPr>
          <a:xfrm flipH="1">
            <a:off x="35" y="2856733"/>
            <a:ext cx="11268600" cy="14259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80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Structure</a:t>
            </a:r>
            <a:endParaRPr b="1" i="0" sz="344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3" name="Google Shape;49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4" name="Google Shape;494;p8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5" name="Google Shape;495;p80"/>
          <p:cNvSpPr txBox="1"/>
          <p:nvPr/>
        </p:nvSpPr>
        <p:spPr>
          <a:xfrm>
            <a:off x="1675967" y="4435007"/>
            <a:ext cx="16585200" cy="4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Quarterly days (with some more inspiration)</a:t>
            </a:r>
            <a:endParaRPr/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Specific focus on </a:t>
            </a:r>
            <a:r>
              <a:rPr b="1" i="1" lang="en-US" sz="4000" u="sng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you</a:t>
            </a: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 and your Business Plan for the next 12 months</a:t>
            </a:r>
            <a:endParaRPr/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One Hot Seat session every quarter (bring your biggest issue - receive support)</a:t>
            </a:r>
            <a:endParaRPr/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Bring Rocks, Quarterly MI, and incremental improvements to review and discuss</a:t>
            </a:r>
            <a:endParaRPr/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AutoNum type="arabicPeriod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It’s all about execution</a:t>
            </a:r>
            <a:endParaRPr/>
          </a:p>
          <a:p>
            <a:pPr indent="-660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r>
              <a:t/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6" name="Google Shape;496;p80"/>
          <p:cNvSpPr txBox="1"/>
          <p:nvPr/>
        </p:nvSpPr>
        <p:spPr>
          <a:xfrm>
            <a:off x="1675967" y="3061811"/>
            <a:ext cx="959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it works</a:t>
            </a: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81"/>
          <p:cNvPicPr preferRelativeResize="0"/>
          <p:nvPr/>
        </p:nvPicPr>
        <p:blipFill rotWithShape="1">
          <a:blip r:embed="rId3">
            <a:alphaModFix/>
          </a:blip>
          <a:srcRect b="3280" l="0" r="556" t="13254"/>
          <a:stretch/>
        </p:blipFill>
        <p:spPr>
          <a:xfrm>
            <a:off x="0" y="0"/>
            <a:ext cx="243777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1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>
              <a:alpha val="423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4" name="Google Shape;50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0607" y="4644733"/>
            <a:ext cx="9436500" cy="44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659 fpadvance\image\make-list-count.jpg" id="275" name="Google Shape;275;p65"/>
          <p:cNvPicPr preferRelativeResize="0"/>
          <p:nvPr/>
        </p:nvPicPr>
        <p:blipFill rotWithShape="1">
          <a:blip r:embed="rId3">
            <a:alphaModFix/>
          </a:blip>
          <a:srcRect b="9530" l="30695" r="0" t="0"/>
          <a:stretch/>
        </p:blipFill>
        <p:spPr>
          <a:xfrm>
            <a:off x="5698423" y="-1"/>
            <a:ext cx="18679227" cy="1371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5"/>
          <p:cNvSpPr/>
          <p:nvPr/>
        </p:nvSpPr>
        <p:spPr>
          <a:xfrm>
            <a:off x="5334000" y="0"/>
            <a:ext cx="13886621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65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9" name="Google Shape;279;p65"/>
          <p:cNvSpPr txBox="1"/>
          <p:nvPr/>
        </p:nvSpPr>
        <p:spPr>
          <a:xfrm>
            <a:off x="1887569" y="4793703"/>
            <a:ext cx="16317000" cy="5122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5400"/>
              <a:buFont typeface="Lato"/>
              <a:buAutoNum type="arabicPeriod"/>
            </a:pPr>
            <a:r>
              <a:rPr b="1" i="1" lang="en-US" sz="5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Welcome</a:t>
            </a:r>
            <a:endParaRPr b="1" i="1" sz="54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4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571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5400"/>
              <a:buFont typeface="Lato"/>
              <a:buAutoNum type="arabicPeriod"/>
            </a:pPr>
            <a:r>
              <a:rPr b="1" i="1" lang="en-US" sz="54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Course Recap</a:t>
            </a:r>
            <a:endParaRPr b="1" i="1" sz="54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4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571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5400"/>
              <a:buFont typeface="Lato"/>
              <a:buAutoNum type="arabicPeriod"/>
            </a:pPr>
            <a:r>
              <a:rPr b="1" i="1" lang="en-US" sz="5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Review of day 1</a:t>
            </a:r>
            <a:r>
              <a:rPr b="1" i="1" lang="en-US" sz="54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/>
          </a:p>
        </p:txBody>
      </p:sp>
      <p:grpSp>
        <p:nvGrpSpPr>
          <p:cNvPr id="280" name="Google Shape;280;p65"/>
          <p:cNvGrpSpPr/>
          <p:nvPr/>
        </p:nvGrpSpPr>
        <p:grpSpPr>
          <a:xfrm>
            <a:off x="1887565" y="946819"/>
            <a:ext cx="9199536" cy="2467837"/>
            <a:chOff x="1887564" y="946819"/>
            <a:chExt cx="12379653" cy="3320925"/>
          </a:xfrm>
        </p:grpSpPr>
        <p:sp>
          <p:nvSpPr>
            <p:cNvPr id="281" name="Google Shape;281;p65"/>
            <p:cNvSpPr/>
            <p:nvPr/>
          </p:nvSpPr>
          <p:spPr>
            <a:xfrm>
              <a:off x="1887570" y="971644"/>
              <a:ext cx="6807523" cy="1843200"/>
            </a:xfrm>
            <a:prstGeom prst="rect">
              <a:avLst/>
            </a:prstGeom>
            <a:solidFill>
              <a:srgbClr val="CE25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Lato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65"/>
            <p:cNvSpPr/>
            <p:nvPr/>
          </p:nvSpPr>
          <p:spPr>
            <a:xfrm>
              <a:off x="1887564" y="2809444"/>
              <a:ext cx="11693853" cy="1458300"/>
            </a:xfrm>
            <a:prstGeom prst="rect">
              <a:avLst/>
            </a:prstGeom>
            <a:solidFill>
              <a:srgbClr val="F38B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Lato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3" name="Google Shape;283;p65"/>
            <p:cNvSpPr txBox="1"/>
            <p:nvPr/>
          </p:nvSpPr>
          <p:spPr>
            <a:xfrm>
              <a:off x="2128862" y="2901119"/>
              <a:ext cx="12138355" cy="13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Your Business Potential</a:t>
              </a:r>
              <a:endParaRPr/>
            </a:p>
          </p:txBody>
        </p:sp>
        <p:sp>
          <p:nvSpPr>
            <p:cNvPr id="284" name="Google Shape;284;p65"/>
            <p:cNvSpPr txBox="1"/>
            <p:nvPr/>
          </p:nvSpPr>
          <p:spPr>
            <a:xfrm>
              <a:off x="2052668" y="946819"/>
              <a:ext cx="7328225" cy="18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Uncover 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6"/>
          <p:cNvPicPr preferRelativeResize="0"/>
          <p:nvPr/>
        </p:nvPicPr>
        <p:blipFill rotWithShape="1">
          <a:blip r:embed="rId3">
            <a:alphaModFix/>
          </a:blip>
          <a:srcRect b="0" l="0" r="1129" t="0"/>
          <a:stretch/>
        </p:blipFill>
        <p:spPr>
          <a:xfrm>
            <a:off x="4035854" y="0"/>
            <a:ext cx="2034179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6"/>
          <p:cNvSpPr/>
          <p:nvPr/>
        </p:nvSpPr>
        <p:spPr>
          <a:xfrm>
            <a:off x="4035854" y="0"/>
            <a:ext cx="19057584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66"/>
          <p:cNvSpPr/>
          <p:nvPr/>
        </p:nvSpPr>
        <p:spPr>
          <a:xfrm flipH="1">
            <a:off x="0" y="2856733"/>
            <a:ext cx="11268635" cy="1425874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66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UYBP Course Recap</a:t>
            </a:r>
            <a:endParaRPr b="1" i="0" sz="344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3" name="Google Shape;29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66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5" name="Google Shape;295;p66"/>
          <p:cNvSpPr txBox="1"/>
          <p:nvPr/>
        </p:nvSpPr>
        <p:spPr>
          <a:xfrm>
            <a:off x="1675975" y="4435000"/>
            <a:ext cx="17769900" cy="4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Clarity Questions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Business Plan - where are you headed?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Level 10 </a:t>
            </a: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eetings - the key to execution</a:t>
            </a:r>
            <a:endParaRPr/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Quarterly MI Spreadsheet - the feedback loop (it’s got to show up in the numbers)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Business Management Process - a virtuous circle for growth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Quarterly Business Reviews - staying focused and on track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66"/>
          <p:cNvSpPr txBox="1"/>
          <p:nvPr/>
        </p:nvSpPr>
        <p:spPr>
          <a:xfrm>
            <a:off x="1675967" y="3061811"/>
            <a:ext cx="9592669" cy="101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Here’s what we’ve covered</a:t>
            </a: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7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Making It All Work</a:t>
            </a:r>
            <a:endParaRPr/>
          </a:p>
        </p:txBody>
      </p:sp>
      <p:pic>
        <p:nvPicPr>
          <p:cNvPr id="302" name="Google Shape;30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67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304" name="Google Shape;304;p67"/>
          <p:cNvGrpSpPr/>
          <p:nvPr/>
        </p:nvGrpSpPr>
        <p:grpSpPr>
          <a:xfrm>
            <a:off x="7145996" y="2408318"/>
            <a:ext cx="10382918" cy="10273486"/>
            <a:chOff x="6207001" y="2342011"/>
            <a:chExt cx="10759500" cy="10646100"/>
          </a:xfrm>
        </p:grpSpPr>
        <p:sp>
          <p:nvSpPr>
            <p:cNvPr id="305" name="Google Shape;305;p67"/>
            <p:cNvSpPr/>
            <p:nvPr/>
          </p:nvSpPr>
          <p:spPr>
            <a:xfrm>
              <a:off x="6207001" y="2342011"/>
              <a:ext cx="10759500" cy="10646100"/>
            </a:xfrm>
            <a:custGeom>
              <a:rect b="b" l="l" r="r" t="t"/>
              <a:pathLst>
                <a:path extrusionOk="0" h="120000" w="120000">
                  <a:moveTo>
                    <a:pt x="98100" y="99272"/>
                  </a:moveTo>
                  <a:lnTo>
                    <a:pt x="102066" y="102769"/>
                  </a:lnTo>
                  <a:lnTo>
                    <a:pt x="100342" y="104413"/>
                  </a:lnTo>
                  <a:cubicBezTo>
                    <a:pt x="89687" y="114097"/>
                    <a:pt x="75533" y="120000"/>
                    <a:pt x="59999" y="120000"/>
                  </a:cubicBezTo>
                  <a:cubicBezTo>
                    <a:pt x="44466" y="120000"/>
                    <a:pt x="30312" y="114097"/>
                    <a:pt x="19657" y="104413"/>
                  </a:cubicBezTo>
                  <a:lnTo>
                    <a:pt x="17933" y="102769"/>
                  </a:lnTo>
                  <a:lnTo>
                    <a:pt x="21899" y="99272"/>
                  </a:lnTo>
                  <a:lnTo>
                    <a:pt x="23254" y="100564"/>
                  </a:lnTo>
                  <a:cubicBezTo>
                    <a:pt x="32959" y="109385"/>
                    <a:pt x="45852" y="114761"/>
                    <a:pt x="59999" y="114761"/>
                  </a:cubicBezTo>
                  <a:cubicBezTo>
                    <a:pt x="74147" y="114761"/>
                    <a:pt x="87039" y="109385"/>
                    <a:pt x="96745" y="100564"/>
                  </a:cubicBezTo>
                  <a:close/>
                  <a:moveTo>
                    <a:pt x="107689" y="23604"/>
                  </a:moveTo>
                  <a:lnTo>
                    <a:pt x="108080" y="24101"/>
                  </a:lnTo>
                  <a:cubicBezTo>
                    <a:pt x="115566" y="34111"/>
                    <a:pt x="119999" y="46538"/>
                    <a:pt x="119999" y="59999"/>
                  </a:cubicBezTo>
                  <a:cubicBezTo>
                    <a:pt x="119999" y="73461"/>
                    <a:pt x="115566" y="85888"/>
                    <a:pt x="108080" y="95898"/>
                  </a:cubicBezTo>
                  <a:lnTo>
                    <a:pt x="107689" y="96395"/>
                  </a:lnTo>
                  <a:lnTo>
                    <a:pt x="103723" y="92897"/>
                  </a:lnTo>
                  <a:lnTo>
                    <a:pt x="103792" y="92809"/>
                  </a:lnTo>
                  <a:cubicBezTo>
                    <a:pt x="110611" y="83691"/>
                    <a:pt x="114649" y="72373"/>
                    <a:pt x="114649" y="60112"/>
                  </a:cubicBezTo>
                  <a:cubicBezTo>
                    <a:pt x="114649" y="47850"/>
                    <a:pt x="110611" y="36532"/>
                    <a:pt x="103792" y="27414"/>
                  </a:cubicBezTo>
                  <a:lnTo>
                    <a:pt x="103619" y="27194"/>
                  </a:lnTo>
                  <a:close/>
                  <a:moveTo>
                    <a:pt x="12310" y="23604"/>
                  </a:moveTo>
                  <a:lnTo>
                    <a:pt x="16380" y="27194"/>
                  </a:lnTo>
                  <a:lnTo>
                    <a:pt x="16207" y="27414"/>
                  </a:lnTo>
                  <a:cubicBezTo>
                    <a:pt x="9388" y="36532"/>
                    <a:pt x="5350" y="47850"/>
                    <a:pt x="5350" y="60112"/>
                  </a:cubicBezTo>
                  <a:cubicBezTo>
                    <a:pt x="5350" y="72373"/>
                    <a:pt x="9388" y="83691"/>
                    <a:pt x="16207" y="92809"/>
                  </a:cubicBezTo>
                  <a:lnTo>
                    <a:pt x="16276" y="92897"/>
                  </a:lnTo>
                  <a:lnTo>
                    <a:pt x="12310" y="96395"/>
                  </a:lnTo>
                  <a:lnTo>
                    <a:pt x="11919" y="95898"/>
                  </a:lnTo>
                  <a:cubicBezTo>
                    <a:pt x="4433" y="85888"/>
                    <a:pt x="0" y="73461"/>
                    <a:pt x="0" y="59999"/>
                  </a:cubicBezTo>
                  <a:cubicBezTo>
                    <a:pt x="0" y="46538"/>
                    <a:pt x="4433" y="34111"/>
                    <a:pt x="11919" y="24101"/>
                  </a:cubicBezTo>
                  <a:close/>
                  <a:moveTo>
                    <a:pt x="59999" y="0"/>
                  </a:moveTo>
                  <a:cubicBezTo>
                    <a:pt x="75533" y="0"/>
                    <a:pt x="89687" y="5902"/>
                    <a:pt x="100342" y="15586"/>
                  </a:cubicBezTo>
                  <a:lnTo>
                    <a:pt x="102066" y="17230"/>
                  </a:lnTo>
                  <a:lnTo>
                    <a:pt x="97978" y="20835"/>
                  </a:lnTo>
                  <a:lnTo>
                    <a:pt x="96745" y="19659"/>
                  </a:lnTo>
                  <a:cubicBezTo>
                    <a:pt x="87039" y="10838"/>
                    <a:pt x="74147" y="5462"/>
                    <a:pt x="59999" y="5462"/>
                  </a:cubicBezTo>
                  <a:cubicBezTo>
                    <a:pt x="45852" y="5462"/>
                    <a:pt x="32959" y="10838"/>
                    <a:pt x="23254" y="19659"/>
                  </a:cubicBezTo>
                  <a:lnTo>
                    <a:pt x="22021" y="20835"/>
                  </a:lnTo>
                  <a:lnTo>
                    <a:pt x="17933" y="17230"/>
                  </a:lnTo>
                  <a:lnTo>
                    <a:pt x="19657" y="15586"/>
                  </a:lnTo>
                  <a:cubicBezTo>
                    <a:pt x="30312" y="5902"/>
                    <a:pt x="44466" y="0"/>
                    <a:pt x="5999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p67"/>
            <p:cNvSpPr/>
            <p:nvPr/>
          </p:nvSpPr>
          <p:spPr>
            <a:xfrm>
              <a:off x="7001692" y="3080059"/>
              <a:ext cx="9170100" cy="9170100"/>
            </a:xfrm>
            <a:custGeom>
              <a:rect b="b" l="l" r="r" t="t"/>
              <a:pathLst>
                <a:path extrusionOk="0" h="120000" w="120000">
                  <a:moveTo>
                    <a:pt x="68715" y="74186"/>
                  </a:moveTo>
                  <a:lnTo>
                    <a:pt x="101780" y="103042"/>
                  </a:lnTo>
                  <a:lnTo>
                    <a:pt x="100342" y="104413"/>
                  </a:lnTo>
                  <a:cubicBezTo>
                    <a:pt x="89687" y="114097"/>
                    <a:pt x="75533" y="120000"/>
                    <a:pt x="60000" y="120000"/>
                  </a:cubicBezTo>
                  <a:cubicBezTo>
                    <a:pt x="44466" y="120000"/>
                    <a:pt x="30312" y="114097"/>
                    <a:pt x="19657" y="104413"/>
                  </a:cubicBezTo>
                  <a:lnTo>
                    <a:pt x="18219" y="103042"/>
                  </a:lnTo>
                  <a:lnTo>
                    <a:pt x="51284" y="74186"/>
                  </a:lnTo>
                  <a:lnTo>
                    <a:pt x="52055" y="74654"/>
                  </a:lnTo>
                  <a:cubicBezTo>
                    <a:pt x="54417" y="75937"/>
                    <a:pt x="57123" y="76666"/>
                    <a:pt x="59999" y="76666"/>
                  </a:cubicBezTo>
                  <a:cubicBezTo>
                    <a:pt x="62876" y="76666"/>
                    <a:pt x="65582" y="75937"/>
                    <a:pt x="67944" y="74654"/>
                  </a:cubicBezTo>
                  <a:close/>
                  <a:moveTo>
                    <a:pt x="11692" y="24420"/>
                  </a:moveTo>
                  <a:lnTo>
                    <a:pt x="44757" y="53276"/>
                  </a:lnTo>
                  <a:lnTo>
                    <a:pt x="44643" y="53512"/>
                  </a:lnTo>
                  <a:cubicBezTo>
                    <a:pt x="43800" y="55506"/>
                    <a:pt x="43333" y="57698"/>
                    <a:pt x="43333" y="60000"/>
                  </a:cubicBezTo>
                  <a:cubicBezTo>
                    <a:pt x="43333" y="62301"/>
                    <a:pt x="43800" y="64493"/>
                    <a:pt x="44643" y="66487"/>
                  </a:cubicBezTo>
                  <a:lnTo>
                    <a:pt x="44757" y="66723"/>
                  </a:lnTo>
                  <a:lnTo>
                    <a:pt x="11692" y="95579"/>
                  </a:lnTo>
                  <a:lnTo>
                    <a:pt x="10247" y="93546"/>
                  </a:lnTo>
                  <a:cubicBezTo>
                    <a:pt x="3777" y="83970"/>
                    <a:pt x="0" y="72426"/>
                    <a:pt x="0" y="60000"/>
                  </a:cubicBezTo>
                  <a:cubicBezTo>
                    <a:pt x="0" y="47573"/>
                    <a:pt x="3777" y="36029"/>
                    <a:pt x="10247" y="26453"/>
                  </a:cubicBezTo>
                  <a:close/>
                  <a:moveTo>
                    <a:pt x="108307" y="24420"/>
                  </a:moveTo>
                  <a:lnTo>
                    <a:pt x="109752" y="26453"/>
                  </a:lnTo>
                  <a:cubicBezTo>
                    <a:pt x="116222" y="36029"/>
                    <a:pt x="120000" y="47573"/>
                    <a:pt x="120000" y="60000"/>
                  </a:cubicBezTo>
                  <a:cubicBezTo>
                    <a:pt x="120000" y="72426"/>
                    <a:pt x="116222" y="83970"/>
                    <a:pt x="109752" y="93546"/>
                  </a:cubicBezTo>
                  <a:lnTo>
                    <a:pt x="108307" y="95579"/>
                  </a:lnTo>
                  <a:lnTo>
                    <a:pt x="75242" y="66723"/>
                  </a:lnTo>
                  <a:lnTo>
                    <a:pt x="75356" y="66487"/>
                  </a:lnTo>
                  <a:cubicBezTo>
                    <a:pt x="76199" y="64493"/>
                    <a:pt x="76666" y="62301"/>
                    <a:pt x="76666" y="60000"/>
                  </a:cubicBezTo>
                  <a:cubicBezTo>
                    <a:pt x="76666" y="57698"/>
                    <a:pt x="76199" y="55506"/>
                    <a:pt x="75356" y="53512"/>
                  </a:cubicBezTo>
                  <a:lnTo>
                    <a:pt x="75242" y="53276"/>
                  </a:lnTo>
                  <a:close/>
                  <a:moveTo>
                    <a:pt x="60000" y="0"/>
                  </a:moveTo>
                  <a:cubicBezTo>
                    <a:pt x="75533" y="0"/>
                    <a:pt x="89687" y="5902"/>
                    <a:pt x="100342" y="15586"/>
                  </a:cubicBezTo>
                  <a:lnTo>
                    <a:pt x="101780" y="16957"/>
                  </a:lnTo>
                  <a:lnTo>
                    <a:pt x="68715" y="45813"/>
                  </a:lnTo>
                  <a:lnTo>
                    <a:pt x="67944" y="45345"/>
                  </a:lnTo>
                  <a:cubicBezTo>
                    <a:pt x="65582" y="44062"/>
                    <a:pt x="62876" y="43333"/>
                    <a:pt x="59999" y="43333"/>
                  </a:cubicBezTo>
                  <a:cubicBezTo>
                    <a:pt x="57123" y="43333"/>
                    <a:pt x="54417" y="44062"/>
                    <a:pt x="52055" y="45345"/>
                  </a:cubicBezTo>
                  <a:lnTo>
                    <a:pt x="51284" y="45813"/>
                  </a:lnTo>
                  <a:lnTo>
                    <a:pt x="18219" y="16957"/>
                  </a:lnTo>
                  <a:lnTo>
                    <a:pt x="19657" y="15586"/>
                  </a:lnTo>
                  <a:cubicBezTo>
                    <a:pt x="30312" y="5902"/>
                    <a:pt x="44466" y="0"/>
                    <a:pt x="6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67"/>
            <p:cNvSpPr txBox="1"/>
            <p:nvPr/>
          </p:nvSpPr>
          <p:spPr>
            <a:xfrm>
              <a:off x="9762433" y="3926830"/>
              <a:ext cx="3648600" cy="19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PLANNING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 Clear Vision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Business Plan)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 Achievable Operational Plan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Business Plan)</a:t>
              </a:r>
              <a:endParaRPr/>
            </a:p>
          </p:txBody>
        </p:sp>
        <p:sp>
          <p:nvSpPr>
            <p:cNvPr id="308" name="Google Shape;308;p67"/>
            <p:cNvSpPr txBox="1"/>
            <p:nvPr/>
          </p:nvSpPr>
          <p:spPr>
            <a:xfrm>
              <a:off x="7216764" y="7229929"/>
              <a:ext cx="2952000" cy="11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Communication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Well Communicated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(State of the Nation Briefings)</a:t>
              </a:r>
              <a:endParaRPr/>
            </a:p>
          </p:txBody>
        </p:sp>
        <p:sp>
          <p:nvSpPr>
            <p:cNvPr id="309" name="Google Shape;309;p67"/>
            <p:cNvSpPr txBox="1"/>
            <p:nvPr/>
          </p:nvSpPr>
          <p:spPr>
            <a:xfrm>
              <a:off x="12950904" y="6695626"/>
              <a:ext cx="3220800" cy="19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Execution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90 Day Rocks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Business Plan)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Executing Plans 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&amp; Solving Issues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Weekly Meeting)</a:t>
              </a:r>
              <a:endParaRPr/>
            </a:p>
          </p:txBody>
        </p:sp>
        <p:sp>
          <p:nvSpPr>
            <p:cNvPr id="310" name="Google Shape;310;p67"/>
            <p:cNvSpPr txBox="1"/>
            <p:nvPr/>
          </p:nvSpPr>
          <p:spPr>
            <a:xfrm>
              <a:off x="9793099" y="9446211"/>
              <a:ext cx="3587400" cy="24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Feedback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Profitability Ratios, Productivity Ratios,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Client Selection Ratios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(The Quarterly MI Spreadsheet)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1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Quarterly Reviews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(Review Business Plan, Rocks, MI and progress toward goals)</a:t>
              </a:r>
              <a:endParaRPr/>
            </a:p>
          </p:txBody>
        </p:sp>
        <p:sp>
          <p:nvSpPr>
            <p:cNvPr id="311" name="Google Shape;311;p67"/>
            <p:cNvSpPr/>
            <p:nvPr/>
          </p:nvSpPr>
          <p:spPr>
            <a:xfrm>
              <a:off x="10905423" y="6993736"/>
              <a:ext cx="1362600" cy="1362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12" name="Google Shape;312;p67"/>
            <p:cNvGrpSpPr/>
            <p:nvPr/>
          </p:nvGrpSpPr>
          <p:grpSpPr>
            <a:xfrm>
              <a:off x="14823788" y="3713823"/>
              <a:ext cx="1200834" cy="7765238"/>
              <a:chOff x="14823788" y="3713823"/>
              <a:chExt cx="1200834" cy="7765238"/>
            </a:xfrm>
          </p:grpSpPr>
          <p:sp>
            <p:nvSpPr>
              <p:cNvPr id="313" name="Google Shape;313;p67"/>
              <p:cNvSpPr/>
              <p:nvPr/>
            </p:nvSpPr>
            <p:spPr>
              <a:xfrm rot="8307165">
                <a:off x="14905255" y="3945894"/>
                <a:ext cx="926365" cy="596956"/>
              </a:xfrm>
              <a:prstGeom prst="triangle">
                <a:avLst>
                  <a:gd fmla="val 50000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14" name="Google Shape;314;p67"/>
              <p:cNvSpPr/>
              <p:nvPr/>
            </p:nvSpPr>
            <p:spPr>
              <a:xfrm flipH="1" rot="-8307165">
                <a:off x="15016789" y="10650032"/>
                <a:ext cx="926365" cy="596956"/>
              </a:xfrm>
              <a:prstGeom prst="triangle">
                <a:avLst>
                  <a:gd fmla="val 50000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15" name="Google Shape;315;p67"/>
            <p:cNvSpPr/>
            <p:nvPr/>
          </p:nvSpPr>
          <p:spPr>
            <a:xfrm flipH="1" rot="2492835">
              <a:off x="7226537" y="4082480"/>
              <a:ext cx="926365" cy="596956"/>
            </a:xfrm>
            <a:prstGeom prst="triangle">
              <a:avLst>
                <a:gd fmla="val 50000" name="adj"/>
              </a:avLst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6" name="Google Shape;316;p67"/>
            <p:cNvSpPr/>
            <p:nvPr/>
          </p:nvSpPr>
          <p:spPr>
            <a:xfrm rot="-2492835">
              <a:off x="7317794" y="10802489"/>
              <a:ext cx="926365" cy="596956"/>
            </a:xfrm>
            <a:prstGeom prst="triangle">
              <a:avLst>
                <a:gd fmla="val 50000" name="adj"/>
              </a:avLst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7" name="Google Shape;317;p67"/>
            <p:cNvSpPr txBox="1"/>
            <p:nvPr/>
          </p:nvSpPr>
          <p:spPr>
            <a:xfrm rot="2476318">
              <a:off x="7746122" y="5573514"/>
              <a:ext cx="3363683" cy="437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800" u="none" cap="none" strike="noStrik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Rinse &amp; Repeat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68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035854" y="0"/>
            <a:ext cx="203418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8"/>
          <p:cNvSpPr/>
          <p:nvPr/>
        </p:nvSpPr>
        <p:spPr>
          <a:xfrm>
            <a:off x="4035854" y="0"/>
            <a:ext cx="190575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68"/>
          <p:cNvSpPr/>
          <p:nvPr/>
        </p:nvSpPr>
        <p:spPr>
          <a:xfrm flipH="1">
            <a:off x="35" y="2856733"/>
            <a:ext cx="11268600" cy="14259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68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UYBP Course Recap</a:t>
            </a:r>
            <a:endParaRPr b="1" i="0" sz="344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6" name="Google Shape;32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8" name="Google Shape;328;p68"/>
          <p:cNvSpPr txBox="1"/>
          <p:nvPr/>
        </p:nvSpPr>
        <p:spPr>
          <a:xfrm>
            <a:off x="1675975" y="4435000"/>
            <a:ext cx="17769900" cy="4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826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Client Segmentation - Who do you serve? Who do you love to serve?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Your Ideal Service Proposition - What you deliver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0" i="1" lang="en-US" sz="40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Client Experience - how you make them feel</a:t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Pricing Your Service Perfectly - for good value </a:t>
            </a:r>
            <a:r>
              <a:rPr b="1" i="1" lang="en-US" sz="4000" u="sng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 profitability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New Client Engagement Process - great questioning skills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Annual Review Process - is everything going to be alright?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482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Staff Recruitment, Training &amp; Development - assembling the team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68"/>
          <p:cNvSpPr txBox="1"/>
          <p:nvPr/>
        </p:nvSpPr>
        <p:spPr>
          <a:xfrm>
            <a:off x="1675967" y="3061811"/>
            <a:ext cx="959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Here’s what we’ve covered</a:t>
            </a: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035854" y="0"/>
            <a:ext cx="203418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9"/>
          <p:cNvSpPr/>
          <p:nvPr/>
        </p:nvSpPr>
        <p:spPr>
          <a:xfrm>
            <a:off x="4035854" y="0"/>
            <a:ext cx="190575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69"/>
          <p:cNvSpPr/>
          <p:nvPr/>
        </p:nvSpPr>
        <p:spPr>
          <a:xfrm flipH="1">
            <a:off x="35" y="2856733"/>
            <a:ext cx="11268600" cy="14259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69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UYBP Course Recap</a:t>
            </a:r>
            <a:endParaRPr b="1" i="0" sz="34400" u="none" cap="none" strike="noStrike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8" name="Google Shape;33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69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0" name="Google Shape;340;p69"/>
          <p:cNvSpPr txBox="1"/>
          <p:nvPr/>
        </p:nvSpPr>
        <p:spPr>
          <a:xfrm>
            <a:off x="1675975" y="4435000"/>
            <a:ext cx="17769900" cy="4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The Investment Proposition - simple and effective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Leadership - 9 lessons in leadership from US Navy SEALs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Delegating and Elevating - doing what only you can do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Professionally Branding &amp; Marketing Your Business - style and substance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Working With Professional Connections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000"/>
              <a:buFont typeface="Lato"/>
              <a:buChar char="●"/>
            </a:pPr>
            <a:r>
              <a:rPr i="1" lang="en-US" sz="40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Moving To The Next Level - the six core inputs</a:t>
            </a:r>
            <a:endParaRPr i="1" sz="4000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660400" lvl="0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r>
              <a:t/>
            </a:r>
            <a:endParaRPr b="0" i="1" sz="4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69"/>
          <p:cNvSpPr txBox="1"/>
          <p:nvPr/>
        </p:nvSpPr>
        <p:spPr>
          <a:xfrm>
            <a:off x="1675967" y="3061811"/>
            <a:ext cx="9592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Here’s what we’ve covered</a:t>
            </a: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70"/>
          <p:cNvPicPr preferRelativeResize="0"/>
          <p:nvPr/>
        </p:nvPicPr>
        <p:blipFill rotWithShape="1">
          <a:blip r:embed="rId3">
            <a:alphaModFix/>
          </a:blip>
          <a:srcRect b="0" l="0" r="10546" t="0"/>
          <a:stretch/>
        </p:blipFill>
        <p:spPr>
          <a:xfrm>
            <a:off x="7572140" y="0"/>
            <a:ext cx="16805400" cy="136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70"/>
          <p:cNvSpPr/>
          <p:nvPr/>
        </p:nvSpPr>
        <p:spPr>
          <a:xfrm>
            <a:off x="6293135" y="0"/>
            <a:ext cx="139944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1176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38100" lIns="76200" spcFirstLastPara="1" rIns="76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70"/>
          <p:cNvSpPr/>
          <p:nvPr/>
        </p:nvSpPr>
        <p:spPr>
          <a:xfrm rot="5400000">
            <a:off x="6834419" y="2801191"/>
            <a:ext cx="654600" cy="18798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33716"/>
                </a:lnTo>
                <a:cubicBezTo>
                  <a:pt x="0" y="20300"/>
                  <a:pt x="23505" y="9422"/>
                  <a:pt x="52500" y="9422"/>
                </a:cubicBezTo>
                <a:lnTo>
                  <a:pt x="90000" y="9422"/>
                </a:lnTo>
                <a:lnTo>
                  <a:pt x="90000" y="0"/>
                </a:lnTo>
                <a:lnTo>
                  <a:pt x="120000" y="16361"/>
                </a:lnTo>
                <a:lnTo>
                  <a:pt x="90000" y="32727"/>
                </a:lnTo>
                <a:lnTo>
                  <a:pt x="90000" y="23305"/>
                </a:lnTo>
                <a:lnTo>
                  <a:pt x="52500" y="23305"/>
                </a:lnTo>
                <a:cubicBezTo>
                  <a:pt x="40072" y="23305"/>
                  <a:pt x="30000" y="27966"/>
                  <a:pt x="30000" y="33716"/>
                </a:cubicBezTo>
                <a:lnTo>
                  <a:pt x="30000" y="120000"/>
                </a:lnTo>
                <a:close/>
              </a:path>
            </a:pathLst>
          </a:custGeom>
          <a:solidFill>
            <a:srgbClr val="C8051B"/>
          </a:solidFill>
          <a:ln cap="flat" cmpd="sng" w="9525">
            <a:solidFill>
              <a:srgbClr val="C80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650" lIns="6650" spcFirstLastPara="1" rIns="6650" wrap="square" tIns="6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9" name="Google Shape;349;p70"/>
          <p:cNvGrpSpPr/>
          <p:nvPr/>
        </p:nvGrpSpPr>
        <p:grpSpPr>
          <a:xfrm>
            <a:off x="3386032" y="2953056"/>
            <a:ext cx="2754924" cy="1174616"/>
            <a:chOff x="0" y="0"/>
            <a:chExt cx="3788400" cy="1197000"/>
          </a:xfrm>
        </p:grpSpPr>
        <p:sp>
          <p:nvSpPr>
            <p:cNvPr id="350" name="Google Shape;350;p70"/>
            <p:cNvSpPr/>
            <p:nvPr/>
          </p:nvSpPr>
          <p:spPr>
            <a:xfrm>
              <a:off x="0" y="0"/>
              <a:ext cx="3788400" cy="1197000"/>
            </a:xfrm>
            <a:prstGeom prst="roundRect">
              <a:avLst>
                <a:gd fmla="val 16667" name="adj"/>
              </a:avLst>
            </a:prstGeom>
            <a:solidFill>
              <a:srgbClr val="F686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1" name="Google Shape;351;p70"/>
            <p:cNvSpPr/>
            <p:nvPr/>
          </p:nvSpPr>
          <p:spPr>
            <a:xfrm>
              <a:off x="58431" y="234029"/>
              <a:ext cx="36717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Inputs</a:t>
              </a:r>
              <a:endParaRPr/>
            </a:p>
          </p:txBody>
        </p:sp>
      </p:grpSp>
      <p:grpSp>
        <p:nvGrpSpPr>
          <p:cNvPr id="352" name="Google Shape;352;p70"/>
          <p:cNvGrpSpPr/>
          <p:nvPr/>
        </p:nvGrpSpPr>
        <p:grpSpPr>
          <a:xfrm>
            <a:off x="6377535" y="4102180"/>
            <a:ext cx="2898910" cy="1251157"/>
            <a:chOff x="0" y="0"/>
            <a:chExt cx="3986400" cy="1275000"/>
          </a:xfrm>
        </p:grpSpPr>
        <p:sp>
          <p:nvSpPr>
            <p:cNvPr id="353" name="Google Shape;353;p70"/>
            <p:cNvSpPr/>
            <p:nvPr/>
          </p:nvSpPr>
          <p:spPr>
            <a:xfrm>
              <a:off x="0" y="39021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4" name="Google Shape;354;p70"/>
            <p:cNvSpPr/>
            <p:nvPr/>
          </p:nvSpPr>
          <p:spPr>
            <a:xfrm>
              <a:off x="58433" y="0"/>
              <a:ext cx="3869400" cy="12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Business Management</a:t>
              </a:r>
              <a:endParaRPr/>
            </a:p>
          </p:txBody>
        </p:sp>
      </p:grpSp>
      <p:grpSp>
        <p:nvGrpSpPr>
          <p:cNvPr id="355" name="Google Shape;355;p70"/>
          <p:cNvGrpSpPr/>
          <p:nvPr/>
        </p:nvGrpSpPr>
        <p:grpSpPr>
          <a:xfrm>
            <a:off x="5249318" y="4396347"/>
            <a:ext cx="956454" cy="1419254"/>
            <a:chOff x="0" y="0"/>
            <a:chExt cx="1315256" cy="1446300"/>
          </a:xfrm>
        </p:grpSpPr>
        <p:sp>
          <p:nvSpPr>
            <p:cNvPr id="356" name="Google Shape;356;p70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70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70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9" name="Google Shape;359;p70"/>
          <p:cNvGrpSpPr/>
          <p:nvPr/>
        </p:nvGrpSpPr>
        <p:grpSpPr>
          <a:xfrm>
            <a:off x="6377535" y="5452556"/>
            <a:ext cx="2898910" cy="1174616"/>
            <a:chOff x="0" y="0"/>
            <a:chExt cx="3986400" cy="1197000"/>
          </a:xfrm>
        </p:grpSpPr>
        <p:sp>
          <p:nvSpPr>
            <p:cNvPr id="360" name="Google Shape;360;p70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1" name="Google Shape;361;p70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People</a:t>
              </a:r>
              <a:endParaRPr/>
            </a:p>
          </p:txBody>
        </p:sp>
      </p:grpSp>
      <p:grpSp>
        <p:nvGrpSpPr>
          <p:cNvPr id="362" name="Google Shape;362;p70"/>
          <p:cNvGrpSpPr/>
          <p:nvPr/>
        </p:nvGrpSpPr>
        <p:grpSpPr>
          <a:xfrm>
            <a:off x="6377535" y="6764645"/>
            <a:ext cx="2898910" cy="1174616"/>
            <a:chOff x="0" y="0"/>
            <a:chExt cx="3986400" cy="1197000"/>
          </a:xfrm>
        </p:grpSpPr>
        <p:sp>
          <p:nvSpPr>
            <p:cNvPr id="363" name="Google Shape;363;p70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4" name="Google Shape;364;p70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Processes</a:t>
              </a:r>
              <a:endParaRPr/>
            </a:p>
          </p:txBody>
        </p:sp>
      </p:grpSp>
      <p:grpSp>
        <p:nvGrpSpPr>
          <p:cNvPr id="365" name="Google Shape;365;p70"/>
          <p:cNvGrpSpPr/>
          <p:nvPr/>
        </p:nvGrpSpPr>
        <p:grpSpPr>
          <a:xfrm>
            <a:off x="6377535" y="8076727"/>
            <a:ext cx="2898910" cy="1174616"/>
            <a:chOff x="0" y="0"/>
            <a:chExt cx="3986400" cy="1197000"/>
          </a:xfrm>
        </p:grpSpPr>
        <p:sp>
          <p:nvSpPr>
            <p:cNvPr id="366" name="Google Shape;366;p70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7" name="Google Shape;367;p70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Culture (Values)</a:t>
              </a:r>
              <a:endParaRPr/>
            </a:p>
          </p:txBody>
        </p:sp>
      </p:grpSp>
      <p:grpSp>
        <p:nvGrpSpPr>
          <p:cNvPr id="368" name="Google Shape;368;p70"/>
          <p:cNvGrpSpPr/>
          <p:nvPr/>
        </p:nvGrpSpPr>
        <p:grpSpPr>
          <a:xfrm>
            <a:off x="6377535" y="9388810"/>
            <a:ext cx="2898910" cy="1174616"/>
            <a:chOff x="0" y="0"/>
            <a:chExt cx="3986400" cy="1197000"/>
          </a:xfrm>
        </p:grpSpPr>
        <p:sp>
          <p:nvSpPr>
            <p:cNvPr id="369" name="Google Shape;369;p70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0" name="Google Shape;370;p70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Client Profile</a:t>
              </a:r>
              <a:endParaRPr/>
            </a:p>
          </p:txBody>
        </p:sp>
      </p:grpSp>
      <p:grpSp>
        <p:nvGrpSpPr>
          <p:cNvPr id="371" name="Google Shape;371;p70"/>
          <p:cNvGrpSpPr/>
          <p:nvPr/>
        </p:nvGrpSpPr>
        <p:grpSpPr>
          <a:xfrm>
            <a:off x="6377535" y="10700895"/>
            <a:ext cx="2898910" cy="1174616"/>
            <a:chOff x="0" y="0"/>
            <a:chExt cx="3986400" cy="1197000"/>
          </a:xfrm>
        </p:grpSpPr>
        <p:sp>
          <p:nvSpPr>
            <p:cNvPr id="372" name="Google Shape;372;p70"/>
            <p:cNvSpPr/>
            <p:nvPr/>
          </p:nvSpPr>
          <p:spPr>
            <a:xfrm>
              <a:off x="0" y="0"/>
              <a:ext cx="3986400" cy="1197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rgbClr val="F6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3" name="Google Shape;373;p70"/>
            <p:cNvSpPr/>
            <p:nvPr/>
          </p:nvSpPr>
          <p:spPr>
            <a:xfrm>
              <a:off x="58433" y="234029"/>
              <a:ext cx="38694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50" lIns="13250" spcFirstLastPara="1" rIns="13250" wrap="square" tIns="13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Financials</a:t>
              </a:r>
              <a:endParaRPr/>
            </a:p>
          </p:txBody>
        </p:sp>
      </p:grpSp>
      <p:grpSp>
        <p:nvGrpSpPr>
          <p:cNvPr id="374" name="Google Shape;374;p70"/>
          <p:cNvGrpSpPr/>
          <p:nvPr/>
        </p:nvGrpSpPr>
        <p:grpSpPr>
          <a:xfrm>
            <a:off x="5249318" y="5839638"/>
            <a:ext cx="956454" cy="1419254"/>
            <a:chOff x="0" y="0"/>
            <a:chExt cx="1315256" cy="1446300"/>
          </a:xfrm>
        </p:grpSpPr>
        <p:sp>
          <p:nvSpPr>
            <p:cNvPr id="375" name="Google Shape;375;p70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6" name="Google Shape;376;p70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70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8" name="Google Shape;378;p70"/>
          <p:cNvGrpSpPr/>
          <p:nvPr/>
        </p:nvGrpSpPr>
        <p:grpSpPr>
          <a:xfrm>
            <a:off x="5249318" y="7282933"/>
            <a:ext cx="956454" cy="1419254"/>
            <a:chOff x="0" y="0"/>
            <a:chExt cx="1315256" cy="1446300"/>
          </a:xfrm>
        </p:grpSpPr>
        <p:sp>
          <p:nvSpPr>
            <p:cNvPr id="379" name="Google Shape;379;p70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70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70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2" name="Google Shape;382;p70"/>
          <p:cNvGrpSpPr/>
          <p:nvPr/>
        </p:nvGrpSpPr>
        <p:grpSpPr>
          <a:xfrm>
            <a:off x="5249318" y="8726224"/>
            <a:ext cx="956454" cy="1419254"/>
            <a:chOff x="0" y="0"/>
            <a:chExt cx="1315256" cy="1446300"/>
          </a:xfrm>
        </p:grpSpPr>
        <p:sp>
          <p:nvSpPr>
            <p:cNvPr id="383" name="Google Shape;383;p70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70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70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6" name="Google Shape;386;p70"/>
          <p:cNvGrpSpPr/>
          <p:nvPr/>
        </p:nvGrpSpPr>
        <p:grpSpPr>
          <a:xfrm>
            <a:off x="5249318" y="10169517"/>
            <a:ext cx="956454" cy="1419254"/>
            <a:chOff x="0" y="0"/>
            <a:chExt cx="1315256" cy="1446300"/>
          </a:xfrm>
        </p:grpSpPr>
        <p:sp>
          <p:nvSpPr>
            <p:cNvPr id="387" name="Google Shape;387;p70"/>
            <p:cNvSpPr/>
            <p:nvPr/>
          </p:nvSpPr>
          <p:spPr>
            <a:xfrm>
              <a:off x="0" y="0"/>
              <a:ext cx="1315200" cy="1446300"/>
            </a:xfrm>
            <a:custGeom>
              <a:rect b="b" l="l" r="r" t="t"/>
              <a:pathLst>
                <a:path extrusionOk="0" h="120000" w="120000">
                  <a:moveTo>
                    <a:pt x="31" y="40183"/>
                  </a:moveTo>
                  <a:cubicBezTo>
                    <a:pt x="31" y="58505"/>
                    <a:pt x="37040" y="74511"/>
                    <a:pt x="90007" y="79088"/>
                  </a:cubicBezTo>
                  <a:lnTo>
                    <a:pt x="90007" y="65455"/>
                  </a:lnTo>
                  <a:lnTo>
                    <a:pt x="119999" y="94005"/>
                  </a:lnTo>
                  <a:lnTo>
                    <a:pt x="90007" y="120000"/>
                  </a:lnTo>
                  <a:lnTo>
                    <a:pt x="90007" y="106361"/>
                  </a:lnTo>
                  <a:cubicBezTo>
                    <a:pt x="37040" y="101783"/>
                    <a:pt x="31" y="85777"/>
                    <a:pt x="31" y="67455"/>
                  </a:cubicBezTo>
                  <a:close/>
                  <a:moveTo>
                    <a:pt x="119999" y="27272"/>
                  </a:moveTo>
                  <a:cubicBezTo>
                    <a:pt x="69438" y="27272"/>
                    <a:pt x="24309" y="37888"/>
                    <a:pt x="7155" y="53822"/>
                  </a:cubicBezTo>
                  <a:lnTo>
                    <a:pt x="7155" y="53822"/>
                  </a:lnTo>
                  <a:cubicBezTo>
                    <a:pt x="-15331" y="32944"/>
                    <a:pt x="16966" y="9916"/>
                    <a:pt x="79287" y="2383"/>
                  </a:cubicBezTo>
                  <a:cubicBezTo>
                    <a:pt x="92344" y="805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C8051B"/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70"/>
            <p:cNvSpPr/>
            <p:nvPr/>
          </p:nvSpPr>
          <p:spPr>
            <a:xfrm>
              <a:off x="0" y="0"/>
              <a:ext cx="1315200" cy="648600"/>
            </a:xfrm>
            <a:custGeom>
              <a:rect b="b" l="l" r="r" t="t"/>
              <a:pathLst>
                <a:path extrusionOk="0" h="120000" w="120000">
                  <a:moveTo>
                    <a:pt x="119999" y="60811"/>
                  </a:moveTo>
                  <a:cubicBezTo>
                    <a:pt x="69438" y="60811"/>
                    <a:pt x="24309" y="84483"/>
                    <a:pt x="7155" y="120000"/>
                  </a:cubicBezTo>
                  <a:lnTo>
                    <a:pt x="7155" y="120000"/>
                  </a:lnTo>
                  <a:cubicBezTo>
                    <a:pt x="-15331" y="73455"/>
                    <a:pt x="16966" y="22111"/>
                    <a:pt x="79287" y="5316"/>
                  </a:cubicBezTo>
                  <a:cubicBezTo>
                    <a:pt x="92344" y="1800"/>
                    <a:pt x="106122" y="0"/>
                    <a:pt x="11999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70"/>
            <p:cNvSpPr/>
            <p:nvPr/>
          </p:nvSpPr>
          <p:spPr>
            <a:xfrm>
              <a:off x="356" y="0"/>
              <a:ext cx="1314900" cy="1446300"/>
            </a:xfrm>
            <a:custGeom>
              <a:rect b="b" l="l" r="r" t="t"/>
              <a:pathLst>
                <a:path extrusionOk="0" h="120000" w="120000">
                  <a:moveTo>
                    <a:pt x="0" y="40183"/>
                  </a:moveTo>
                  <a:cubicBezTo>
                    <a:pt x="0" y="58505"/>
                    <a:pt x="37016" y="74511"/>
                    <a:pt x="90000" y="79088"/>
                  </a:cubicBezTo>
                  <a:lnTo>
                    <a:pt x="90000" y="65455"/>
                  </a:lnTo>
                  <a:lnTo>
                    <a:pt x="120000" y="94005"/>
                  </a:lnTo>
                  <a:lnTo>
                    <a:pt x="90000" y="120000"/>
                  </a:lnTo>
                  <a:lnTo>
                    <a:pt x="90000" y="106361"/>
                  </a:lnTo>
                  <a:cubicBezTo>
                    <a:pt x="37016" y="101783"/>
                    <a:pt x="0" y="85777"/>
                    <a:pt x="0" y="67455"/>
                  </a:cubicBezTo>
                  <a:lnTo>
                    <a:pt x="0" y="40183"/>
                  </a:lnTo>
                  <a:cubicBezTo>
                    <a:pt x="0" y="17988"/>
                    <a:pt x="53727" y="0"/>
                    <a:pt x="120000" y="0"/>
                  </a:cubicBezTo>
                  <a:lnTo>
                    <a:pt x="120000" y="27272"/>
                  </a:lnTo>
                  <a:cubicBezTo>
                    <a:pt x="69427" y="27272"/>
                    <a:pt x="24283" y="37888"/>
                    <a:pt x="7122" y="53822"/>
                  </a:cubicBezTo>
                </a:path>
              </a:pathLst>
            </a:custGeom>
            <a:noFill/>
            <a:ln cap="flat" cmpd="sng" w="9525">
              <a:solidFill>
                <a:srgbClr val="C805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rgbClr val="73757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90" name="Google Shape;390;p70"/>
          <p:cNvSpPr/>
          <p:nvPr/>
        </p:nvSpPr>
        <p:spPr>
          <a:xfrm>
            <a:off x="9385787" y="4178614"/>
            <a:ext cx="6024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0" lIns="6650" spcFirstLastPara="1" rIns="6650" wrap="square" tIns="6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Business Management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mastering this first up, allows for execution.</a:t>
            </a:r>
            <a:endParaRPr/>
          </a:p>
        </p:txBody>
      </p:sp>
      <p:sp>
        <p:nvSpPr>
          <p:cNvPr id="391" name="Google Shape;391;p70"/>
          <p:cNvSpPr/>
          <p:nvPr/>
        </p:nvSpPr>
        <p:spPr>
          <a:xfrm>
            <a:off x="9385787" y="5507492"/>
            <a:ext cx="6024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0" lIns="6650" spcFirstLastPara="1" rIns="6650" wrap="square" tIns="6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People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are the key to achieving your vision. You can’t do it alone.</a:t>
            </a:r>
            <a:endParaRPr/>
          </a:p>
        </p:txBody>
      </p:sp>
      <p:sp>
        <p:nvSpPr>
          <p:cNvPr id="392" name="Google Shape;392;p70"/>
          <p:cNvSpPr/>
          <p:nvPr/>
        </p:nvSpPr>
        <p:spPr>
          <a:xfrm>
            <a:off x="9385787" y="6802782"/>
            <a:ext cx="6024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0" lIns="6650" spcFirstLastPara="1" rIns="6650" wrap="square" tIns="6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Processes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build a repeatable client experience and trusted brand.</a:t>
            </a:r>
            <a:endParaRPr/>
          </a:p>
        </p:txBody>
      </p:sp>
      <p:sp>
        <p:nvSpPr>
          <p:cNvPr id="393" name="Google Shape;393;p70"/>
          <p:cNvSpPr/>
          <p:nvPr/>
        </p:nvSpPr>
        <p:spPr>
          <a:xfrm>
            <a:off x="9385787" y="8114867"/>
            <a:ext cx="6024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0" lIns="6650" spcFirstLastPara="1" rIns="6650" wrap="square" tIns="6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Culture &amp; Values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bind it all together.</a:t>
            </a:r>
            <a:endParaRPr/>
          </a:p>
        </p:txBody>
      </p:sp>
      <p:sp>
        <p:nvSpPr>
          <p:cNvPr id="394" name="Google Shape;394;p70"/>
          <p:cNvSpPr/>
          <p:nvPr/>
        </p:nvSpPr>
        <p:spPr>
          <a:xfrm>
            <a:off x="9385787" y="9426949"/>
            <a:ext cx="6024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0" lIns="6650" spcFirstLastPara="1" rIns="6650" wrap="square" tIns="6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Client Profile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means there is a flow of new people.</a:t>
            </a:r>
            <a:endParaRPr/>
          </a:p>
        </p:txBody>
      </p:sp>
      <p:sp>
        <p:nvSpPr>
          <p:cNvPr id="395" name="Google Shape;395;p70"/>
          <p:cNvSpPr/>
          <p:nvPr/>
        </p:nvSpPr>
        <p:spPr>
          <a:xfrm>
            <a:off x="9385787" y="10739031"/>
            <a:ext cx="6024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650" lIns="6650" spcFirstLastPara="1" rIns="6650" wrap="square" tIns="6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68600"/>
                </a:solidFill>
                <a:latin typeface="Lato"/>
                <a:ea typeface="Lato"/>
                <a:cs typeface="Lato"/>
                <a:sym typeface="Lato"/>
              </a:rPr>
              <a:t>Financials </a:t>
            </a:r>
            <a:r>
              <a:rPr b="0" i="0" lang="en-US" sz="2800" u="none" cap="none" strike="noStrike">
                <a:solidFill>
                  <a:srgbClr val="737572"/>
                </a:solidFill>
                <a:latin typeface="Lato"/>
                <a:ea typeface="Lato"/>
                <a:cs typeface="Lato"/>
                <a:sym typeface="Lato"/>
              </a:rPr>
              <a:t>- let you know how you’re doing in putting it all together.</a:t>
            </a:r>
            <a:endParaRPr/>
          </a:p>
        </p:txBody>
      </p:sp>
      <p:sp>
        <p:nvSpPr>
          <p:cNvPr id="396" name="Google Shape;396;p70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Moving To The Next Level</a:t>
            </a:r>
            <a:endParaRPr/>
          </a:p>
        </p:txBody>
      </p:sp>
      <p:cxnSp>
        <p:nvCxnSpPr>
          <p:cNvPr id="397" name="Google Shape;397;p7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398" name="Google Shape;39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71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404" name="Google Shape;40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1"/>
          <p:cNvSpPr/>
          <p:nvPr/>
        </p:nvSpPr>
        <p:spPr>
          <a:xfrm flipH="1">
            <a:off x="4955420" y="4787612"/>
            <a:ext cx="14435100" cy="3536400"/>
          </a:xfrm>
          <a:custGeom>
            <a:rect b="b" l="l" r="r" t="t"/>
            <a:pathLst>
              <a:path extrusionOk="0" h="120000" w="120000">
                <a:moveTo>
                  <a:pt x="118926" y="4642"/>
                </a:moveTo>
                <a:lnTo>
                  <a:pt x="118926" y="59857"/>
                </a:lnTo>
                <a:lnTo>
                  <a:pt x="118926" y="115073"/>
                </a:lnTo>
                <a:lnTo>
                  <a:pt x="1073" y="115073"/>
                </a:lnTo>
                <a:lnTo>
                  <a:pt x="1073" y="4642"/>
                </a:lnTo>
                <a:close/>
                <a:moveTo>
                  <a:pt x="119999" y="0"/>
                </a:moveTo>
                <a:lnTo>
                  <a:pt x="0" y="0"/>
                </a:lnTo>
                <a:lnTo>
                  <a:pt x="0" y="120000"/>
                </a:lnTo>
                <a:lnTo>
                  <a:pt x="119999" y="120000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71"/>
          <p:cNvSpPr txBox="1"/>
          <p:nvPr/>
        </p:nvSpPr>
        <p:spPr>
          <a:xfrm>
            <a:off x="6053977" y="5426259"/>
            <a:ext cx="122379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The Adult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1B1B1A"/>
                </a:solidFill>
                <a:latin typeface="Lato"/>
                <a:ea typeface="Lato"/>
                <a:cs typeface="Lato"/>
                <a:sym typeface="Lato"/>
              </a:rPr>
              <a:t>Learning Model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2"/>
          <p:cNvSpPr/>
          <p:nvPr/>
        </p:nvSpPr>
        <p:spPr>
          <a:xfrm flipH="1">
            <a:off x="150" y="3045835"/>
            <a:ext cx="15030300" cy="1416600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72"/>
          <p:cNvSpPr txBox="1"/>
          <p:nvPr/>
        </p:nvSpPr>
        <p:spPr>
          <a:xfrm>
            <a:off x="1675965" y="1434003"/>
            <a:ext cx="1754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Uncover Your Business Potential</a:t>
            </a:r>
            <a:endParaRPr b="1" sz="344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3" name="Google Shape;41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72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5" name="Google Shape;415;p72"/>
          <p:cNvSpPr txBox="1"/>
          <p:nvPr/>
        </p:nvSpPr>
        <p:spPr>
          <a:xfrm>
            <a:off x="1675965" y="4664840"/>
            <a:ext cx="20184000" cy="4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i="1" lang="en-US" sz="44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Unconscious incompetence</a:t>
            </a:r>
            <a:endParaRPr/>
          </a:p>
          <a:p>
            <a:pPr indent="-914400" lvl="0" marL="914400" marR="0" rtl="0" algn="l"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i="1" lang="en-US" sz="44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Conscious incompetence</a:t>
            </a:r>
            <a:endParaRPr/>
          </a:p>
          <a:p>
            <a:pPr indent="-914400" lvl="0" marL="914400" marR="0" rtl="0" algn="l"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i="1" lang="en-US" sz="44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Conscious competence</a:t>
            </a:r>
            <a:endParaRPr/>
          </a:p>
          <a:p>
            <a:pPr indent="-914400" lvl="0" marL="914400" marR="0" rtl="0" algn="l">
              <a:spcBef>
                <a:spcPts val="12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i="1" lang="en-US" sz="4400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Unconscious competence</a:t>
            </a:r>
            <a:endParaRPr/>
          </a:p>
        </p:txBody>
      </p:sp>
      <p:sp>
        <p:nvSpPr>
          <p:cNvPr id="416" name="Google Shape;416;p72"/>
          <p:cNvSpPr txBox="1"/>
          <p:nvPr/>
        </p:nvSpPr>
        <p:spPr>
          <a:xfrm>
            <a:off x="1675965" y="3248328"/>
            <a:ext cx="130401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Four levels of learning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