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3716000" cx="24377650"/>
  <p:notesSz cx="6858000" cy="9144000"/>
  <p:embeddedFontLs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516" lvl="1" marL="91421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516" lvl="1" marL="91421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516" lvl="1" marL="91421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450434c1c_0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4450434c1c_0_6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450434c1c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4450434c1c_0_7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450434c1c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4450434c1c_0_8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450434c1c_0_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4450434c1c_0_8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450434c1c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4450434c1c_0_8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450434c1c_0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4450434c1c_0_8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450434c1c_0_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g4450434c1c_0_8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450434c1c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4450434c1c_0_6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450434c1c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4450434c1c_0_7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450434c1c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4450434c1c_0_7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450434c1c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4450434c1c_0_7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450434c1c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4450434c1c_0_7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450434c1c_0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4450434c1c_0_7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450434c1c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4450434c1c_0_7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450434c1c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4450434c1c_0_7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Placeholder">
  <p:cSld name="Big Image Placehol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>
            <p:ph idx="2" type="pic"/>
          </p:nvPr>
        </p:nvSpPr>
        <p:spPr>
          <a:xfrm>
            <a:off x="-3176" y="0"/>
            <a:ext cx="24377652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ortfolio One">
  <p:cSld name="1_Portfolio On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>
            <p:ph idx="2" type="pic"/>
          </p:nvPr>
        </p:nvSpPr>
        <p:spPr>
          <a:xfrm>
            <a:off x="1541463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0" name="Google Shape;50;p12"/>
          <p:cNvSpPr/>
          <p:nvPr>
            <p:ph idx="3" type="pic"/>
          </p:nvPr>
        </p:nvSpPr>
        <p:spPr>
          <a:xfrm>
            <a:off x="5020747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Google Shape;51;p12"/>
          <p:cNvSpPr/>
          <p:nvPr>
            <p:ph idx="4" type="pic"/>
          </p:nvPr>
        </p:nvSpPr>
        <p:spPr>
          <a:xfrm>
            <a:off x="1541463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Google Shape;52;p12"/>
          <p:cNvSpPr/>
          <p:nvPr>
            <p:ph idx="5" type="pic"/>
          </p:nvPr>
        </p:nvSpPr>
        <p:spPr>
          <a:xfrm>
            <a:off x="5020747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2"/>
          <p:cNvSpPr/>
          <p:nvPr>
            <p:ph idx="6" type="pic"/>
          </p:nvPr>
        </p:nvSpPr>
        <p:spPr>
          <a:xfrm>
            <a:off x="16207956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" name="Google Shape;54;p12"/>
          <p:cNvSpPr/>
          <p:nvPr>
            <p:ph idx="7" type="pic"/>
          </p:nvPr>
        </p:nvSpPr>
        <p:spPr>
          <a:xfrm>
            <a:off x="19687241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5" name="Google Shape;55;p12"/>
          <p:cNvSpPr/>
          <p:nvPr>
            <p:ph idx="8" type="pic"/>
          </p:nvPr>
        </p:nvSpPr>
        <p:spPr>
          <a:xfrm>
            <a:off x="16207956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6" name="Google Shape;56;p12"/>
          <p:cNvSpPr/>
          <p:nvPr>
            <p:ph idx="9" type="pic"/>
          </p:nvPr>
        </p:nvSpPr>
        <p:spPr>
          <a:xfrm>
            <a:off x="19687241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Placeholder">
  <p:cSld name="Big Image Placehol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>
            <p:ph idx="2" type="pic"/>
          </p:nvPr>
        </p:nvSpPr>
        <p:spPr>
          <a:xfrm>
            <a:off x="-3176" y="0"/>
            <a:ext cx="243777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_clients">
  <p:cSld name="Sta_clien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>
            <p:ph idx="2" type="pic"/>
          </p:nvPr>
        </p:nvSpPr>
        <p:spPr>
          <a:xfrm>
            <a:off x="-4" y="3517900"/>
            <a:ext cx="228522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ta_clients">
  <p:cSld name="1_Sta_clien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>
            <p:ph idx="2" type="pic"/>
          </p:nvPr>
        </p:nvSpPr>
        <p:spPr>
          <a:xfrm>
            <a:off x="1693863" y="3517900"/>
            <a:ext cx="98793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ig Image Placeholder">
  <p:cSld name="1_Big Image Placehol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>
            <p:ph idx="2" type="pic"/>
          </p:nvPr>
        </p:nvSpPr>
        <p:spPr>
          <a:xfrm>
            <a:off x="2151142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3" name="Google Shape;73;p18"/>
          <p:cNvSpPr/>
          <p:nvPr>
            <p:ph idx="3" type="pic"/>
          </p:nvPr>
        </p:nvSpPr>
        <p:spPr>
          <a:xfrm>
            <a:off x="6717544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4" name="Google Shape;74;p18"/>
          <p:cNvSpPr/>
          <p:nvPr>
            <p:ph idx="4" type="pic"/>
          </p:nvPr>
        </p:nvSpPr>
        <p:spPr>
          <a:xfrm>
            <a:off x="11283945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5" name="Google Shape;75;p18"/>
          <p:cNvSpPr/>
          <p:nvPr>
            <p:ph idx="5" type="pic"/>
          </p:nvPr>
        </p:nvSpPr>
        <p:spPr>
          <a:xfrm>
            <a:off x="15850347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ig Image Placeholder">
  <p:cSld name="2_Big Image Placehol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/>
          <p:nvPr>
            <p:ph idx="2" type="pic"/>
          </p:nvPr>
        </p:nvSpPr>
        <p:spPr>
          <a:xfrm>
            <a:off x="5519499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8" name="Google Shape;78;p19"/>
          <p:cNvSpPr/>
          <p:nvPr>
            <p:ph idx="3" type="pic"/>
          </p:nvPr>
        </p:nvSpPr>
        <p:spPr>
          <a:xfrm>
            <a:off x="19805650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9" name="Google Shape;79;p19"/>
          <p:cNvSpPr/>
          <p:nvPr>
            <p:ph idx="4" type="pic"/>
          </p:nvPr>
        </p:nvSpPr>
        <p:spPr>
          <a:xfrm>
            <a:off x="15018002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0" name="Google Shape;80;p19"/>
          <p:cNvSpPr/>
          <p:nvPr>
            <p:ph idx="5" type="pic"/>
          </p:nvPr>
        </p:nvSpPr>
        <p:spPr>
          <a:xfrm>
            <a:off x="19805650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1" name="Google Shape;81;p19"/>
          <p:cNvSpPr/>
          <p:nvPr>
            <p:ph idx="6" type="pic"/>
          </p:nvPr>
        </p:nvSpPr>
        <p:spPr>
          <a:xfrm>
            <a:off x="10254313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2" name="Google Shape;82;p19"/>
          <p:cNvSpPr/>
          <p:nvPr>
            <p:ph idx="7" type="pic"/>
          </p:nvPr>
        </p:nvSpPr>
        <p:spPr>
          <a:xfrm>
            <a:off x="10254313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ig Image Placeholder">
  <p:cSld name="3_Big Image Placehol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/>
          <p:nvPr>
            <p:ph idx="2" type="pic"/>
          </p:nvPr>
        </p:nvSpPr>
        <p:spPr>
          <a:xfrm>
            <a:off x="16072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5" name="Google Shape;85;p20"/>
          <p:cNvSpPr/>
          <p:nvPr>
            <p:ph idx="3" type="pic"/>
          </p:nvPr>
        </p:nvSpPr>
        <p:spPr>
          <a:xfrm>
            <a:off x="12185649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ig Image Placeholder">
  <p:cSld name="4_Big Image Placehol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>
            <p:ph idx="2" type="pic"/>
          </p:nvPr>
        </p:nvSpPr>
        <p:spPr>
          <a:xfrm>
            <a:off x="1748622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8" name="Google Shape;88;p21"/>
          <p:cNvSpPr/>
          <p:nvPr>
            <p:ph idx="3" type="pic"/>
          </p:nvPr>
        </p:nvSpPr>
        <p:spPr>
          <a:xfrm>
            <a:off x="8933425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9" name="Google Shape;89;p21"/>
          <p:cNvSpPr/>
          <p:nvPr>
            <p:ph idx="4" type="pic"/>
          </p:nvPr>
        </p:nvSpPr>
        <p:spPr>
          <a:xfrm>
            <a:off x="16115233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Big Image Placeholder">
  <p:cSld name="5_Big Image Placehol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/>
          <p:nvPr>
            <p:ph idx="2" type="pic"/>
          </p:nvPr>
        </p:nvSpPr>
        <p:spPr>
          <a:xfrm>
            <a:off x="1541463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2" name="Google Shape;92;p22"/>
          <p:cNvSpPr/>
          <p:nvPr>
            <p:ph idx="3" type="pic"/>
          </p:nvPr>
        </p:nvSpPr>
        <p:spPr>
          <a:xfrm>
            <a:off x="6919220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3" name="Google Shape;93;p22"/>
          <p:cNvSpPr/>
          <p:nvPr>
            <p:ph idx="4" type="pic"/>
          </p:nvPr>
        </p:nvSpPr>
        <p:spPr>
          <a:xfrm>
            <a:off x="12301786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5" type="pic"/>
          </p:nvPr>
        </p:nvSpPr>
        <p:spPr>
          <a:xfrm>
            <a:off x="17679544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ortfolio One">
  <p:cSld name="1_Portfolio On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/>
          <p:nvPr>
            <p:ph idx="2" type="pic"/>
          </p:nvPr>
        </p:nvSpPr>
        <p:spPr>
          <a:xfrm>
            <a:off x="1541463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8" name="Google Shape;98;p24"/>
          <p:cNvSpPr/>
          <p:nvPr>
            <p:ph idx="3" type="pic"/>
          </p:nvPr>
        </p:nvSpPr>
        <p:spPr>
          <a:xfrm>
            <a:off x="5020747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9" name="Google Shape;99;p24"/>
          <p:cNvSpPr/>
          <p:nvPr>
            <p:ph idx="4" type="pic"/>
          </p:nvPr>
        </p:nvSpPr>
        <p:spPr>
          <a:xfrm>
            <a:off x="1541463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0" name="Google Shape;100;p24"/>
          <p:cNvSpPr/>
          <p:nvPr>
            <p:ph idx="5" type="pic"/>
          </p:nvPr>
        </p:nvSpPr>
        <p:spPr>
          <a:xfrm>
            <a:off x="5020747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1" name="Google Shape;101;p24"/>
          <p:cNvSpPr/>
          <p:nvPr>
            <p:ph idx="6" type="pic"/>
          </p:nvPr>
        </p:nvSpPr>
        <p:spPr>
          <a:xfrm>
            <a:off x="16207956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2" name="Google Shape;102;p24"/>
          <p:cNvSpPr/>
          <p:nvPr>
            <p:ph idx="7" type="pic"/>
          </p:nvPr>
        </p:nvSpPr>
        <p:spPr>
          <a:xfrm>
            <a:off x="19687241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3" name="Google Shape;103;p24"/>
          <p:cNvSpPr/>
          <p:nvPr>
            <p:ph idx="8" type="pic"/>
          </p:nvPr>
        </p:nvSpPr>
        <p:spPr>
          <a:xfrm>
            <a:off x="16207956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4" name="Google Shape;104;p24"/>
          <p:cNvSpPr/>
          <p:nvPr>
            <p:ph idx="9" type="pic"/>
          </p:nvPr>
        </p:nvSpPr>
        <p:spPr>
          <a:xfrm>
            <a:off x="19687241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Big Image Placeholder">
  <p:cSld name="6_Big Image Placehold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idx="1" type="body"/>
          </p:nvPr>
        </p:nvSpPr>
        <p:spPr>
          <a:xfrm>
            <a:off x="1800225" y="1514475"/>
            <a:ext cx="20859600" cy="9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_clients">
  <p:cSld name="Sta_clien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>
            <p:ph idx="2" type="pic"/>
          </p:nvPr>
        </p:nvSpPr>
        <p:spPr>
          <a:xfrm>
            <a:off x="-4" y="3517900"/>
            <a:ext cx="22852067" cy="6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ta_clients">
  <p:cSld name="1_Sta_clien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>
            <p:ph idx="2" type="pic"/>
          </p:nvPr>
        </p:nvSpPr>
        <p:spPr>
          <a:xfrm>
            <a:off x="1693863" y="3517900"/>
            <a:ext cx="9879210" cy="6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ig Image Placeholder">
  <p:cSld name="1_Big Image Placehol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>
            <p:ph idx="2" type="pic"/>
          </p:nvPr>
        </p:nvSpPr>
        <p:spPr>
          <a:xfrm>
            <a:off x="2151142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" name="Google Shape;25;p6"/>
          <p:cNvSpPr/>
          <p:nvPr>
            <p:ph idx="3" type="pic"/>
          </p:nvPr>
        </p:nvSpPr>
        <p:spPr>
          <a:xfrm>
            <a:off x="6717544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" name="Google Shape;26;p6"/>
          <p:cNvSpPr/>
          <p:nvPr>
            <p:ph idx="4" type="pic"/>
          </p:nvPr>
        </p:nvSpPr>
        <p:spPr>
          <a:xfrm>
            <a:off x="11283945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" name="Google Shape;27;p6"/>
          <p:cNvSpPr/>
          <p:nvPr>
            <p:ph idx="5" type="pic"/>
          </p:nvPr>
        </p:nvSpPr>
        <p:spPr>
          <a:xfrm>
            <a:off x="15850347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ig Image Placeholder">
  <p:cSld name="2_Big Image Placehol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>
            <p:ph idx="2" type="pic"/>
          </p:nvPr>
        </p:nvSpPr>
        <p:spPr>
          <a:xfrm>
            <a:off x="5519499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" name="Google Shape;30;p7"/>
          <p:cNvSpPr/>
          <p:nvPr>
            <p:ph idx="3" type="pic"/>
          </p:nvPr>
        </p:nvSpPr>
        <p:spPr>
          <a:xfrm>
            <a:off x="19805650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" name="Google Shape;31;p7"/>
          <p:cNvSpPr/>
          <p:nvPr>
            <p:ph idx="4" type="pic"/>
          </p:nvPr>
        </p:nvSpPr>
        <p:spPr>
          <a:xfrm>
            <a:off x="15018002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" name="Google Shape;32;p7"/>
          <p:cNvSpPr/>
          <p:nvPr>
            <p:ph idx="5" type="pic"/>
          </p:nvPr>
        </p:nvSpPr>
        <p:spPr>
          <a:xfrm>
            <a:off x="19805650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" name="Google Shape;33;p7"/>
          <p:cNvSpPr/>
          <p:nvPr>
            <p:ph idx="6" type="pic"/>
          </p:nvPr>
        </p:nvSpPr>
        <p:spPr>
          <a:xfrm>
            <a:off x="10254313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4" name="Google Shape;34;p7"/>
          <p:cNvSpPr/>
          <p:nvPr>
            <p:ph idx="7" type="pic"/>
          </p:nvPr>
        </p:nvSpPr>
        <p:spPr>
          <a:xfrm>
            <a:off x="10254313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ig Image Placeholder">
  <p:cSld name="3_Big Image Placehol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>
            <p:ph idx="2" type="pic"/>
          </p:nvPr>
        </p:nvSpPr>
        <p:spPr>
          <a:xfrm>
            <a:off x="16072" y="0"/>
            <a:ext cx="12169577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/>
          <p:nvPr>
            <p:ph idx="3" type="pic"/>
          </p:nvPr>
        </p:nvSpPr>
        <p:spPr>
          <a:xfrm>
            <a:off x="12185649" y="0"/>
            <a:ext cx="12169577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ig Image Placeholder">
  <p:cSld name="4_Big Image Placehol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>
            <p:ph idx="2" type="pic"/>
          </p:nvPr>
        </p:nvSpPr>
        <p:spPr>
          <a:xfrm>
            <a:off x="1748622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0" name="Google Shape;40;p9"/>
          <p:cNvSpPr/>
          <p:nvPr>
            <p:ph idx="3" type="pic"/>
          </p:nvPr>
        </p:nvSpPr>
        <p:spPr>
          <a:xfrm>
            <a:off x="8933425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1" name="Google Shape;41;p9"/>
          <p:cNvSpPr/>
          <p:nvPr>
            <p:ph idx="4" type="pic"/>
          </p:nvPr>
        </p:nvSpPr>
        <p:spPr>
          <a:xfrm>
            <a:off x="16115233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Big Image Placeholder">
  <p:cSld name="5_Big Image Placehol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>
            <p:ph idx="2" type="pic"/>
          </p:nvPr>
        </p:nvSpPr>
        <p:spPr>
          <a:xfrm>
            <a:off x="1541463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3" type="pic"/>
          </p:nvPr>
        </p:nvSpPr>
        <p:spPr>
          <a:xfrm>
            <a:off x="6919220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" name="Google Shape;45;p10"/>
          <p:cNvSpPr/>
          <p:nvPr>
            <p:ph idx="4" type="pic"/>
          </p:nvPr>
        </p:nvSpPr>
        <p:spPr>
          <a:xfrm>
            <a:off x="12301786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6" name="Google Shape;46;p10"/>
          <p:cNvSpPr/>
          <p:nvPr>
            <p:ph idx="5" type="pic"/>
          </p:nvPr>
        </p:nvSpPr>
        <p:spPr>
          <a:xfrm>
            <a:off x="17679544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23078202" y="670574"/>
            <a:ext cx="567771" cy="567771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22984034" y="640852"/>
            <a:ext cx="738273" cy="553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4966969" y="12917512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1675964" y="730259"/>
            <a:ext cx="210258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1675964" y="3651250"/>
            <a:ext cx="210258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0" name="Google Shape;60;p13"/>
          <p:cNvSpPr/>
          <p:nvPr/>
        </p:nvSpPr>
        <p:spPr>
          <a:xfrm>
            <a:off x="23078202" y="670574"/>
            <a:ext cx="567900" cy="567900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2984034" y="640852"/>
            <a:ext cx="73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63" name="Google Shape;6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6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12" name="Google Shape;1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6"/>
          <p:cNvSpPr/>
          <p:nvPr/>
        </p:nvSpPr>
        <p:spPr>
          <a:xfrm flipH="1">
            <a:off x="4955420" y="4787612"/>
            <a:ext cx="14435100" cy="3536400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4835759" y="5918703"/>
            <a:ext cx="145548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1" lang="en-US" sz="9600" u="none" cap="none" strike="noStrike">
                <a:solidFill>
                  <a:srgbClr val="1B1B1A"/>
                </a:solidFill>
                <a:latin typeface="Lato"/>
                <a:ea typeface="Lato"/>
                <a:cs typeface="Lato"/>
                <a:sym typeface="Lato"/>
              </a:rPr>
              <a:t>XYZ Financial Advisers</a:t>
            </a:r>
            <a:endParaRPr b="1" i="1" sz="9600" u="none" cap="none" strike="noStrike">
              <a:solidFill>
                <a:srgbClr val="CF2A2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5"/>
          <p:cNvPicPr preferRelativeResize="0"/>
          <p:nvPr/>
        </p:nvPicPr>
        <p:blipFill rotWithShape="1">
          <a:blip r:embed="rId3">
            <a:alphaModFix/>
          </a:blip>
          <a:srcRect b="0" l="0" r="17965" t="0"/>
          <a:stretch/>
        </p:blipFill>
        <p:spPr>
          <a:xfrm>
            <a:off x="8075117" y="-2964"/>
            <a:ext cx="16258891" cy="1371896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5"/>
          <p:cNvSpPr/>
          <p:nvPr/>
        </p:nvSpPr>
        <p:spPr>
          <a:xfrm>
            <a:off x="6316943" y="0"/>
            <a:ext cx="139311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How do we get paid?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9" name="Google Shape;23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35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41" name="Google Shape;241;p35"/>
          <p:cNvSpPr txBox="1"/>
          <p:nvPr/>
        </p:nvSpPr>
        <p:spPr>
          <a:xfrm>
            <a:off x="3958892" y="6645145"/>
            <a:ext cx="10749000" cy="30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Strategy Fee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Implementation Fee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Ongoing Review Fee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5"/>
          <p:cNvSpPr txBox="1"/>
          <p:nvPr/>
        </p:nvSpPr>
        <p:spPr>
          <a:xfrm>
            <a:off x="1675965" y="3529719"/>
            <a:ext cx="107490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TWO WAYS: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5"/>
          <p:cNvSpPr/>
          <p:nvPr/>
        </p:nvSpPr>
        <p:spPr>
          <a:xfrm flipH="1">
            <a:off x="1675996" y="4694408"/>
            <a:ext cx="1538400" cy="15000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5"/>
          <p:cNvSpPr/>
          <p:nvPr/>
        </p:nvSpPr>
        <p:spPr>
          <a:xfrm>
            <a:off x="3214396" y="4694408"/>
            <a:ext cx="6578400" cy="1500000"/>
          </a:xfrm>
          <a:prstGeom prst="rect">
            <a:avLst/>
          </a:prstGeom>
          <a:solidFill>
            <a:srgbClr val="393A39">
              <a:alpha val="572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p35"/>
          <p:cNvSpPr/>
          <p:nvPr/>
        </p:nvSpPr>
        <p:spPr>
          <a:xfrm>
            <a:off x="3958892" y="5072662"/>
            <a:ext cx="107715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By Fees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6"/>
          <p:cNvPicPr preferRelativeResize="0"/>
          <p:nvPr/>
        </p:nvPicPr>
        <p:blipFill rotWithShape="1">
          <a:blip r:embed="rId3">
            <a:alphaModFix/>
          </a:blip>
          <a:srcRect b="0" l="0" r="20477" t="0"/>
          <a:stretch/>
        </p:blipFill>
        <p:spPr>
          <a:xfrm>
            <a:off x="5563133" y="0"/>
            <a:ext cx="1881451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6"/>
          <p:cNvSpPr/>
          <p:nvPr/>
        </p:nvSpPr>
        <p:spPr>
          <a:xfrm>
            <a:off x="5168165" y="0"/>
            <a:ext cx="150798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What do the fees cover?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1675965" y="2974327"/>
            <a:ext cx="9739200" cy="7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Ownership of the strategy (XYZ’s Intellectual Capital)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Accurate implementation (Professional Responsibility)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XYZ Financial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19125" lvl="0" marL="1533525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✓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Strategic research &amp;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19125" lvl="0" marL="1533525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✓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Investment research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 startAt="4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Ongoing advice (refer XYZ Client Service Standard)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36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7"/>
          <p:cNvPicPr preferRelativeResize="0"/>
          <p:nvPr/>
        </p:nvPicPr>
        <p:blipFill rotWithShape="1">
          <a:blip r:embed="rId3">
            <a:alphaModFix/>
          </a:blip>
          <a:srcRect b="0" l="0" r="17965" t="0"/>
          <a:stretch/>
        </p:blipFill>
        <p:spPr>
          <a:xfrm>
            <a:off x="8075117" y="-2964"/>
            <a:ext cx="16258891" cy="1371896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7"/>
          <p:cNvSpPr/>
          <p:nvPr/>
        </p:nvSpPr>
        <p:spPr>
          <a:xfrm>
            <a:off x="6316943" y="0"/>
            <a:ext cx="139311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37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How do we get paid?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3" name="Google Shape;26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37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65" name="Google Shape;265;p37"/>
          <p:cNvSpPr txBox="1"/>
          <p:nvPr/>
        </p:nvSpPr>
        <p:spPr>
          <a:xfrm>
            <a:off x="3958892" y="6645145"/>
            <a:ext cx="7721700" cy="30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Like attracts like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Reduced marketing expense reduces costs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01687" lvl="0" marL="1652587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Time saved is used to add client value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7"/>
          <p:cNvSpPr txBox="1"/>
          <p:nvPr/>
        </p:nvSpPr>
        <p:spPr>
          <a:xfrm>
            <a:off x="1675965" y="3529719"/>
            <a:ext cx="107490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TWO WAYS: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7"/>
          <p:cNvSpPr/>
          <p:nvPr/>
        </p:nvSpPr>
        <p:spPr>
          <a:xfrm flipH="1">
            <a:off x="1675996" y="4694408"/>
            <a:ext cx="1538400" cy="15000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7"/>
          <p:cNvSpPr/>
          <p:nvPr/>
        </p:nvSpPr>
        <p:spPr>
          <a:xfrm>
            <a:off x="3214396" y="4694408"/>
            <a:ext cx="6578400" cy="1500000"/>
          </a:xfrm>
          <a:prstGeom prst="rect">
            <a:avLst/>
          </a:prstGeom>
          <a:solidFill>
            <a:srgbClr val="393A39">
              <a:alpha val="572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37"/>
          <p:cNvSpPr/>
          <p:nvPr/>
        </p:nvSpPr>
        <p:spPr>
          <a:xfrm>
            <a:off x="3958892" y="5072662"/>
            <a:ext cx="107715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Via referral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469115" y="0"/>
            <a:ext cx="20908535" cy="137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/>
          <p:nvPr/>
        </p:nvSpPr>
        <p:spPr>
          <a:xfrm>
            <a:off x="2178425" y="0"/>
            <a:ext cx="128823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38"/>
          <p:cNvSpPr/>
          <p:nvPr/>
        </p:nvSpPr>
        <p:spPr>
          <a:xfrm flipH="1">
            <a:off x="6884950" y="0"/>
            <a:ext cx="17492700" cy="13716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B0F10">
                  <a:alpha val="42352"/>
                </a:srgbClr>
              </a:gs>
              <a:gs pos="72000">
                <a:srgbClr val="0B0F10">
                  <a:alpha val="60392"/>
                </a:srgbClr>
              </a:gs>
              <a:gs pos="100000">
                <a:srgbClr val="000000">
                  <a:alpha val="57254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38"/>
          <p:cNvSpPr/>
          <p:nvPr/>
        </p:nvSpPr>
        <p:spPr>
          <a:xfrm flipH="1">
            <a:off x="0" y="2654710"/>
            <a:ext cx="6553200" cy="15459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What do you get?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9" name="Google Shape;27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38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81" name="Google Shape;281;p38"/>
          <p:cNvSpPr txBox="1"/>
          <p:nvPr/>
        </p:nvSpPr>
        <p:spPr>
          <a:xfrm>
            <a:off x="1675965" y="4526473"/>
            <a:ext cx="9915300" cy="58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A bespoke strategy designed to achieve your financial objectives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A range of top quality tools with which to take 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Peace of mind that comes from knowing where you are today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Arial"/>
              <a:buChar char="•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A partnership with a quality firm working on your behalf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8"/>
          <p:cNvSpPr txBox="1"/>
          <p:nvPr/>
        </p:nvSpPr>
        <p:spPr>
          <a:xfrm>
            <a:off x="1675965" y="2921849"/>
            <a:ext cx="111543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1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results: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14576839" y="5593977"/>
            <a:ext cx="7799400" cy="3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1" lang="en-US" sz="5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“Access to cutting edge strategies that truly deliver”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8" name="Google Shape;288;p39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289" name="Google Shape;28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9"/>
          <p:cNvSpPr/>
          <p:nvPr/>
        </p:nvSpPr>
        <p:spPr>
          <a:xfrm flipH="1">
            <a:off x="4955420" y="4787612"/>
            <a:ext cx="14435100" cy="3536400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p39"/>
          <p:cNvSpPr txBox="1"/>
          <p:nvPr/>
        </p:nvSpPr>
        <p:spPr>
          <a:xfrm>
            <a:off x="4835759" y="5801748"/>
            <a:ext cx="145548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1" lang="en-US" sz="11500" u="none" cap="none" strike="noStrike">
                <a:solidFill>
                  <a:srgbClr val="1B1B1A"/>
                </a:solidFill>
                <a:latin typeface="Lato"/>
                <a:ea typeface="Lato"/>
                <a:cs typeface="Lato"/>
                <a:sym typeface="Lato"/>
              </a:rPr>
              <a:t>Any </a:t>
            </a:r>
            <a:r>
              <a:rPr b="1" i="1" lang="en-US" sz="115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questions?</a:t>
            </a:r>
            <a:endParaRPr b="1" i="1" sz="11500" u="none" cap="none" strike="noStrike">
              <a:solidFill>
                <a:srgbClr val="CF2A2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0"/>
          <p:cNvPicPr preferRelativeResize="0"/>
          <p:nvPr/>
        </p:nvPicPr>
        <p:blipFill rotWithShape="1">
          <a:blip r:embed="rId3">
            <a:alphaModFix/>
          </a:blip>
          <a:srcRect b="0" l="0" r="7766" t="0"/>
          <a:stretch/>
        </p:blipFill>
        <p:spPr>
          <a:xfrm>
            <a:off x="1887818" y="0"/>
            <a:ext cx="2248983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0"/>
          <p:cNvSpPr/>
          <p:nvPr/>
        </p:nvSpPr>
        <p:spPr>
          <a:xfrm>
            <a:off x="865843" y="0"/>
            <a:ext cx="160506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p40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next step is up to you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9" name="Google Shape;29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40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01" name="Google Shape;301;p40"/>
          <p:cNvSpPr txBox="1"/>
          <p:nvPr/>
        </p:nvSpPr>
        <p:spPr>
          <a:xfrm>
            <a:off x="1675965" y="3235556"/>
            <a:ext cx="8500500" cy="58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Step 1	:	First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1" lang="en-US" sz="54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Step 2	:	Discovery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Step 3	:	Plan Presentation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Step 4	:	Checkpoint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Step 5	:	Implementation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Step 6	: 	Ongoing Review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7"/>
          <p:cNvPicPr preferRelativeResize="0"/>
          <p:nvPr/>
        </p:nvPicPr>
        <p:blipFill rotWithShape="1">
          <a:blip r:embed="rId3">
            <a:alphaModFix/>
          </a:blip>
          <a:srcRect b="0" l="28622" r="0" t="0"/>
          <a:stretch/>
        </p:blipFill>
        <p:spPr>
          <a:xfrm>
            <a:off x="0" y="0"/>
            <a:ext cx="2437765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/>
          <p:nvPr/>
        </p:nvSpPr>
        <p:spPr>
          <a:xfrm>
            <a:off x="5488755" y="3239733"/>
            <a:ext cx="8168400" cy="1584600"/>
          </a:xfrm>
          <a:prstGeom prst="homePlate">
            <a:avLst>
              <a:gd fmla="val 25610" name="adj"/>
            </a:avLst>
          </a:prstGeom>
          <a:solidFill>
            <a:srgbClr val="B31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2127181" y="1001990"/>
            <a:ext cx="154464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Agenda</a:t>
            </a:r>
            <a:endParaRPr b="1" i="0" sz="7200" u="none" cap="none" strike="noStrike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27"/>
          <p:cNvSpPr/>
          <p:nvPr/>
        </p:nvSpPr>
        <p:spPr>
          <a:xfrm flipH="1">
            <a:off x="4048755" y="3239734"/>
            <a:ext cx="1440000" cy="15846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5970544" y="3282698"/>
            <a:ext cx="68130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Who Are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XYZ Financial Advisers?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7"/>
          <p:cNvSpPr/>
          <p:nvPr/>
        </p:nvSpPr>
        <p:spPr>
          <a:xfrm>
            <a:off x="5488755" y="5291115"/>
            <a:ext cx="8168400" cy="1584600"/>
          </a:xfrm>
          <a:prstGeom prst="homePlate">
            <a:avLst>
              <a:gd fmla="val 25610" name="adj"/>
            </a:avLst>
          </a:prstGeom>
          <a:solidFill>
            <a:srgbClr val="B31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27"/>
          <p:cNvSpPr/>
          <p:nvPr/>
        </p:nvSpPr>
        <p:spPr>
          <a:xfrm flipH="1">
            <a:off x="4048755" y="5291116"/>
            <a:ext cx="1440000" cy="15846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5970544" y="5698759"/>
            <a:ext cx="6207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We 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7"/>
          <p:cNvSpPr/>
          <p:nvPr/>
        </p:nvSpPr>
        <p:spPr>
          <a:xfrm>
            <a:off x="5488755" y="7283490"/>
            <a:ext cx="8168400" cy="1584600"/>
          </a:xfrm>
          <a:prstGeom prst="homePlate">
            <a:avLst>
              <a:gd fmla="val 25610" name="adj"/>
            </a:avLst>
          </a:prstGeom>
          <a:solidFill>
            <a:srgbClr val="B31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27"/>
          <p:cNvSpPr/>
          <p:nvPr/>
        </p:nvSpPr>
        <p:spPr>
          <a:xfrm flipH="1">
            <a:off x="4048755" y="7283491"/>
            <a:ext cx="1440000" cy="15846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5970543" y="7691134"/>
            <a:ext cx="6207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About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/>
          <p:nvPr/>
        </p:nvSpPr>
        <p:spPr>
          <a:xfrm>
            <a:off x="5488755" y="9275864"/>
            <a:ext cx="8168400" cy="1584600"/>
          </a:xfrm>
          <a:prstGeom prst="homePlate">
            <a:avLst>
              <a:gd fmla="val 25610" name="adj"/>
            </a:avLst>
          </a:prstGeom>
          <a:solidFill>
            <a:srgbClr val="B31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27"/>
          <p:cNvSpPr/>
          <p:nvPr/>
        </p:nvSpPr>
        <p:spPr>
          <a:xfrm flipH="1">
            <a:off x="4048756" y="9275865"/>
            <a:ext cx="1440000" cy="15846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5970545" y="9683508"/>
            <a:ext cx="6207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We Deliver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7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8"/>
          <p:cNvPicPr preferRelativeResize="0"/>
          <p:nvPr/>
        </p:nvPicPr>
        <p:blipFill rotWithShape="1">
          <a:blip r:embed="rId3">
            <a:alphaModFix/>
          </a:blip>
          <a:srcRect b="0" l="0" r="15590" t="0"/>
          <a:stretch/>
        </p:blipFill>
        <p:spPr>
          <a:xfrm>
            <a:off x="6994665" y="0"/>
            <a:ext cx="1738298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/>
          <p:nvPr/>
        </p:nvSpPr>
        <p:spPr>
          <a:xfrm>
            <a:off x="4732155" y="0"/>
            <a:ext cx="173658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1675965" y="2974327"/>
            <a:ext cx="15446400" cy="6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Boutique financial strategists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Independent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 business for 25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team of highly qualified specialists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Low staff turnover (same faces year in year out)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Strong balance sheet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Licensed by the industry regulator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8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44" name="Google Shape;144;p28"/>
          <p:cNvSpPr/>
          <p:nvPr/>
        </p:nvSpPr>
        <p:spPr>
          <a:xfrm flipH="1">
            <a:off x="147" y="614673"/>
            <a:ext cx="10410600" cy="19002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1675965" y="779897"/>
            <a:ext cx="6813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Who Are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XYZ Financial Advisers?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 b="0" l="0" r="29755" t="0"/>
          <a:stretch/>
        </p:blipFill>
        <p:spPr>
          <a:xfrm>
            <a:off x="9933079" y="0"/>
            <a:ext cx="14444571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/>
          <p:nvPr/>
        </p:nvSpPr>
        <p:spPr>
          <a:xfrm>
            <a:off x="4732155" y="0"/>
            <a:ext cx="173658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1675965" y="2974327"/>
            <a:ext cx="15446400" cy="7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Clearly understand your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Develop the right strategy to achieve those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Minimise any taxation consequences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Minimise any risks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Provide education regarding investments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Develop an appropriate investment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Monitor progress toward objectives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Review the strategy regularly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9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5" name="Google Shape;155;p29"/>
          <p:cNvSpPr/>
          <p:nvPr/>
        </p:nvSpPr>
        <p:spPr>
          <a:xfrm flipH="1">
            <a:off x="147" y="614673"/>
            <a:ext cx="10410600" cy="19002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1675965" y="779897"/>
            <a:ext cx="6813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is the role of the adviser?</a:t>
            </a:r>
            <a:endParaRPr b="0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6825" y="0"/>
            <a:ext cx="20574000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/>
          <p:nvPr/>
        </p:nvSpPr>
        <p:spPr>
          <a:xfrm>
            <a:off x="3590177" y="0"/>
            <a:ext cx="139272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1675965" y="2974327"/>
            <a:ext cx="15446400" cy="3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Business owners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Professionals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Executives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Self made people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30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6" name="Google Shape;166;p30"/>
          <p:cNvSpPr/>
          <p:nvPr/>
        </p:nvSpPr>
        <p:spPr>
          <a:xfrm flipH="1">
            <a:off x="147" y="614673"/>
            <a:ext cx="10410600" cy="19002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1675965" y="1149228"/>
            <a:ext cx="7674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Who we work best with?</a:t>
            </a:r>
            <a:endParaRPr b="0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1675965" y="8133600"/>
            <a:ext cx="113025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1" lang="en-US" sz="5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People who recognise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1" lang="en-US" sz="54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there might be a better way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/>
          <p:nvPr/>
        </p:nvSpPr>
        <p:spPr>
          <a:xfrm>
            <a:off x="3590177" y="0"/>
            <a:ext cx="139272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1675965" y="2974327"/>
            <a:ext cx="15446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bit like a jigsaw puzzle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1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formula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31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77" name="Google Shape;177;p31"/>
          <p:cNvSpPr/>
          <p:nvPr/>
        </p:nvSpPr>
        <p:spPr>
          <a:xfrm flipH="1">
            <a:off x="147" y="614673"/>
            <a:ext cx="10410600" cy="19002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1675965" y="1149228"/>
            <a:ext cx="7674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is financial advice?</a:t>
            </a:r>
            <a:endParaRPr b="0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3452284" y="6040752"/>
            <a:ext cx="1728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1" lang="en-US" sz="5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Strategy  x  tax  x  investment return  x  review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=  OUTCOME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1675965" y="9222061"/>
            <a:ext cx="149307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1" lang="en-US" sz="5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If any of the factors are zero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1" lang="en-US" sz="54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what is the outcome?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1"/>
          <p:cNvSpPr/>
          <p:nvPr/>
        </p:nvSpPr>
        <p:spPr>
          <a:xfrm flipH="1">
            <a:off x="3867377" y="5527535"/>
            <a:ext cx="16455900" cy="2874000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32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87" name="Google Shape;18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2"/>
          <p:cNvSpPr/>
          <p:nvPr/>
        </p:nvSpPr>
        <p:spPr>
          <a:xfrm flipH="1">
            <a:off x="4955420" y="4787612"/>
            <a:ext cx="14435100" cy="3536400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4835759" y="5093862"/>
            <a:ext cx="14554800" cy="29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1" lang="en-US" sz="11500" u="none" cap="none" strike="noStrike">
                <a:solidFill>
                  <a:srgbClr val="1B1B1A"/>
                </a:solidFill>
                <a:latin typeface="Lato"/>
                <a:ea typeface="Lato"/>
                <a:cs typeface="Lato"/>
                <a:sym typeface="Lato"/>
              </a:rPr>
              <a:t>Tell Me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1" lang="en-US" sz="11500" u="none" cap="none" strike="noStrike">
                <a:solidFill>
                  <a:srgbClr val="CF2A2B"/>
                </a:solidFill>
                <a:latin typeface="Lato"/>
                <a:ea typeface="Lato"/>
                <a:cs typeface="Lato"/>
                <a:sym typeface="Lato"/>
              </a:rPr>
              <a:t>About You…</a:t>
            </a:r>
            <a:endParaRPr b="1" i="1" sz="11500" u="none" cap="none" strike="noStrike">
              <a:solidFill>
                <a:srgbClr val="CF2A2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/>
          <p:nvPr/>
        </p:nvSpPr>
        <p:spPr>
          <a:xfrm>
            <a:off x="0" y="8288594"/>
            <a:ext cx="24377700" cy="5427300"/>
          </a:xfrm>
          <a:prstGeom prst="rect">
            <a:avLst/>
          </a:prstGeom>
          <a:solidFill>
            <a:srgbClr val="393A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What you can expect from us 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6" name="Google Shape;19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33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8" name="Google Shape;198;p33"/>
          <p:cNvSpPr/>
          <p:nvPr/>
        </p:nvSpPr>
        <p:spPr>
          <a:xfrm>
            <a:off x="1783907" y="3477228"/>
            <a:ext cx="3837000" cy="3747000"/>
          </a:xfrm>
          <a:prstGeom prst="rect">
            <a:avLst/>
          </a:prstGeom>
          <a:solidFill>
            <a:srgbClr val="E35E2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ato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33"/>
          <p:cNvSpPr/>
          <p:nvPr/>
        </p:nvSpPr>
        <p:spPr>
          <a:xfrm>
            <a:off x="6114823" y="3477228"/>
            <a:ext cx="3837000" cy="3747000"/>
          </a:xfrm>
          <a:prstGeom prst="rect">
            <a:avLst/>
          </a:prstGeom>
          <a:solidFill>
            <a:srgbClr val="D94428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ato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33"/>
          <p:cNvSpPr/>
          <p:nvPr/>
        </p:nvSpPr>
        <p:spPr>
          <a:xfrm>
            <a:off x="10445736" y="3477228"/>
            <a:ext cx="3837000" cy="3747000"/>
          </a:xfrm>
          <a:prstGeom prst="rect">
            <a:avLst/>
          </a:prstGeom>
          <a:solidFill>
            <a:srgbClr val="D22F2B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ato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33"/>
          <p:cNvSpPr/>
          <p:nvPr/>
        </p:nvSpPr>
        <p:spPr>
          <a:xfrm>
            <a:off x="14776652" y="3477228"/>
            <a:ext cx="3837000" cy="374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ato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1796220" y="4435612"/>
            <a:ext cx="3812400" cy="18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Access to the ‘XYZ Financial System’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3"/>
          <p:cNvSpPr/>
          <p:nvPr/>
        </p:nvSpPr>
        <p:spPr>
          <a:xfrm>
            <a:off x="6013553" y="4629171"/>
            <a:ext cx="3943500" cy="14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Honest and proactive advice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3"/>
          <p:cNvSpPr/>
          <p:nvPr/>
        </p:nvSpPr>
        <p:spPr>
          <a:xfrm>
            <a:off x="10585747" y="3810987"/>
            <a:ext cx="3571200" cy="3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Telephone calls and emails returned promptly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3"/>
          <p:cNvSpPr/>
          <p:nvPr/>
        </p:nvSpPr>
        <p:spPr>
          <a:xfrm>
            <a:off x="15035961" y="4735755"/>
            <a:ext cx="3318300" cy="12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Practical solutions that work for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3"/>
          <p:cNvSpPr/>
          <p:nvPr/>
        </p:nvSpPr>
        <p:spPr>
          <a:xfrm>
            <a:off x="19107569" y="3477228"/>
            <a:ext cx="3837000" cy="374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ato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33"/>
          <p:cNvSpPr/>
          <p:nvPr/>
        </p:nvSpPr>
        <p:spPr>
          <a:xfrm>
            <a:off x="19293134" y="4674872"/>
            <a:ext cx="3465900" cy="12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focus on results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33"/>
          <p:cNvGrpSpPr/>
          <p:nvPr/>
        </p:nvGrpSpPr>
        <p:grpSpPr>
          <a:xfrm>
            <a:off x="3328743" y="9127065"/>
            <a:ext cx="17869393" cy="1963200"/>
            <a:chOff x="2990915" y="8979214"/>
            <a:chExt cx="17869393" cy="1963200"/>
          </a:xfrm>
        </p:grpSpPr>
        <p:sp>
          <p:nvSpPr>
            <p:cNvPr id="209" name="Google Shape;209;p33"/>
            <p:cNvSpPr/>
            <p:nvPr/>
          </p:nvSpPr>
          <p:spPr>
            <a:xfrm>
              <a:off x="2990915" y="8979214"/>
              <a:ext cx="5356800" cy="1963200"/>
            </a:xfrm>
            <a:prstGeom prst="homePlate">
              <a:avLst>
                <a:gd fmla="val 37980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7888196" y="8979214"/>
              <a:ext cx="6366900" cy="1963200"/>
            </a:xfrm>
            <a:prstGeom prst="chevron">
              <a:avLst>
                <a:gd fmla="val 39482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13795839" y="8979214"/>
              <a:ext cx="6366900" cy="1963200"/>
            </a:xfrm>
            <a:prstGeom prst="chevron">
              <a:avLst>
                <a:gd fmla="val 39482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3506759" y="9465262"/>
              <a:ext cx="36369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Focus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8542303" y="9451705"/>
              <a:ext cx="48978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Results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13630908" y="9462059"/>
              <a:ext cx="72294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86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Value Added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What we expect from you</a:t>
            </a:r>
            <a:endParaRPr b="1" i="0" sz="34400" u="none" cap="none" strike="noStrik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1675965" y="2974327"/>
            <a:ext cx="95328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Input into the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Telephone calls and emails answered promptly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Paperwork completed and returned ASAP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13386184" y="2974327"/>
            <a:ext cx="95328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 startAt="4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Questions asked if something doesn’t make sense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 startAt="4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Honest feedback on our 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ato"/>
              <a:buAutoNum type="arabicPeriod" startAt="4"/>
            </a:pPr>
            <a:r>
              <a:rPr b="0" i="1" lang="en-US" sz="4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commitment to working with us going forward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4"/>
          <p:cNvSpPr/>
          <p:nvPr/>
        </p:nvSpPr>
        <p:spPr>
          <a:xfrm>
            <a:off x="0" y="8288594"/>
            <a:ext cx="24377700" cy="5427300"/>
          </a:xfrm>
          <a:prstGeom prst="rect">
            <a:avLst/>
          </a:prstGeom>
          <a:solidFill>
            <a:srgbClr val="393A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3" name="Google Shape;22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34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225" name="Google Shape;225;p34"/>
          <p:cNvGrpSpPr/>
          <p:nvPr/>
        </p:nvGrpSpPr>
        <p:grpSpPr>
          <a:xfrm>
            <a:off x="3328743" y="9127065"/>
            <a:ext cx="17869393" cy="1963200"/>
            <a:chOff x="2990915" y="8979214"/>
            <a:chExt cx="17869393" cy="1963200"/>
          </a:xfrm>
        </p:grpSpPr>
        <p:sp>
          <p:nvSpPr>
            <p:cNvPr id="226" name="Google Shape;226;p34"/>
            <p:cNvSpPr/>
            <p:nvPr/>
          </p:nvSpPr>
          <p:spPr>
            <a:xfrm>
              <a:off x="2990915" y="8979214"/>
              <a:ext cx="5356800" cy="1963200"/>
            </a:xfrm>
            <a:prstGeom prst="homePlate">
              <a:avLst>
                <a:gd fmla="val 37980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7" name="Google Shape;227;p34"/>
            <p:cNvSpPr/>
            <p:nvPr/>
          </p:nvSpPr>
          <p:spPr>
            <a:xfrm>
              <a:off x="7888196" y="8979214"/>
              <a:ext cx="6366900" cy="1963200"/>
            </a:xfrm>
            <a:prstGeom prst="chevron">
              <a:avLst>
                <a:gd fmla="val 39482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8" name="Google Shape;228;p34"/>
            <p:cNvSpPr/>
            <p:nvPr/>
          </p:nvSpPr>
          <p:spPr>
            <a:xfrm>
              <a:off x="13795839" y="8979214"/>
              <a:ext cx="6366900" cy="1963200"/>
            </a:xfrm>
            <a:prstGeom prst="chevron">
              <a:avLst>
                <a:gd fmla="val 39482" name="adj"/>
              </a:avLst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9" name="Google Shape;229;p34"/>
            <p:cNvSpPr/>
            <p:nvPr/>
          </p:nvSpPr>
          <p:spPr>
            <a:xfrm>
              <a:off x="3506759" y="9465262"/>
              <a:ext cx="36369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Input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4"/>
            <p:cNvSpPr/>
            <p:nvPr/>
          </p:nvSpPr>
          <p:spPr>
            <a:xfrm>
              <a:off x="8542303" y="9451705"/>
              <a:ext cx="48978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4"/>
            <p:cNvSpPr/>
            <p:nvPr/>
          </p:nvSpPr>
          <p:spPr>
            <a:xfrm>
              <a:off x="13630908" y="9462059"/>
              <a:ext cx="7229400" cy="9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00" lIns="111700" spcFirstLastPara="1" rIns="111700" wrap="square" tIns="111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0" i="1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Growth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